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handoutMasterIdLst>
    <p:handoutMasterId r:id="rId18"/>
  </p:handout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77" r:id="rId9"/>
    <p:sldId id="266" r:id="rId10"/>
    <p:sldId id="268" r:id="rId11"/>
    <p:sldId id="270" r:id="rId12"/>
    <p:sldId id="274" r:id="rId13"/>
    <p:sldId id="271" r:id="rId14"/>
    <p:sldId id="272" r:id="rId15"/>
    <p:sldId id="276" r:id="rId16"/>
    <p:sldId id="279" r:id="rId17"/>
  </p:sldIdLst>
  <p:sldSz cx="12192000" cy="6858000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48" y="10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F79B7-AF0F-4DCC-87D7-B597C729D7A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1CABC-E35D-474D-9788-B25ECCE9F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09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6D07-E7C1-4895-9131-C4ABD36BE26D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A446-6AC9-43BB-B689-B1A1739C1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17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6D07-E7C1-4895-9131-C4ABD36BE26D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A446-6AC9-43BB-B689-B1A1739C1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7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6D07-E7C1-4895-9131-C4ABD36BE26D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A446-6AC9-43BB-B689-B1A1739C193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2939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6D07-E7C1-4895-9131-C4ABD36BE26D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A446-6AC9-43BB-B689-B1A1739C1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1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6D07-E7C1-4895-9131-C4ABD36BE26D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A446-6AC9-43BB-B689-B1A1739C193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3246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6D07-E7C1-4895-9131-C4ABD36BE26D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A446-6AC9-43BB-B689-B1A1739C1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29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6D07-E7C1-4895-9131-C4ABD36BE26D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A446-6AC9-43BB-B689-B1A1739C1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71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6D07-E7C1-4895-9131-C4ABD36BE26D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A446-6AC9-43BB-B689-B1A1739C1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26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6D07-E7C1-4895-9131-C4ABD36BE26D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A446-6AC9-43BB-B689-B1A1739C1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9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6D07-E7C1-4895-9131-C4ABD36BE26D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A446-6AC9-43BB-B689-B1A1739C1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49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6D07-E7C1-4895-9131-C4ABD36BE26D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A446-6AC9-43BB-B689-B1A1739C1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3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6D07-E7C1-4895-9131-C4ABD36BE26D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A446-6AC9-43BB-B689-B1A1739C1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4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6D07-E7C1-4895-9131-C4ABD36BE26D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A446-6AC9-43BB-B689-B1A1739C1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26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6D07-E7C1-4895-9131-C4ABD36BE26D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A446-6AC9-43BB-B689-B1A1739C1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54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6D07-E7C1-4895-9131-C4ABD36BE26D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A446-6AC9-43BB-B689-B1A1739C1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A446-6AC9-43BB-B689-B1A1739C193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6D07-E7C1-4895-9131-C4ABD36BE26D}" type="datetimeFigureOut">
              <a:rPr lang="en-US" smtClean="0"/>
              <a:t>4/30/2025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47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C6D07-E7C1-4895-9131-C4ABD36BE26D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B4A446-6AC9-43BB-B689-B1A1739C1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8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56138" y="888023"/>
            <a:ext cx="8440616" cy="2523392"/>
          </a:xfrm>
        </p:spPr>
        <p:txBody>
          <a:bodyPr/>
          <a:lstStyle/>
          <a:p>
            <a:r>
              <a:rPr lang="hr-HR" dirty="0" smtClean="0"/>
              <a:t>Traumatizacija djece u sustavu socijalne skrbi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912576"/>
            <a:ext cx="9144000" cy="2057401"/>
          </a:xfrm>
        </p:spPr>
        <p:txBody>
          <a:bodyPr>
            <a:normAutofit/>
          </a:bodyPr>
          <a:lstStyle/>
          <a:p>
            <a:r>
              <a:rPr lang="hr-HR" sz="3500" dirty="0" smtClean="0"/>
              <a:t>Centar za djecu </a:t>
            </a:r>
            <a:r>
              <a:rPr lang="hr-HR" sz="3500" dirty="0" smtClean="0"/>
              <a:t>ZAGREB</a:t>
            </a:r>
            <a:endParaRPr lang="hr-HR" sz="3500" dirty="0" smtClean="0"/>
          </a:p>
          <a:p>
            <a:pPr algn="r"/>
            <a:endParaRPr lang="hr-HR" dirty="0" smtClean="0"/>
          </a:p>
          <a:p>
            <a:pPr algn="r"/>
            <a:r>
              <a:rPr lang="hr-HR" dirty="0" smtClean="0"/>
              <a:t>Ravnateljica</a:t>
            </a:r>
            <a:endParaRPr lang="hr-HR" dirty="0"/>
          </a:p>
          <a:p>
            <a:pPr algn="r"/>
            <a:r>
              <a:rPr lang="hr-HR" dirty="0" smtClean="0"/>
              <a:t>Jasna Ćurković Kelava, </a:t>
            </a:r>
            <a:r>
              <a:rPr lang="hr-HR" dirty="0" err="1" smtClean="0"/>
              <a:t>dr.med</a:t>
            </a:r>
            <a:r>
              <a:rPr lang="hr-H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579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235131"/>
            <a:ext cx="10515600" cy="796835"/>
          </a:xfrm>
        </p:spPr>
        <p:txBody>
          <a:bodyPr/>
          <a:lstStyle/>
          <a:p>
            <a:r>
              <a:rPr lang="hr-HR" dirty="0" smtClean="0"/>
              <a:t>Što kada pođe po krivu? Primjer 1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66206" y="1214847"/>
            <a:ext cx="10802983" cy="5212080"/>
          </a:xfrm>
        </p:spPr>
        <p:txBody>
          <a:bodyPr>
            <a:normAutofit fontScale="85000" lnSpcReduction="10000"/>
          </a:bodyPr>
          <a:lstStyle/>
          <a:p>
            <a:pPr lvl="0">
              <a:buClr>
                <a:srgbClr val="5FCBEF"/>
              </a:buClr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Dom je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inzistirao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da se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odmah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pokrene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postupak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lišenja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prava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na</a:t>
            </a:r>
            <a:r>
              <a:rPr lang="hr-H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roditeljsku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skrb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hr-H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da se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dijete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smjesti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u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udomiteljsku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obitelj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s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perspektivom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posvojenja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</a:t>
            </a:r>
            <a:r>
              <a:rPr lang="hr-H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ali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PU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nije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tako</a:t>
            </a:r>
            <a:r>
              <a:rPr lang="hr-H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postupio</a:t>
            </a:r>
            <a:endParaRPr lang="hr-H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5FCBEF"/>
              </a:buClr>
            </a:pP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Kada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je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dječak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imao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4,5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godine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nadležni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PU je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pokrenuo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postupak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lišenja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rod.</a:t>
            </a:r>
            <a:r>
              <a:rPr lang="hr-H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hr-H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skrbi</a:t>
            </a:r>
            <a:r>
              <a:rPr lang="hr-H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 Roditelji su pravomoćno lišeni kada je dječak imao 6 godina</a:t>
            </a:r>
            <a:r>
              <a:rPr lang="hr-H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endParaRPr lang="hr-HR" sz="1900" dirty="0" smtClean="0"/>
          </a:p>
          <a:p>
            <a:r>
              <a:rPr lang="en-US" sz="1900" dirty="0" smtClean="0"/>
              <a:t>Sa </a:t>
            </a:r>
            <a:r>
              <a:rPr lang="en-US" sz="1900" dirty="0"/>
              <a:t>6 </a:t>
            </a:r>
            <a:r>
              <a:rPr lang="en-US" sz="1900" dirty="0" err="1"/>
              <a:t>godina</a:t>
            </a:r>
            <a:r>
              <a:rPr lang="en-US" sz="1900" dirty="0"/>
              <a:t> </a:t>
            </a:r>
            <a:r>
              <a:rPr lang="en-US" sz="1900" dirty="0" err="1"/>
              <a:t>dječak</a:t>
            </a:r>
            <a:r>
              <a:rPr lang="en-US" sz="1900" dirty="0"/>
              <a:t> je </a:t>
            </a:r>
            <a:r>
              <a:rPr lang="en-US" sz="1900" dirty="0" err="1"/>
              <a:t>iz</a:t>
            </a:r>
            <a:r>
              <a:rPr lang="en-US" sz="1900" dirty="0"/>
              <a:t> </a:t>
            </a:r>
            <a:r>
              <a:rPr lang="en-US" sz="1900" dirty="0" err="1" smtClean="0"/>
              <a:t>udomitelj</a:t>
            </a:r>
            <a:r>
              <a:rPr lang="hr-HR" sz="1900" dirty="0" err="1" smtClean="0"/>
              <a:t>ske</a:t>
            </a:r>
            <a:r>
              <a:rPr lang="hr-HR" sz="1900" dirty="0" smtClean="0"/>
              <a:t> </a:t>
            </a:r>
            <a:r>
              <a:rPr lang="en-US" sz="1900" dirty="0" err="1" smtClean="0"/>
              <a:t>obitelji</a:t>
            </a:r>
            <a:r>
              <a:rPr lang="en-US" sz="1900" dirty="0" smtClean="0"/>
              <a:t> </a:t>
            </a:r>
            <a:r>
              <a:rPr lang="en-US" sz="1900" dirty="0" err="1"/>
              <a:t>premješten</a:t>
            </a:r>
            <a:r>
              <a:rPr lang="en-US" sz="1900" dirty="0"/>
              <a:t> </a:t>
            </a:r>
            <a:r>
              <a:rPr lang="en-US" sz="1900" dirty="0"/>
              <a:t>u </a:t>
            </a:r>
            <a:r>
              <a:rPr lang="en-US" sz="1900" dirty="0" err="1"/>
              <a:t>dom</a:t>
            </a:r>
            <a:r>
              <a:rPr lang="en-US" sz="1900" dirty="0"/>
              <a:t> </a:t>
            </a:r>
            <a:r>
              <a:rPr lang="hr-HR" sz="1900" dirty="0" smtClean="0"/>
              <a:t>(5. promjena smještaja!) </a:t>
            </a:r>
            <a:r>
              <a:rPr lang="en-US" sz="1900" dirty="0" err="1" smtClean="0"/>
              <a:t>zbog</a:t>
            </a:r>
            <a:r>
              <a:rPr lang="en-US" sz="1900" dirty="0" smtClean="0"/>
              <a:t> </a:t>
            </a:r>
            <a:r>
              <a:rPr lang="en-US" sz="1900" dirty="0" err="1"/>
              <a:t>sumnje</a:t>
            </a:r>
            <a:r>
              <a:rPr lang="en-US" sz="1900" dirty="0"/>
              <a:t> </a:t>
            </a:r>
            <a:r>
              <a:rPr lang="en-US" sz="1900" dirty="0" err="1"/>
              <a:t>na</a:t>
            </a:r>
            <a:r>
              <a:rPr lang="en-US" sz="1900" dirty="0"/>
              <a:t> </a:t>
            </a:r>
            <a:r>
              <a:rPr lang="en-US" sz="1900" dirty="0" err="1"/>
              <a:t>loše</a:t>
            </a:r>
            <a:r>
              <a:rPr lang="en-US" sz="1900" dirty="0"/>
              <a:t> </a:t>
            </a:r>
            <a:r>
              <a:rPr lang="en-US" sz="1900" dirty="0" err="1"/>
              <a:t>postupanje</a:t>
            </a:r>
            <a:r>
              <a:rPr lang="en-US" sz="1900" dirty="0"/>
              <a:t> </a:t>
            </a:r>
            <a:r>
              <a:rPr lang="en-US" sz="1900" dirty="0" smtClean="0"/>
              <a:t>od</a:t>
            </a:r>
            <a:r>
              <a:rPr lang="hr-HR" sz="1900" dirty="0" smtClean="0"/>
              <a:t> </a:t>
            </a:r>
            <a:r>
              <a:rPr lang="en-US" sz="1900" dirty="0" err="1" smtClean="0"/>
              <a:t>strane</a:t>
            </a:r>
            <a:r>
              <a:rPr lang="en-US" sz="1900" dirty="0" smtClean="0"/>
              <a:t> </a:t>
            </a:r>
            <a:r>
              <a:rPr lang="en-US" sz="1900" dirty="0" err="1"/>
              <a:t>udomitelja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</a:t>
            </a:r>
            <a:r>
              <a:rPr lang="en-US" sz="1900" dirty="0" err="1"/>
              <a:t>fizičko</a:t>
            </a:r>
            <a:r>
              <a:rPr lang="en-US" sz="1900" dirty="0"/>
              <a:t> </a:t>
            </a:r>
            <a:r>
              <a:rPr lang="en-US" sz="1900" dirty="0" err="1"/>
              <a:t>kažnjavanje</a:t>
            </a:r>
            <a:r>
              <a:rPr lang="en-US" sz="1900" dirty="0"/>
              <a:t>. </a:t>
            </a:r>
            <a:r>
              <a:rPr lang="hr-HR" sz="1900" dirty="0" smtClean="0"/>
              <a:t>Z</a:t>
            </a:r>
            <a:r>
              <a:rPr lang="en-US" sz="1900" dirty="0" smtClean="0"/>
              <a:t>a </a:t>
            </a:r>
            <a:r>
              <a:rPr lang="en-US" sz="1900" dirty="0" err="1" smtClean="0"/>
              <a:t>vrijeme</a:t>
            </a:r>
            <a:r>
              <a:rPr lang="hr-HR" sz="1900" dirty="0"/>
              <a:t> </a:t>
            </a:r>
            <a:r>
              <a:rPr lang="en-US" sz="1900" dirty="0" err="1" smtClean="0"/>
              <a:t>boravka</a:t>
            </a:r>
            <a:r>
              <a:rPr lang="en-US" sz="1900" dirty="0" smtClean="0"/>
              <a:t> </a:t>
            </a:r>
            <a:r>
              <a:rPr lang="en-US" sz="1900" dirty="0"/>
              <a:t>u </a:t>
            </a:r>
            <a:r>
              <a:rPr lang="en-US" sz="1900" dirty="0" err="1"/>
              <a:t>udomiteljskoj</a:t>
            </a:r>
            <a:r>
              <a:rPr lang="en-US" sz="1900" dirty="0"/>
              <a:t> </a:t>
            </a:r>
            <a:r>
              <a:rPr lang="en-US" sz="1900" dirty="0" err="1"/>
              <a:t>obitelji</a:t>
            </a:r>
            <a:r>
              <a:rPr lang="en-US" sz="1900" dirty="0"/>
              <a:t> </a:t>
            </a:r>
            <a:r>
              <a:rPr lang="en-US" sz="1900" dirty="0" err="1"/>
              <a:t>dječak</a:t>
            </a:r>
            <a:r>
              <a:rPr lang="en-US" sz="1900" dirty="0"/>
              <a:t> se </a:t>
            </a:r>
            <a:r>
              <a:rPr lang="en-US" sz="1900" dirty="0" err="1"/>
              <a:t>družio</a:t>
            </a:r>
            <a:r>
              <a:rPr lang="en-US" sz="1900" dirty="0"/>
              <a:t> s </a:t>
            </a:r>
            <a:r>
              <a:rPr lang="en-US" sz="1900" dirty="0" err="1"/>
              <a:t>dvije</a:t>
            </a:r>
            <a:r>
              <a:rPr lang="en-US" sz="1900" dirty="0"/>
              <a:t> </a:t>
            </a:r>
            <a:r>
              <a:rPr lang="en-US" sz="1900" dirty="0" err="1"/>
              <a:t>obitelji</a:t>
            </a:r>
            <a:r>
              <a:rPr lang="en-US" sz="1900" dirty="0"/>
              <a:t> </a:t>
            </a:r>
            <a:r>
              <a:rPr lang="en-US" sz="1900" dirty="0" err="1" smtClean="0"/>
              <a:t>posvojitelja</a:t>
            </a:r>
            <a:r>
              <a:rPr lang="en-US" sz="1900" dirty="0" smtClean="0"/>
              <a:t>, </a:t>
            </a:r>
            <a:r>
              <a:rPr lang="en-US" sz="1900" dirty="0"/>
              <a:t>od </a:t>
            </a:r>
            <a:r>
              <a:rPr lang="en-US" sz="1900" dirty="0" err="1"/>
              <a:t>kojih</a:t>
            </a:r>
            <a:r>
              <a:rPr lang="en-US" sz="1900" dirty="0"/>
              <a:t> je u </a:t>
            </a:r>
            <a:r>
              <a:rPr lang="en-US" sz="1900" dirty="0" err="1" smtClean="0"/>
              <a:t>jednoj</a:t>
            </a:r>
            <a:r>
              <a:rPr lang="hr-HR" sz="1900" dirty="0"/>
              <a:t> </a:t>
            </a:r>
            <a:r>
              <a:rPr lang="en-US" sz="1900" dirty="0" err="1" smtClean="0"/>
              <a:t>proveo</a:t>
            </a:r>
            <a:r>
              <a:rPr lang="en-US" sz="1900" dirty="0" smtClean="0"/>
              <a:t> </a:t>
            </a:r>
            <a:r>
              <a:rPr lang="en-US" sz="1900" dirty="0" err="1"/>
              <a:t>i</a:t>
            </a:r>
            <a:r>
              <a:rPr lang="en-US" sz="1900" dirty="0"/>
              <a:t> </a:t>
            </a:r>
            <a:r>
              <a:rPr lang="en-US" sz="1900" dirty="0" err="1"/>
              <a:t>tjedan</a:t>
            </a:r>
            <a:r>
              <a:rPr lang="en-US" sz="1900" dirty="0"/>
              <a:t> </a:t>
            </a:r>
            <a:r>
              <a:rPr lang="en-US" sz="1900" dirty="0" smtClean="0"/>
              <a:t>dana</a:t>
            </a:r>
            <a:r>
              <a:rPr lang="hr-HR" sz="1900" dirty="0" smtClean="0"/>
              <a:t>,</a:t>
            </a:r>
            <a:r>
              <a:rPr lang="en-US" sz="1900" dirty="0" smtClean="0"/>
              <a:t> </a:t>
            </a:r>
            <a:r>
              <a:rPr lang="en-US" sz="1900" dirty="0" err="1"/>
              <a:t>nakon</a:t>
            </a:r>
            <a:r>
              <a:rPr lang="en-US" sz="1900" dirty="0"/>
              <a:t> </a:t>
            </a:r>
            <a:r>
              <a:rPr lang="en-US" sz="1900" dirty="0" err="1"/>
              <a:t>čega</a:t>
            </a:r>
            <a:r>
              <a:rPr lang="en-US" sz="1900" dirty="0"/>
              <a:t> </a:t>
            </a:r>
            <a:r>
              <a:rPr lang="en-US" sz="1900" dirty="0" smtClean="0"/>
              <a:t>je</a:t>
            </a:r>
            <a:r>
              <a:rPr lang="hr-HR" sz="1900" dirty="0" smtClean="0"/>
              <a:t> ipak</a:t>
            </a:r>
            <a:r>
              <a:rPr lang="en-US" sz="1900" dirty="0" smtClean="0"/>
              <a:t> </a:t>
            </a:r>
            <a:r>
              <a:rPr lang="en-US" sz="1900" dirty="0" err="1"/>
              <a:t>vraćen</a:t>
            </a:r>
            <a:r>
              <a:rPr lang="en-US" sz="1900" dirty="0"/>
              <a:t> u </a:t>
            </a:r>
            <a:r>
              <a:rPr lang="en-US" sz="1900" dirty="0" err="1"/>
              <a:t>obitelj</a:t>
            </a:r>
            <a:r>
              <a:rPr lang="en-US" sz="1900" dirty="0"/>
              <a:t> </a:t>
            </a:r>
            <a:r>
              <a:rPr lang="en-US" sz="1900" dirty="0" err="1" smtClean="0"/>
              <a:t>udomitelja</a:t>
            </a:r>
            <a:r>
              <a:rPr lang="hr-HR" sz="1900" dirty="0" smtClean="0"/>
              <a:t>.</a:t>
            </a:r>
            <a:endParaRPr lang="hr-HR" sz="1900" dirty="0" smtClean="0"/>
          </a:p>
          <a:p>
            <a:r>
              <a:rPr lang="en-US" sz="1900" dirty="0" err="1"/>
              <a:t>Kod</a:t>
            </a:r>
            <a:r>
              <a:rPr lang="en-US" sz="1900" dirty="0"/>
              <a:t> </a:t>
            </a:r>
            <a:r>
              <a:rPr lang="en-US" sz="1900" dirty="0" err="1"/>
              <a:t>dolaska</a:t>
            </a:r>
            <a:r>
              <a:rPr lang="en-US" sz="1900" dirty="0"/>
              <a:t> u </a:t>
            </a:r>
            <a:r>
              <a:rPr lang="hr-HR" sz="1900" dirty="0" smtClean="0"/>
              <a:t>D</a:t>
            </a:r>
            <a:r>
              <a:rPr lang="en-US" sz="1900" dirty="0" smtClean="0"/>
              <a:t>om </a:t>
            </a:r>
            <a:r>
              <a:rPr lang="hr-HR" sz="1900" dirty="0" smtClean="0"/>
              <a:t>ima </a:t>
            </a:r>
            <a:r>
              <a:rPr lang="hr-HR" sz="1900" dirty="0" smtClean="0"/>
              <a:t>razvijene značajne </a:t>
            </a:r>
            <a:r>
              <a:rPr lang="hr-HR" sz="1900" dirty="0" err="1" smtClean="0"/>
              <a:t>socio</a:t>
            </a:r>
            <a:r>
              <a:rPr lang="hr-HR" sz="1900" dirty="0" smtClean="0"/>
              <a:t>-emocionalne teškoće te teškoće u ponašanju. </a:t>
            </a:r>
            <a:r>
              <a:rPr lang="hr-HR" sz="2000" dirty="0"/>
              <a:t>Zbog teškoća u ponašanju, </a:t>
            </a:r>
            <a:r>
              <a:rPr lang="hr-HR" sz="2000" dirty="0" smtClean="0"/>
              <a:t>odgođen mu je upis </a:t>
            </a:r>
            <a:r>
              <a:rPr lang="hr-HR" sz="2000" dirty="0"/>
              <a:t>u 1. razred. </a:t>
            </a:r>
            <a:endParaRPr lang="en-US" sz="1900" dirty="0"/>
          </a:p>
          <a:p>
            <a:r>
              <a:rPr lang="en-US" sz="1900" dirty="0" err="1"/>
              <a:t>Pokušavaju</a:t>
            </a:r>
            <a:r>
              <a:rPr lang="en-US" sz="1900" dirty="0"/>
              <a:t> mu se </a:t>
            </a:r>
            <a:r>
              <a:rPr lang="en-US" sz="1900" dirty="0" err="1"/>
              <a:t>naći</a:t>
            </a:r>
            <a:r>
              <a:rPr lang="en-US" sz="1900" dirty="0"/>
              <a:t> </a:t>
            </a:r>
            <a:r>
              <a:rPr lang="en-US" sz="1900" dirty="0" err="1"/>
              <a:t>posvojitelji</a:t>
            </a:r>
            <a:r>
              <a:rPr lang="en-US" sz="1900" dirty="0"/>
              <a:t>, </a:t>
            </a:r>
            <a:r>
              <a:rPr lang="en-US" sz="1900" dirty="0" err="1" smtClean="0"/>
              <a:t>dvije</a:t>
            </a:r>
            <a:r>
              <a:rPr lang="en-US" sz="1900" dirty="0" smtClean="0"/>
              <a:t> </a:t>
            </a:r>
            <a:r>
              <a:rPr lang="en-US" sz="1900" dirty="0" err="1"/>
              <a:t>obitelji</a:t>
            </a:r>
            <a:r>
              <a:rPr lang="en-US" sz="1900" dirty="0"/>
              <a:t> </a:t>
            </a:r>
            <a:r>
              <a:rPr lang="hr-HR" sz="1900" dirty="0" smtClean="0"/>
              <a:t>nakon druženja </a:t>
            </a:r>
            <a:r>
              <a:rPr lang="en-US" sz="1900" dirty="0" err="1" smtClean="0"/>
              <a:t>odustaju</a:t>
            </a:r>
            <a:r>
              <a:rPr lang="en-US" sz="1900" dirty="0"/>
              <a:t>. </a:t>
            </a:r>
            <a:r>
              <a:rPr lang="en-US" sz="1900" dirty="0" err="1"/>
              <a:t>Treća</a:t>
            </a:r>
            <a:r>
              <a:rPr lang="en-US" sz="1900" dirty="0"/>
              <a:t> </a:t>
            </a:r>
            <a:r>
              <a:rPr lang="en-US" sz="1900" dirty="0" err="1"/>
              <a:t>obitelj</a:t>
            </a:r>
            <a:r>
              <a:rPr lang="en-US" sz="1900" dirty="0"/>
              <a:t> se </a:t>
            </a:r>
            <a:r>
              <a:rPr lang="en-US" sz="1900" dirty="0" err="1" smtClean="0"/>
              <a:t>sa</a:t>
            </a:r>
            <a:r>
              <a:rPr lang="hr-HR" sz="1900" dirty="0" smtClean="0"/>
              <a:t> </a:t>
            </a:r>
            <a:r>
              <a:rPr lang="en-US" sz="1900" dirty="0" err="1" smtClean="0"/>
              <a:t>dječakom</a:t>
            </a:r>
            <a:r>
              <a:rPr lang="en-US" sz="1900" dirty="0" smtClean="0"/>
              <a:t> </a:t>
            </a:r>
            <a:r>
              <a:rPr lang="en-US" sz="1900" dirty="0" err="1"/>
              <a:t>družila</a:t>
            </a:r>
            <a:r>
              <a:rPr lang="en-US" sz="1900" dirty="0"/>
              <a:t> </a:t>
            </a:r>
            <a:r>
              <a:rPr lang="en-US" sz="1900" dirty="0" err="1"/>
              <a:t>neko</a:t>
            </a:r>
            <a:r>
              <a:rPr lang="en-US" sz="1900" dirty="0"/>
              <a:t> </a:t>
            </a:r>
            <a:r>
              <a:rPr lang="en-US" sz="1900" dirty="0" err="1"/>
              <a:t>vrijeme</a:t>
            </a:r>
            <a:r>
              <a:rPr lang="en-US" sz="1900" dirty="0"/>
              <a:t> </a:t>
            </a:r>
            <a:r>
              <a:rPr lang="hr-HR" sz="1900" dirty="0" smtClean="0"/>
              <a:t>te ga nakon mjesec dana odvode na prilagodbu, no vraćaju ga u Dom i odustaju od posvojenja (6. i 7. promjena smještaja). Nakon toga kod dječaka se intenziviraju teškoće, uključen je u tretman psihologa i psihijatra, dobiva </a:t>
            </a:r>
            <a:r>
              <a:rPr lang="hr-HR" sz="1900" dirty="0" err="1" smtClean="0"/>
              <a:t>psihofarmake</a:t>
            </a:r>
            <a:r>
              <a:rPr lang="hr-HR" sz="1900" dirty="0" smtClean="0"/>
              <a:t>. </a:t>
            </a:r>
            <a:endParaRPr lang="en-US" sz="1900" dirty="0"/>
          </a:p>
          <a:p>
            <a:r>
              <a:rPr lang="hr-HR" dirty="0"/>
              <a:t>S</a:t>
            </a:r>
            <a:r>
              <a:rPr lang="en-US" dirty="0"/>
              <a:t>a </a:t>
            </a:r>
            <a:r>
              <a:rPr lang="en-US" dirty="0" err="1"/>
              <a:t>punih</a:t>
            </a:r>
            <a:r>
              <a:rPr lang="en-US" dirty="0"/>
              <a:t> 8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 smtClean="0"/>
              <a:t>morao</a:t>
            </a:r>
            <a:r>
              <a:rPr lang="en-US" dirty="0" smtClean="0"/>
              <a:t> </a:t>
            </a:r>
            <a:r>
              <a:rPr lang="hr-HR" dirty="0" smtClean="0"/>
              <a:t>je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prebačen</a:t>
            </a:r>
            <a:r>
              <a:rPr lang="en-US" dirty="0"/>
              <a:t> u </a:t>
            </a:r>
            <a:r>
              <a:rPr lang="en-US" dirty="0" err="1"/>
              <a:t>drugu</a:t>
            </a:r>
            <a:r>
              <a:rPr lang="en-US" dirty="0"/>
              <a:t> </a:t>
            </a:r>
            <a:r>
              <a:rPr lang="hr-HR" dirty="0" smtClean="0"/>
              <a:t>P</a:t>
            </a:r>
            <a:r>
              <a:rPr lang="en-US" dirty="0" err="1" smtClean="0"/>
              <a:t>odružnicu</a:t>
            </a:r>
            <a:r>
              <a:rPr lang="en-US" dirty="0" smtClean="0"/>
              <a:t> </a:t>
            </a:r>
            <a:r>
              <a:rPr lang="en-US" dirty="0" err="1"/>
              <a:t>doma</a:t>
            </a:r>
            <a:r>
              <a:rPr lang="en-US" dirty="0"/>
              <a:t>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djeca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dobi</a:t>
            </a:r>
            <a:r>
              <a:rPr lang="hr-HR" dirty="0"/>
              <a:t> (8. promjena </a:t>
            </a:r>
            <a:r>
              <a:rPr lang="hr-HR" dirty="0" smtClean="0"/>
              <a:t>smještaja)</a:t>
            </a:r>
            <a:endParaRPr lang="hr-HR" dirty="0"/>
          </a:p>
          <a:p>
            <a:r>
              <a:rPr lang="hr-HR" dirty="0"/>
              <a:t>Krenuo je u 1. razred, no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nemogućnosti</a:t>
            </a:r>
            <a:r>
              <a:rPr lang="en-US" dirty="0"/>
              <a:t> </a:t>
            </a:r>
            <a:r>
              <a:rPr lang="en-US" dirty="0" err="1"/>
              <a:t>praćenja</a:t>
            </a:r>
            <a:r>
              <a:rPr lang="en-US" dirty="0"/>
              <a:t> </a:t>
            </a:r>
            <a:r>
              <a:rPr lang="en-US" dirty="0" err="1"/>
              <a:t>nastave</a:t>
            </a:r>
            <a:r>
              <a:rPr lang="hr-HR" dirty="0"/>
              <a:t> i</a:t>
            </a:r>
            <a:r>
              <a:rPr lang="en-US" dirty="0"/>
              <a:t> </a:t>
            </a:r>
            <a:r>
              <a:rPr lang="en-US" dirty="0" err="1"/>
              <a:t>iskazivanja</a:t>
            </a:r>
            <a:r>
              <a:rPr lang="en-US" dirty="0"/>
              <a:t> </a:t>
            </a:r>
            <a:r>
              <a:rPr lang="en-US" dirty="0" err="1"/>
              <a:t>agresivnosti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hr-HR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učenicima</a:t>
            </a:r>
            <a:r>
              <a:rPr lang="hr-HR" dirty="0"/>
              <a:t>,</a:t>
            </a:r>
            <a:r>
              <a:rPr lang="en-US" dirty="0"/>
              <a:t> </a:t>
            </a:r>
            <a:r>
              <a:rPr lang="hr-HR" dirty="0"/>
              <a:t>škola zahtijeva da se </a:t>
            </a:r>
            <a:r>
              <a:rPr lang="en-US" dirty="0" err="1"/>
              <a:t>upiše</a:t>
            </a:r>
            <a:r>
              <a:rPr lang="en-US" dirty="0"/>
              <a:t> u </a:t>
            </a:r>
            <a:r>
              <a:rPr lang="en-US" dirty="0" err="1"/>
              <a:t>drugu</a:t>
            </a:r>
            <a:r>
              <a:rPr lang="en-US" dirty="0"/>
              <a:t> </a:t>
            </a:r>
            <a:r>
              <a:rPr lang="en-US" dirty="0" err="1"/>
              <a:t>školu</a:t>
            </a:r>
            <a:r>
              <a:rPr lang="hr-HR" dirty="0" smtClean="0"/>
              <a:t>. </a:t>
            </a:r>
            <a:r>
              <a:rPr lang="hr-HR" dirty="0"/>
              <a:t>Obavljena je psihološka procjena na kojoj nije surađivao te je okarakteriziran kao LMR</a:t>
            </a:r>
            <a:r>
              <a:rPr lang="hr-HR" dirty="0" smtClean="0"/>
              <a:t>.</a:t>
            </a:r>
          </a:p>
          <a:p>
            <a:r>
              <a:rPr lang="hr-HR" dirty="0" smtClean="0"/>
              <a:t>Nedavno je dječak prebačen na smještaj u COO Šibenik (9. promjena smještaja)</a:t>
            </a:r>
            <a:endParaRPr lang="en-US" dirty="0" smtClean="0"/>
          </a:p>
          <a:p>
            <a:endParaRPr lang="hr-HR" sz="1800" dirty="0"/>
          </a:p>
          <a:p>
            <a:endParaRPr lang="hr-HR" sz="1800" dirty="0"/>
          </a:p>
          <a:p>
            <a:endParaRPr lang="hr-HR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32471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6" t="6282" r="9102" b="256"/>
          <a:stretch/>
        </p:blipFill>
        <p:spPr>
          <a:xfrm>
            <a:off x="281218" y="1565030"/>
            <a:ext cx="2757990" cy="44416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274320"/>
            <a:ext cx="10515600" cy="798342"/>
          </a:xfrm>
        </p:spPr>
        <p:txBody>
          <a:bodyPr/>
          <a:lstStyle/>
          <a:p>
            <a:r>
              <a:rPr lang="hr-HR" dirty="0" smtClean="0"/>
              <a:t>Što kada pođe po krivu? Primjer 2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88323" y="1072662"/>
            <a:ext cx="7816362" cy="5471829"/>
          </a:xfrm>
        </p:spPr>
        <p:txBody>
          <a:bodyPr>
            <a:noAutofit/>
          </a:bodyPr>
          <a:lstStyle/>
          <a:p>
            <a:r>
              <a:rPr lang="hr-HR" sz="1600" dirty="0" smtClean="0">
                <a:solidFill>
                  <a:schemeClr val="tx1"/>
                </a:solidFill>
              </a:rPr>
              <a:t>Djevojčica </a:t>
            </a:r>
            <a:r>
              <a:rPr lang="hr-HR" sz="1600" dirty="0" smtClean="0">
                <a:solidFill>
                  <a:schemeClr val="tx1"/>
                </a:solidFill>
              </a:rPr>
              <a:t>8 </a:t>
            </a:r>
            <a:r>
              <a:rPr lang="hr-HR" sz="1600" dirty="0" smtClean="0">
                <a:solidFill>
                  <a:schemeClr val="tx1"/>
                </a:solidFill>
              </a:rPr>
              <a:t>godina, tjelesno zdrava</a:t>
            </a:r>
          </a:p>
          <a:p>
            <a:r>
              <a:rPr lang="hr-HR" sz="1600" dirty="0"/>
              <a:t>U</a:t>
            </a:r>
            <a:r>
              <a:rPr lang="hr-HR" sz="1600" dirty="0" smtClean="0">
                <a:solidFill>
                  <a:schemeClr val="tx1"/>
                </a:solidFill>
              </a:rPr>
              <a:t> </a:t>
            </a:r>
            <a:r>
              <a:rPr lang="hr-HR" sz="1600" dirty="0">
                <a:solidFill>
                  <a:schemeClr val="tx1"/>
                </a:solidFill>
              </a:rPr>
              <a:t>dobi od 5 </a:t>
            </a:r>
            <a:r>
              <a:rPr lang="hr-HR" sz="1600" dirty="0" smtClean="0">
                <a:solidFill>
                  <a:schemeClr val="tx1"/>
                </a:solidFill>
              </a:rPr>
              <a:t>mjeseci d</a:t>
            </a:r>
            <a:r>
              <a:rPr lang="hr-HR" sz="1600" dirty="0" smtClean="0"/>
              <a:t>jevojčica </a:t>
            </a:r>
            <a:r>
              <a:rPr lang="hr-HR" sz="1600" dirty="0" smtClean="0"/>
              <a:t>je </a:t>
            </a:r>
            <a:r>
              <a:rPr lang="hr-HR" sz="1600" dirty="0" smtClean="0">
                <a:solidFill>
                  <a:schemeClr val="tx1"/>
                </a:solidFill>
              </a:rPr>
              <a:t>izdvojena od </a:t>
            </a:r>
            <a:r>
              <a:rPr lang="hr-HR" sz="1600" dirty="0" smtClean="0">
                <a:solidFill>
                  <a:schemeClr val="tx1"/>
                </a:solidFill>
              </a:rPr>
              <a:t>roditelja </a:t>
            </a:r>
            <a:r>
              <a:rPr lang="hr-HR" sz="1600" dirty="0" smtClean="0">
                <a:solidFill>
                  <a:schemeClr val="tx1"/>
                </a:solidFill>
              </a:rPr>
              <a:t>zbog neurednog načina života i obiteljskog nasilja. Emocionalna veza roditelja bila je nestabilna i obilježena opetovanim nasiljem, majka je višekratno smještavana u Sigurnu kuću. </a:t>
            </a:r>
          </a:p>
          <a:p>
            <a:r>
              <a:rPr lang="hr-HR" sz="1600" dirty="0" smtClean="0"/>
              <a:t>Nakon 6 </a:t>
            </a:r>
            <a:r>
              <a:rPr lang="hr-HR" sz="1600" dirty="0" smtClean="0"/>
              <a:t>mjeseci boravka u Domu, </a:t>
            </a:r>
            <a:r>
              <a:rPr lang="hr-HR" sz="1600" dirty="0" smtClean="0"/>
              <a:t>djevojčica je vraćena roditeljima na skrb uz izricanje mjere intenzivne stručne pomoći i nadzora. </a:t>
            </a:r>
            <a:endParaRPr lang="hr-HR" sz="1600" dirty="0" smtClean="0">
              <a:solidFill>
                <a:srgbClr val="FF0000"/>
              </a:solidFill>
            </a:endParaRPr>
          </a:p>
          <a:p>
            <a:r>
              <a:rPr lang="hr-HR" sz="1600" dirty="0" smtClean="0"/>
              <a:t>Otac </a:t>
            </a:r>
            <a:r>
              <a:rPr lang="hr-HR" sz="1600" dirty="0"/>
              <a:t>djevojčice je </a:t>
            </a:r>
            <a:r>
              <a:rPr lang="hr-HR" sz="1600" dirty="0" smtClean="0"/>
              <a:t>iste godine sudskom </a:t>
            </a:r>
            <a:r>
              <a:rPr lang="hr-HR" sz="1600" dirty="0"/>
              <a:t>presudom lišen roditeljskog </a:t>
            </a:r>
            <a:r>
              <a:rPr lang="hr-HR" sz="1600" dirty="0" smtClean="0"/>
              <a:t>prava. </a:t>
            </a:r>
          </a:p>
          <a:p>
            <a:r>
              <a:rPr lang="hr-HR" sz="1600" dirty="0" smtClean="0"/>
              <a:t>Majci su izricane višekratne mjere intenzivne stručne pomoći i nadzora nad skrbi o djevojčicom.  </a:t>
            </a:r>
            <a:endParaRPr lang="hr-HR" sz="1600" dirty="0"/>
          </a:p>
          <a:p>
            <a:r>
              <a:rPr lang="hr-HR" sz="1600" dirty="0" smtClean="0"/>
              <a:t>U </a:t>
            </a:r>
            <a:r>
              <a:rPr lang="hr-HR" sz="1600" dirty="0"/>
              <a:t>dobi 3,5 </a:t>
            </a:r>
            <a:r>
              <a:rPr lang="hr-HR" sz="1600" dirty="0" smtClean="0"/>
              <a:t>godine d</a:t>
            </a:r>
            <a:r>
              <a:rPr lang="hr-HR" sz="1600" dirty="0" smtClean="0"/>
              <a:t>jevojčica</a:t>
            </a:r>
            <a:r>
              <a:rPr lang="hr-HR" sz="1600" dirty="0" smtClean="0"/>
              <a:t> je ponovno </a:t>
            </a:r>
            <a:r>
              <a:rPr lang="hr-HR" sz="1600" dirty="0"/>
              <a:t>izdvojena </a:t>
            </a:r>
            <a:r>
              <a:rPr lang="hr-HR" sz="1600" dirty="0" smtClean="0"/>
              <a:t>od majke </a:t>
            </a:r>
            <a:r>
              <a:rPr lang="hr-HR" sz="1600" dirty="0" smtClean="0"/>
              <a:t>(</a:t>
            </a:r>
            <a:r>
              <a:rPr lang="hr-HR" sz="1600" dirty="0" smtClean="0"/>
              <a:t>2. izdvajanje) nakon što je majka s </a:t>
            </a:r>
            <a:r>
              <a:rPr lang="hr-HR" sz="1600" dirty="0" smtClean="0"/>
              <a:t>djecom </a:t>
            </a:r>
            <a:r>
              <a:rPr lang="hr-HR" sz="1600" dirty="0" smtClean="0"/>
              <a:t>pobjegla iz Sigurne </a:t>
            </a:r>
            <a:r>
              <a:rPr lang="hr-HR" sz="1600" dirty="0" smtClean="0"/>
              <a:t>kuće. </a:t>
            </a:r>
            <a:r>
              <a:rPr lang="hr-HR" sz="1600" dirty="0" smtClean="0"/>
              <a:t>U Sigurnu </a:t>
            </a:r>
            <a:r>
              <a:rPr lang="hr-HR" sz="1600" dirty="0"/>
              <a:t>kuću bila je smještena zbog obiteljskog nasilja s najnovijim partnerom, ocem druge kćeri koja je tada imala 2 </a:t>
            </a:r>
            <a:r>
              <a:rPr lang="hr-HR" sz="1600" dirty="0" smtClean="0"/>
              <a:t>mjeseca. Djevojčica je u Dom smještena uz </a:t>
            </a:r>
            <a:r>
              <a:rPr lang="hr-HR" sz="1600" dirty="0"/>
              <a:t>suglasnost majke (ne žurnu mjeru izdvajanja!) </a:t>
            </a:r>
            <a:endParaRPr lang="hr-HR" sz="1600" dirty="0" smtClean="0"/>
          </a:p>
          <a:p>
            <a:pPr lvl="0">
              <a:buClr>
                <a:srgbClr val="5FCBEF"/>
              </a:buClr>
            </a:pPr>
            <a:r>
              <a:rPr lang="hr-HR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Tek </a:t>
            </a:r>
            <a:r>
              <a:rPr lang="hr-HR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naknadno (za 5 mjeseci) donosi se mjera oduzimanja prava na stanovanje do 1 godine. Nakon idućih godinu dana, donosi se i druga mjera oduzimanja. Iako je Dom to predlagao, </a:t>
            </a:r>
            <a:r>
              <a:rPr lang="hr-HR" sz="1600" dirty="0">
                <a:solidFill>
                  <a:prstClr val="black"/>
                </a:solidFill>
              </a:rPr>
              <a:t>u nijednom postupku nije obavljeno psihologijsko-psihijatrijsko vještačenje majke. </a:t>
            </a:r>
          </a:p>
          <a:p>
            <a:endParaRPr lang="hr-HR" sz="1400" dirty="0" smtClean="0"/>
          </a:p>
          <a:p>
            <a:endParaRPr lang="hr-HR" sz="1400" dirty="0"/>
          </a:p>
          <a:p>
            <a:endParaRPr lang="hr-HR" sz="1400" dirty="0"/>
          </a:p>
          <a:p>
            <a:endParaRPr lang="hr-HR" sz="14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1834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281354"/>
            <a:ext cx="8596668" cy="852854"/>
          </a:xfrm>
        </p:spPr>
        <p:txBody>
          <a:bodyPr/>
          <a:lstStyle/>
          <a:p>
            <a:r>
              <a:rPr lang="hr-HR" dirty="0"/>
              <a:t>Što kada pođe po krivu? Primjer 2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3" y="1134208"/>
            <a:ext cx="10251505" cy="5336929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Nakon 7 mjeseci boravka u ustanovi, za djevojčicu je pronađena udomiteljska obitelj, no odnos udomitelja i djevojčice nije uspješno uspostavljen jer je majka djevojčici govorila protiv udomiteljske obitelji te je djevojčica počela odbijati susrete s njima. Udomitelji su zbog odbijanja djevojčice naposljetku odustali od udomljenja. </a:t>
            </a:r>
          </a:p>
          <a:p>
            <a:r>
              <a:rPr lang="hr-HR" dirty="0" smtClean="0"/>
              <a:t>Nakon </a:t>
            </a:r>
            <a:r>
              <a:rPr lang="hr-HR" dirty="0"/>
              <a:t>1,5 godine boravka djevojčice u ustanovi, pronalazi se druga udomiteljska obitelj. Majka surađuje s ustanovom i upoznavanje udomitelja i djevojčice protječe bez teškoća. Nakon mjesec dana druženja, djevojčica je premještena u udomiteljsku obitelj (5. promjena smještaja)</a:t>
            </a:r>
          </a:p>
          <a:p>
            <a:r>
              <a:rPr lang="hr-HR" dirty="0"/>
              <a:t>Područni ured je pokrenuo postupak lišenja roditeljske skrbi. Odlukom suda, djevojčica je ipak vraćena majci, zajedno s mlađom sestrom.</a:t>
            </a:r>
          </a:p>
          <a:p>
            <a:r>
              <a:rPr lang="hr-HR" dirty="0"/>
              <a:t>Nakon 7 mjeseci života s majkom, majka je zatražila smještaj mlađe djevojčice u sustavu </a:t>
            </a:r>
            <a:r>
              <a:rPr lang="hr-HR" dirty="0" err="1"/>
              <a:t>soc</a:t>
            </a:r>
            <a:r>
              <a:rPr lang="hr-HR" dirty="0"/>
              <a:t>. skrbi te potpisala suglasnost za posvojenje </a:t>
            </a:r>
            <a:r>
              <a:rPr lang="hr-HR" dirty="0" err="1"/>
              <a:t>mlt</a:t>
            </a:r>
            <a:r>
              <a:rPr lang="hr-HR" dirty="0"/>
              <a:t>. djeteta. </a:t>
            </a:r>
          </a:p>
          <a:p>
            <a:r>
              <a:rPr lang="hr-HR" dirty="0"/>
              <a:t>Starija djevojčica ostala je živjeti u obitelji. Majci je ponovno izrečena mjera intenzivne stručne pomoći i nadzora. </a:t>
            </a:r>
          </a:p>
          <a:p>
            <a:r>
              <a:rPr lang="hr-HR" dirty="0"/>
              <a:t>Zbog anonimnih prijava protiv majke, djevojčica je u ožujku 2025. godine ponovno izdvojena od majke te smještena u ustanovu (6. promjena smještaja)</a:t>
            </a:r>
          </a:p>
          <a:p>
            <a:r>
              <a:rPr lang="hr-HR" dirty="0"/>
              <a:t>Majka se aktualno nalazi u zatvoru, ponovno je pokrenut postupak oduzimanja prava na stanovanje </a:t>
            </a:r>
          </a:p>
          <a:p>
            <a:r>
              <a:rPr lang="hr-HR" dirty="0"/>
              <a:t>Djevojčica je mjesec dana nakon smještaja ponovno premještena u udomiteljsku obitelj, kod koje je prethodno već bila na smještaju (7. promjena smještaja)</a:t>
            </a:r>
            <a:endParaRPr lang="en-US" dirty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6566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62"/>
          <a:stretch/>
        </p:blipFill>
        <p:spPr>
          <a:xfrm>
            <a:off x="7587761" y="1301262"/>
            <a:ext cx="4264270" cy="33950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281354"/>
            <a:ext cx="8596668" cy="677008"/>
          </a:xfrm>
        </p:spPr>
        <p:txBody>
          <a:bodyPr/>
          <a:lstStyle/>
          <a:p>
            <a:r>
              <a:rPr lang="hr-HR" dirty="0"/>
              <a:t>Što kada pođe po krivu? Primjer </a:t>
            </a:r>
            <a:r>
              <a:rPr lang="hr-HR" dirty="0" smtClean="0"/>
              <a:t>3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055078"/>
            <a:ext cx="7095066" cy="5565530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/>
              <a:t>Dječak </a:t>
            </a:r>
            <a:r>
              <a:rPr lang="hr-HR" dirty="0" smtClean="0"/>
              <a:t>8 </a:t>
            </a:r>
            <a:r>
              <a:rPr lang="hr-HR" dirty="0" smtClean="0"/>
              <a:t>godina, tjelesno zdrav, intelektualno iznadprosječan</a:t>
            </a:r>
          </a:p>
          <a:p>
            <a:r>
              <a:rPr lang="hr-HR" dirty="0"/>
              <a:t>U</a:t>
            </a:r>
            <a:r>
              <a:rPr lang="hr-HR" dirty="0" smtClean="0"/>
              <a:t> </a:t>
            </a:r>
            <a:r>
              <a:rPr lang="hr-HR" dirty="0"/>
              <a:t>srpnju 2019. </a:t>
            </a:r>
            <a:r>
              <a:rPr lang="hr-HR" dirty="0" smtClean="0"/>
              <a:t>godine, </a:t>
            </a:r>
            <a:r>
              <a:rPr lang="hr-HR" dirty="0"/>
              <a:t>d</a:t>
            </a:r>
            <a:r>
              <a:rPr lang="hr-HR" dirty="0" smtClean="0"/>
              <a:t>ječak se </a:t>
            </a:r>
            <a:r>
              <a:rPr lang="hr-HR" dirty="0"/>
              <a:t>u dobi od </a:t>
            </a:r>
            <a:r>
              <a:rPr lang="hr-HR" dirty="0" smtClean="0"/>
              <a:t>2,5 godine smještava u Dom nakon boravka u bolnici</a:t>
            </a:r>
          </a:p>
          <a:p>
            <a:r>
              <a:rPr lang="hr-HR" dirty="0" smtClean="0"/>
              <a:t>Dječak </a:t>
            </a:r>
            <a:r>
              <a:rPr lang="hr-HR" dirty="0"/>
              <a:t>je </a:t>
            </a:r>
            <a:r>
              <a:rPr lang="hr-HR" dirty="0" smtClean="0"/>
              <a:t>doveden u </a:t>
            </a:r>
            <a:r>
              <a:rPr lang="hr-HR" dirty="0" err="1" smtClean="0"/>
              <a:t>Klaićevu</a:t>
            </a:r>
            <a:r>
              <a:rPr lang="hr-HR" dirty="0" smtClean="0"/>
              <a:t> </a:t>
            </a:r>
            <a:r>
              <a:rPr lang="hr-HR" dirty="0"/>
              <a:t>bolnicu </a:t>
            </a:r>
            <a:r>
              <a:rPr lang="hr-HR" dirty="0" smtClean="0"/>
              <a:t>u </a:t>
            </a:r>
            <a:r>
              <a:rPr lang="hr-HR" dirty="0" smtClean="0"/>
              <a:t>teškom stanju </a:t>
            </a:r>
            <a:r>
              <a:rPr lang="hr-HR" dirty="0" smtClean="0"/>
              <a:t>– </a:t>
            </a:r>
            <a:r>
              <a:rPr lang="hr-HR" dirty="0"/>
              <a:t>imao je </a:t>
            </a:r>
            <a:r>
              <a:rPr lang="hr-HR" dirty="0" smtClean="0"/>
              <a:t>svježe i stare prijelome, hematome, ožiljke, </a:t>
            </a:r>
            <a:r>
              <a:rPr lang="hr-HR" dirty="0" smtClean="0"/>
              <a:t>nije govorio (koristio je samo pokaznu gestu), </a:t>
            </a:r>
            <a:r>
              <a:rPr lang="hr-HR" dirty="0"/>
              <a:t>bio je </a:t>
            </a:r>
            <a:r>
              <a:rPr lang="hr-HR" dirty="0" smtClean="0"/>
              <a:t>pothranjen. Liječenje i oporavak trajali su mjesec </a:t>
            </a:r>
            <a:r>
              <a:rPr lang="hr-HR" dirty="0" smtClean="0"/>
              <a:t>dana.</a:t>
            </a:r>
            <a:endParaRPr lang="hr-HR" dirty="0"/>
          </a:p>
          <a:p>
            <a:r>
              <a:rPr lang="hr-HR" dirty="0" smtClean="0"/>
              <a:t>Majka ga je ostavila na čuvanje dadilji (zbog odlaska na sezonski rad izvan mjesta stanovanja). Povjerila ga je dadilji koju je poznavala vrlo kratko, a koja ga je zanemarivala i fizički zlostavljala.</a:t>
            </a:r>
          </a:p>
          <a:p>
            <a:r>
              <a:rPr lang="hr-HR" dirty="0" smtClean="0"/>
              <a:t>Otac dječaka nije upisan niti uključen u odgoj dječaka. </a:t>
            </a:r>
          </a:p>
          <a:p>
            <a:r>
              <a:rPr lang="hr-HR" dirty="0" smtClean="0"/>
              <a:t>Cijeli slučaj je medijski popraćen </a:t>
            </a:r>
          </a:p>
          <a:p>
            <a:r>
              <a:rPr lang="hr-HR" dirty="0" smtClean="0"/>
              <a:t>U prvoj godini oduzimanja prava na stanovanje i povjeravanja ustanovi, majci su bili zabranjeni osobni odnosi s dječakom. U drugoj godini oduzimanja, majka je imala susrete pod nadzorom stručne osobe, na koje je rijetko dolazila.</a:t>
            </a:r>
          </a:p>
          <a:p>
            <a:r>
              <a:rPr lang="hr-HR" dirty="0"/>
              <a:t>Majka je psihologijski i psihijatrijski vještačena (u postupku lišenja) te je procjena stručnjaka bila da nema dostatnih roditeljskih </a:t>
            </a:r>
            <a:r>
              <a:rPr lang="hr-HR" dirty="0" smtClean="0"/>
              <a:t>kapaciteta (i </a:t>
            </a:r>
            <a:r>
              <a:rPr lang="hr-HR" dirty="0" smtClean="0"/>
              <a:t>majka </a:t>
            </a:r>
            <a:r>
              <a:rPr lang="hr-HR" dirty="0" smtClean="0"/>
              <a:t>je tijekom odrastanja bila izdvojena iz primarne obitelji i na smještaju u našoj ustanovi).</a:t>
            </a:r>
          </a:p>
          <a:p>
            <a:r>
              <a:rPr lang="hr-HR" dirty="0" smtClean="0"/>
              <a:t>Paralelno, u tijeku je kazneni postupak protiv majke i dadilje za grubo zanemarivanje i zlostavljanje </a:t>
            </a:r>
            <a:r>
              <a:rPr lang="hr-HR" dirty="0" smtClean="0"/>
              <a:t>djeteta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192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342901"/>
            <a:ext cx="8596668" cy="861646"/>
          </a:xfrm>
        </p:spPr>
        <p:txBody>
          <a:bodyPr/>
          <a:lstStyle/>
          <a:p>
            <a:r>
              <a:rPr lang="hr-HR" dirty="0"/>
              <a:t>Što kada pođe po krivu? Primjer 3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3" y="1397977"/>
            <a:ext cx="10049282" cy="5081954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Nakon isteka druge mjere oduzimanja prava na stanovanje, pokrenut je postupak lišenja roditeljskog prava, koje je i okončano </a:t>
            </a:r>
            <a:r>
              <a:rPr lang="hr-HR" dirty="0" smtClean="0"/>
              <a:t>lišenjem. </a:t>
            </a:r>
            <a:r>
              <a:rPr lang="hr-HR" dirty="0" smtClean="0"/>
              <a:t>Zadnji </a:t>
            </a:r>
            <a:r>
              <a:rPr lang="hr-HR" dirty="0"/>
              <a:t>susret s majkom imao je u </a:t>
            </a:r>
            <a:r>
              <a:rPr lang="hr-HR" dirty="0">
                <a:solidFill>
                  <a:schemeClr val="tx1"/>
                </a:solidFill>
              </a:rPr>
              <a:t>listopadu 2021. godine</a:t>
            </a:r>
          </a:p>
          <a:p>
            <a:r>
              <a:rPr lang="hr-HR" dirty="0" smtClean="0"/>
              <a:t>Majka </a:t>
            </a:r>
            <a:r>
              <a:rPr lang="hr-HR" dirty="0"/>
              <a:t>se putem odvjetnika žalila na rješenje </a:t>
            </a:r>
            <a:r>
              <a:rPr lang="hr-HR" dirty="0" smtClean="0"/>
              <a:t>o lišenju zbog </a:t>
            </a:r>
            <a:r>
              <a:rPr lang="hr-HR" dirty="0"/>
              <a:t>birokratske </a:t>
            </a:r>
            <a:r>
              <a:rPr lang="hr-HR" dirty="0" smtClean="0"/>
              <a:t>pogreške, zbog </a:t>
            </a:r>
            <a:r>
              <a:rPr lang="hr-HR" dirty="0"/>
              <a:t>čega je </a:t>
            </a:r>
            <a:r>
              <a:rPr lang="hr-HR" dirty="0" smtClean="0"/>
              <a:t>pokrenut </a:t>
            </a:r>
            <a:r>
              <a:rPr lang="hr-HR" dirty="0"/>
              <a:t>postupak vraćanja roditeljske skrbi pri sudu. </a:t>
            </a:r>
            <a:endParaRPr lang="hr-HR" dirty="0" smtClean="0"/>
          </a:p>
          <a:p>
            <a:r>
              <a:rPr lang="hr-HR" dirty="0" smtClean="0"/>
              <a:t>Dječaku </a:t>
            </a:r>
            <a:r>
              <a:rPr lang="hr-HR" dirty="0" smtClean="0"/>
              <a:t>je pronađena udomiteljska obitelj te je u nju </a:t>
            </a:r>
            <a:r>
              <a:rPr lang="hr-HR" dirty="0" smtClean="0">
                <a:solidFill>
                  <a:schemeClr val="tx1"/>
                </a:solidFill>
              </a:rPr>
              <a:t>premješten koncem 2022. godine (nakon 3,5 godine boravka u domu!). </a:t>
            </a:r>
            <a:r>
              <a:rPr lang="hr-HR" dirty="0" smtClean="0"/>
              <a:t>Udomitelji imaju biološku kćer.</a:t>
            </a:r>
          </a:p>
          <a:p>
            <a:r>
              <a:rPr lang="hr-HR" dirty="0" smtClean="0"/>
              <a:t>Sudski postupak vraćanja roditeljske skrbi majci još uvijek traje, zbog čega dječak nema pretpostavke za posvojenje, iako je udomiteljska obitelj zainteresirana i željna da dječaka posvoji</a:t>
            </a:r>
          </a:p>
          <a:p>
            <a:r>
              <a:rPr lang="hr-HR" dirty="0" smtClean="0"/>
              <a:t>Dječak aktualno pohađa 2. razred osnovne škole</a:t>
            </a:r>
          </a:p>
          <a:p>
            <a:r>
              <a:rPr lang="hr-HR" dirty="0" smtClean="0"/>
              <a:t>Uključen je u psihosocijalnu podršku – individualni rad psihologa zbog prisutnih emocionalnih teškoća i teškoća u socijalizaciji </a:t>
            </a:r>
          </a:p>
          <a:p>
            <a:pPr lvl="1"/>
            <a:r>
              <a:rPr lang="hr-HR" dirty="0" smtClean="0"/>
              <a:t>udomiteljsku obitelj naziva mamom i tatom, njihovu kćer svojom sestrom, dobro je adaptiran, no često postavlja pitanje oko promjene svojeg prezimena na prezime udomitelja kako bi i pred okolinom bio ravnopravan član njihove obitelji</a:t>
            </a:r>
            <a:endParaRPr lang="hr-HR" dirty="0"/>
          </a:p>
          <a:p>
            <a:pPr lvl="1"/>
            <a:r>
              <a:rPr lang="hr-HR" dirty="0" smtClean="0"/>
              <a:t>iako je odličan učenik u školi, teško se nosi sa školskim zadacima i aktivnostima kojima je tema obitelj i kada pred vršnjacima treba pričati o sebi, nakon čega se izolira ili ulazi u sukobe s vršnjacima</a:t>
            </a:r>
          </a:p>
        </p:txBody>
      </p:sp>
    </p:spTree>
    <p:extLst>
      <p:ext uri="{BB962C8B-B14F-4D97-AF65-F5344CB8AC3E}">
        <p14:creationId xmlns:p14="http://schemas.microsoft.com/office/powerpoint/2010/main" val="570993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325316"/>
            <a:ext cx="8596668" cy="852854"/>
          </a:xfrm>
        </p:spPr>
        <p:txBody>
          <a:bodyPr/>
          <a:lstStyle/>
          <a:p>
            <a:r>
              <a:rPr lang="hr-HR" dirty="0" smtClean="0"/>
              <a:t>Što možemo napraviti?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178170"/>
            <a:ext cx="9319520" cy="5240215"/>
          </a:xfrm>
        </p:spPr>
        <p:txBody>
          <a:bodyPr>
            <a:normAutofit/>
          </a:bodyPr>
          <a:lstStyle/>
          <a:p>
            <a:r>
              <a:rPr lang="hr-HR" b="1" dirty="0" smtClean="0"/>
              <a:t>Svi postupci vezani uz djecu moraju biti PRIORITET </a:t>
            </a:r>
            <a:r>
              <a:rPr lang="hr-HR" dirty="0" smtClean="0"/>
              <a:t>- u sustavu socijalne skrbi i pravosuđu</a:t>
            </a:r>
          </a:p>
          <a:p>
            <a:pPr lvl="1"/>
            <a:r>
              <a:rPr lang="hr-HR" dirty="0" smtClean="0"/>
              <a:t>Pravovremenost </a:t>
            </a:r>
            <a:r>
              <a:rPr lang="hr-HR" dirty="0" smtClean="0"/>
              <a:t>u donošenju odluka – o </a:t>
            </a:r>
            <a:r>
              <a:rPr lang="hr-HR" dirty="0" smtClean="0"/>
              <a:t>žurnom izdvajanju iz obitelji, oduzimanju </a:t>
            </a:r>
            <a:r>
              <a:rPr lang="hr-HR" dirty="0" smtClean="0"/>
              <a:t>roditeljske skrbi, lišenju roditeljskog </a:t>
            </a:r>
            <a:r>
              <a:rPr lang="hr-HR" dirty="0" smtClean="0"/>
              <a:t>prava</a:t>
            </a:r>
          </a:p>
          <a:p>
            <a:pPr lvl="1"/>
            <a:r>
              <a:rPr lang="hr-HR" dirty="0" smtClean="0"/>
              <a:t>Pravovremeno </a:t>
            </a:r>
            <a:r>
              <a:rPr lang="hr-HR" dirty="0"/>
              <a:t>(rano) uključivanje primarnih obitelji u </a:t>
            </a:r>
            <a:r>
              <a:rPr lang="hr-HR" dirty="0" smtClean="0"/>
              <a:t>usluge </a:t>
            </a:r>
            <a:r>
              <a:rPr lang="hr-HR" dirty="0"/>
              <a:t>prevencije izdvajanja </a:t>
            </a:r>
            <a:r>
              <a:rPr lang="hr-HR" dirty="0" smtClean="0"/>
              <a:t>i mjere </a:t>
            </a:r>
            <a:r>
              <a:rPr lang="hr-HR" dirty="0"/>
              <a:t>obiteljsko-pravne </a:t>
            </a:r>
            <a:r>
              <a:rPr lang="hr-HR" dirty="0" smtClean="0"/>
              <a:t>zaštite – </a:t>
            </a:r>
            <a:r>
              <a:rPr lang="hr-HR" dirty="0"/>
              <a:t>usluga psihosocijalne podrške (uz aktivnost obiteljskog suradnika</a:t>
            </a:r>
            <a:r>
              <a:rPr lang="hr-HR" dirty="0" smtClean="0"/>
              <a:t>), </a:t>
            </a:r>
            <a:r>
              <a:rPr lang="hr-HR" dirty="0"/>
              <a:t>mjera stručne pomoći i potpore, </a:t>
            </a:r>
            <a:r>
              <a:rPr lang="hr-HR" dirty="0" smtClean="0"/>
              <a:t>mjera </a:t>
            </a:r>
            <a:r>
              <a:rPr lang="hr-HR" dirty="0"/>
              <a:t>intenzivne pomoći i </a:t>
            </a:r>
            <a:r>
              <a:rPr lang="hr-HR" dirty="0" smtClean="0"/>
              <a:t>nadzora</a:t>
            </a:r>
          </a:p>
          <a:p>
            <a:pPr lvl="1"/>
            <a:r>
              <a:rPr lang="hr-HR" dirty="0"/>
              <a:t>Pravovremena procjena roditeljskih kapaciteta u donošenju dugoročnih odluka o skrbi za dijete </a:t>
            </a:r>
            <a:r>
              <a:rPr lang="hr-HR" dirty="0">
                <a:sym typeface="Wingdings" panose="05000000000000000000" pitchFamily="2" charset="2"/>
              </a:rPr>
              <a:t> određivanje </a:t>
            </a:r>
            <a:r>
              <a:rPr lang="hr-HR" dirty="0"/>
              <a:t>psihijatrijsko-psihologijskog vještačenja roditeljskih kompetencija </a:t>
            </a:r>
          </a:p>
          <a:p>
            <a:r>
              <a:rPr lang="hr-HR" dirty="0" smtClean="0"/>
              <a:t> </a:t>
            </a:r>
            <a:r>
              <a:rPr lang="hr-HR" b="1" dirty="0" smtClean="0"/>
              <a:t>Skraćivanje trajanja sudskih postupaka</a:t>
            </a:r>
          </a:p>
          <a:p>
            <a:pPr lvl="1"/>
            <a:r>
              <a:rPr lang="hr-HR" dirty="0" smtClean="0"/>
              <a:t>Češće sazivanje ročišta</a:t>
            </a:r>
          </a:p>
          <a:p>
            <a:pPr lvl="1"/>
            <a:r>
              <a:rPr lang="hr-HR" dirty="0"/>
              <a:t>Uračunavanje trajanja privremene mjere u trajanje mjeru oduzimanja prava na </a:t>
            </a:r>
            <a:r>
              <a:rPr lang="hr-HR" dirty="0" smtClean="0"/>
              <a:t>stanovanje</a:t>
            </a:r>
          </a:p>
          <a:p>
            <a:pPr lvl="1"/>
            <a:r>
              <a:rPr lang="hr-HR" dirty="0" smtClean="0"/>
              <a:t>Veća </a:t>
            </a:r>
            <a:r>
              <a:rPr lang="hr-HR" dirty="0"/>
              <a:t>fleksibilnost u donošenju sudskih odluka – npr. kada se za dijete pronađe udomiteljska obitelj, pa treba izmijeniti rješenje o povjeravanju ustanovi / udomiteljskoj obitelji </a:t>
            </a:r>
            <a:endParaRPr lang="hr-HR" dirty="0" smtClean="0"/>
          </a:p>
          <a:p>
            <a:pPr lvl="1"/>
            <a:r>
              <a:rPr lang="hr-HR" dirty="0" smtClean="0"/>
              <a:t>Mogućnost pokretanja postupka lišenja roditeljskog prava prije isteka mjere oduzimanja</a:t>
            </a:r>
            <a:endParaRPr lang="hr-HR" dirty="0"/>
          </a:p>
          <a:p>
            <a:pPr lvl="1"/>
            <a:endParaRPr lang="hr-HR" dirty="0" smtClean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043831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492369"/>
            <a:ext cx="8596668" cy="1011115"/>
          </a:xfrm>
        </p:spPr>
        <p:txBody>
          <a:bodyPr/>
          <a:lstStyle/>
          <a:p>
            <a:r>
              <a:rPr lang="hr-HR" dirty="0" smtClean="0"/>
              <a:t>Što možemo napraviti?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441939"/>
            <a:ext cx="9319520" cy="4976446"/>
          </a:xfrm>
        </p:spPr>
        <p:txBody>
          <a:bodyPr>
            <a:normAutofit/>
          </a:bodyPr>
          <a:lstStyle/>
          <a:p>
            <a:r>
              <a:rPr lang="hr-HR" dirty="0" smtClean="0"/>
              <a:t>Adekvatniji odabir udomiteljskih / </a:t>
            </a:r>
            <a:r>
              <a:rPr lang="hr-HR" dirty="0" err="1" smtClean="0"/>
              <a:t>posvojiteljskih</a:t>
            </a:r>
            <a:r>
              <a:rPr lang="hr-HR" dirty="0" smtClean="0"/>
              <a:t> obitelji – važna kompatibilnost obitelji i djeteta, procjena kapaciteta obitelji za nošenje s teškoćama djeteta</a:t>
            </a:r>
          </a:p>
          <a:p>
            <a:r>
              <a:rPr lang="hr-HR" dirty="0" smtClean="0"/>
              <a:t>Temeljita priprema djeteta i udomiteljske / </a:t>
            </a:r>
            <a:r>
              <a:rPr lang="hr-HR" dirty="0" err="1" smtClean="0"/>
              <a:t>posvojiteljske</a:t>
            </a:r>
            <a:r>
              <a:rPr lang="hr-HR" dirty="0" smtClean="0"/>
              <a:t> obitelji, uz obavezno praćenje i stručnu podršku tijekom perioda upoznavanja i prilagodbe na obitelj</a:t>
            </a:r>
          </a:p>
          <a:p>
            <a:r>
              <a:rPr lang="hr-HR" dirty="0" smtClean="0"/>
              <a:t>Dulja (kontinuirana) psihosocijalna podrška nakon zbrinjavanja djeteta u udomiteljskim / </a:t>
            </a:r>
            <a:r>
              <a:rPr lang="hr-HR" dirty="0" err="1" smtClean="0"/>
              <a:t>posvojiteljskim</a:t>
            </a:r>
            <a:r>
              <a:rPr lang="hr-HR" dirty="0" smtClean="0"/>
              <a:t> obiteljima </a:t>
            </a:r>
          </a:p>
          <a:p>
            <a:r>
              <a:rPr lang="hr-HR" dirty="0" smtClean="0"/>
              <a:t>Kontinuirana edukacija udomitelja / </a:t>
            </a:r>
            <a:r>
              <a:rPr lang="hr-HR" dirty="0" err="1" smtClean="0"/>
              <a:t>posvojitelja</a:t>
            </a:r>
            <a:r>
              <a:rPr lang="hr-HR" dirty="0" smtClean="0"/>
              <a:t> – prije i nakon udomljenja / posvojenja</a:t>
            </a:r>
            <a:endParaRPr lang="hr-HR" dirty="0" smtClean="0"/>
          </a:p>
          <a:p>
            <a:r>
              <a:rPr lang="hr-HR" dirty="0" smtClean="0"/>
              <a:t>Osigurati dostupnost usluga rane razvojne podrške</a:t>
            </a:r>
            <a:r>
              <a:rPr lang="hr-HR" dirty="0" smtClean="0"/>
              <a:t> </a:t>
            </a:r>
            <a:r>
              <a:rPr lang="hr-HR" dirty="0"/>
              <a:t>i ravnomjernost usluga </a:t>
            </a:r>
            <a:r>
              <a:rPr lang="hr-HR" dirty="0" smtClean="0"/>
              <a:t>psihosocijalne podrške te usluga dječjih psihijatara i psihoterapeuta 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067932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9" t="4304" r="24770" b="173"/>
          <a:stretch/>
        </p:blipFill>
        <p:spPr>
          <a:xfrm>
            <a:off x="7710176" y="1375996"/>
            <a:ext cx="4106685" cy="4106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404446"/>
            <a:ext cx="8596668" cy="1397977"/>
          </a:xfrm>
        </p:spPr>
        <p:txBody>
          <a:bodyPr/>
          <a:lstStyle/>
          <a:p>
            <a:r>
              <a:rPr lang="hr-HR" dirty="0" smtClean="0"/>
              <a:t>Prije poroda – </a:t>
            </a:r>
            <a:r>
              <a:rPr lang="hr-HR" dirty="0" err="1" smtClean="0"/>
              <a:t>intrauterini</a:t>
            </a:r>
            <a:r>
              <a:rPr lang="hr-HR" dirty="0" smtClean="0"/>
              <a:t> rizični čimbenici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3" y="1802423"/>
            <a:ext cx="7200575" cy="4712677"/>
          </a:xfrm>
        </p:spPr>
        <p:txBody>
          <a:bodyPr/>
          <a:lstStyle/>
          <a:p>
            <a:r>
              <a:rPr lang="hr-HR" dirty="0" smtClean="0"/>
              <a:t>Nekontrolirana trudnoća</a:t>
            </a:r>
          </a:p>
          <a:p>
            <a:r>
              <a:rPr lang="hr-HR" dirty="0" smtClean="0"/>
              <a:t>(često) veliki broj prethodnih trudnoća majke </a:t>
            </a:r>
          </a:p>
          <a:p>
            <a:r>
              <a:rPr lang="hr-HR" dirty="0" smtClean="0"/>
              <a:t>Neuredan stil života - nebriga o zdravlju, loša prehrana, </a:t>
            </a:r>
            <a:r>
              <a:rPr lang="hr-HR" dirty="0" smtClean="0">
                <a:sym typeface="Wingdings" panose="05000000000000000000" pitchFamily="2" charset="2"/>
              </a:rPr>
              <a:t>pušenje</a:t>
            </a:r>
            <a:r>
              <a:rPr lang="hr-HR" dirty="0">
                <a:sym typeface="Wingdings" panose="05000000000000000000" pitchFamily="2" charset="2"/>
              </a:rPr>
              <a:t>, nedostatna </a:t>
            </a:r>
            <a:r>
              <a:rPr lang="hr-HR" dirty="0" smtClean="0">
                <a:sym typeface="Wingdings" panose="05000000000000000000" pitchFamily="2" charset="2"/>
              </a:rPr>
              <a:t>higijena…</a:t>
            </a:r>
            <a:endParaRPr lang="hr-HR" dirty="0" smtClean="0"/>
          </a:p>
          <a:p>
            <a:r>
              <a:rPr lang="hr-HR" dirty="0" smtClean="0"/>
              <a:t>Korištenje lijekova u trudnoći – psihijatrijske dijagnoze majke</a:t>
            </a:r>
          </a:p>
          <a:p>
            <a:r>
              <a:rPr lang="hr-HR" dirty="0" smtClean="0"/>
              <a:t>Konzumacija alkohola u trudnoći </a:t>
            </a:r>
            <a:r>
              <a:rPr lang="hr-HR" dirty="0" smtClean="0">
                <a:sym typeface="Wingdings" panose="05000000000000000000" pitchFamily="2" charset="2"/>
              </a:rPr>
              <a:t></a:t>
            </a:r>
            <a:r>
              <a:rPr lang="hr-HR" dirty="0" smtClean="0"/>
              <a:t> alkoholni fetalni sindrom</a:t>
            </a:r>
          </a:p>
          <a:p>
            <a:r>
              <a:rPr lang="hr-HR" dirty="0" smtClean="0"/>
              <a:t>Korištenje droga u trudnoći </a:t>
            </a:r>
            <a:r>
              <a:rPr lang="hr-HR" dirty="0" smtClean="0">
                <a:sym typeface="Wingdings" panose="05000000000000000000" pitchFamily="2" charset="2"/>
              </a:rPr>
              <a:t> apstinencijski sindrom ustezanja</a:t>
            </a:r>
          </a:p>
          <a:p>
            <a:r>
              <a:rPr lang="hr-HR" dirty="0" smtClean="0">
                <a:sym typeface="Wingdings" panose="05000000000000000000" pitchFamily="2" charset="2"/>
              </a:rPr>
              <a:t>Aktualna </a:t>
            </a:r>
            <a:r>
              <a:rPr lang="hr-HR" dirty="0" err="1" smtClean="0">
                <a:sym typeface="Wingdings" panose="05000000000000000000" pitchFamily="2" charset="2"/>
              </a:rPr>
              <a:t>traumatizacija</a:t>
            </a:r>
            <a:r>
              <a:rPr lang="hr-HR" dirty="0" smtClean="0">
                <a:sym typeface="Wingdings" panose="05000000000000000000" pitchFamily="2" charset="2"/>
              </a:rPr>
              <a:t> majke – npr. obiteljsko </a:t>
            </a:r>
            <a:r>
              <a:rPr lang="hr-HR" dirty="0" smtClean="0">
                <a:sym typeface="Wingdings" panose="05000000000000000000" pitchFamily="2" charset="2"/>
              </a:rPr>
              <a:t>nasilje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23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413238"/>
            <a:ext cx="8596668" cy="1415562"/>
          </a:xfrm>
        </p:spPr>
        <p:txBody>
          <a:bodyPr/>
          <a:lstStyle/>
          <a:p>
            <a:r>
              <a:rPr lang="hr-HR" dirty="0" smtClean="0"/>
              <a:t>Obilježja obitelji djece u sustavu socijalne skrbi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2013439"/>
            <a:ext cx="9891020" cy="4545624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(često) niski socioekonomski status</a:t>
            </a:r>
          </a:p>
          <a:p>
            <a:r>
              <a:rPr lang="hr-HR" dirty="0" smtClean="0"/>
              <a:t>Neadekvatni stambeni uvjeti</a:t>
            </a:r>
          </a:p>
          <a:p>
            <a:r>
              <a:rPr lang="hr-HR" dirty="0" smtClean="0"/>
              <a:t>Nezaposlenost / oslanjanje na socijalne naknade i prava</a:t>
            </a:r>
          </a:p>
          <a:p>
            <a:r>
              <a:rPr lang="hr-HR" dirty="0" smtClean="0"/>
              <a:t>Više generacija obitelji u praćenju sustava </a:t>
            </a:r>
            <a:r>
              <a:rPr lang="hr-HR" dirty="0" err="1" smtClean="0"/>
              <a:t>soc</a:t>
            </a:r>
            <a:r>
              <a:rPr lang="hr-HR" dirty="0" smtClean="0"/>
              <a:t>. skrbi </a:t>
            </a:r>
            <a:r>
              <a:rPr lang="hr-HR" dirty="0" smtClean="0">
                <a:sym typeface="Wingdings" panose="05000000000000000000" pitchFamily="2" charset="2"/>
              </a:rPr>
              <a:t> naučeni stil života, </a:t>
            </a:r>
            <a:r>
              <a:rPr lang="hr-HR" dirty="0" err="1" smtClean="0"/>
              <a:t>transgeneracijski</a:t>
            </a:r>
            <a:r>
              <a:rPr lang="hr-HR" dirty="0" smtClean="0"/>
              <a:t> prijenos traume </a:t>
            </a:r>
          </a:p>
          <a:p>
            <a:r>
              <a:rPr lang="hr-HR" dirty="0" smtClean="0"/>
              <a:t>Nedostatne roditeljske sposobnosti / smanjeni roditeljski kapaciteti</a:t>
            </a:r>
          </a:p>
          <a:p>
            <a:r>
              <a:rPr lang="hr-HR" dirty="0" smtClean="0"/>
              <a:t>Zloraba alkohola, droga, lijekova</a:t>
            </a:r>
          </a:p>
          <a:p>
            <a:r>
              <a:rPr lang="hr-HR" dirty="0" smtClean="0"/>
              <a:t>Psihičke bolesti i teškoće</a:t>
            </a:r>
          </a:p>
          <a:p>
            <a:r>
              <a:rPr lang="hr-HR" dirty="0" smtClean="0"/>
              <a:t>Ovisnosti</a:t>
            </a:r>
          </a:p>
          <a:p>
            <a:r>
              <a:rPr lang="hr-HR" dirty="0" smtClean="0"/>
              <a:t>Obiteljsko nasilje</a:t>
            </a:r>
          </a:p>
          <a:p>
            <a:r>
              <a:rPr lang="hr-HR" dirty="0"/>
              <a:t>(često) dislocirano mjesto stanovanja – loša prometna povezanost, nedostupnost usluga</a:t>
            </a:r>
          </a:p>
          <a:p>
            <a:r>
              <a:rPr lang="hr-HR" dirty="0" smtClean="0"/>
              <a:t>Manje su vidljivi zajednici – rjeđe idu liječniku, djeca nisu uključena u predškolski program i mjere rane intervencije </a:t>
            </a:r>
            <a:r>
              <a:rPr lang="hr-HR" dirty="0" smtClean="0">
                <a:sym typeface="Wingdings" panose="05000000000000000000" pitchFamily="2" charset="2"/>
              </a:rPr>
              <a:t> kasnije otkrivanje, višestruke teškoće</a:t>
            </a:r>
            <a:endParaRPr lang="hr-HR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938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746" y="3209193"/>
            <a:ext cx="4436599" cy="29577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360486"/>
            <a:ext cx="8596668" cy="1143000"/>
          </a:xfrm>
        </p:spPr>
        <p:txBody>
          <a:bodyPr/>
          <a:lstStyle/>
          <a:p>
            <a:r>
              <a:rPr lang="hr-HR" dirty="0" smtClean="0"/>
              <a:t>Razlozi izdvajanja djece iz obitelji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257300"/>
            <a:ext cx="7033520" cy="5319346"/>
          </a:xfrm>
        </p:spPr>
        <p:txBody>
          <a:bodyPr/>
          <a:lstStyle/>
          <a:p>
            <a:r>
              <a:rPr lang="hr-HR" dirty="0"/>
              <a:t>Zanemarivanje – higijensko, </a:t>
            </a:r>
            <a:r>
              <a:rPr lang="hr-HR" dirty="0" smtClean="0"/>
              <a:t>zdravstveno, odgojno</a:t>
            </a:r>
          </a:p>
          <a:p>
            <a:r>
              <a:rPr lang="hr-HR" dirty="0" smtClean="0"/>
              <a:t>Zlostavljanje – emocionalno / psihičko, fizičko, seksualno </a:t>
            </a:r>
          </a:p>
          <a:p>
            <a:r>
              <a:rPr lang="hr-HR" dirty="0" smtClean="0"/>
              <a:t>Obiteljsko nasilje – jednog roditelja prema drugom, oba roditelja međusobno</a:t>
            </a:r>
          </a:p>
          <a:p>
            <a:r>
              <a:rPr lang="hr-HR" dirty="0" smtClean="0"/>
              <a:t>Ovisnosti roditelja</a:t>
            </a:r>
          </a:p>
          <a:p>
            <a:r>
              <a:rPr lang="hr-HR" dirty="0" smtClean="0"/>
              <a:t>Narušeno psihičko stanje / zdravlje roditelja </a:t>
            </a:r>
          </a:p>
          <a:p>
            <a:endParaRPr lang="hr-HR" dirty="0" smtClean="0"/>
          </a:p>
          <a:p>
            <a:r>
              <a:rPr lang="hr-HR" dirty="0" smtClean="0"/>
              <a:t>Navedeno često prate i loši </a:t>
            </a:r>
            <a:r>
              <a:rPr lang="hr-HR" dirty="0" err="1" smtClean="0"/>
              <a:t>socio</a:t>
            </a:r>
            <a:r>
              <a:rPr lang="hr-HR" dirty="0" smtClean="0"/>
              <a:t>-ekonomski uvjeti (neadekvatan stambeni prostor za život)</a:t>
            </a:r>
          </a:p>
          <a:p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414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677334" y="360485"/>
            <a:ext cx="8596668" cy="1072661"/>
          </a:xfrm>
        </p:spPr>
        <p:txBody>
          <a:bodyPr/>
          <a:lstStyle/>
          <a:p>
            <a:r>
              <a:rPr lang="hr-HR" dirty="0" smtClean="0"/>
              <a:t>Centar za djecu </a:t>
            </a:r>
            <a:r>
              <a:rPr lang="hr-HR" dirty="0" smtClean="0"/>
              <a:t>ZAGREB</a:t>
            </a:r>
            <a:endParaRPr lang="en-US" dirty="0"/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>
          <a:xfrm>
            <a:off x="675745" y="1327638"/>
            <a:ext cx="4185623" cy="1409607"/>
          </a:xfrm>
        </p:spPr>
        <p:txBody>
          <a:bodyPr/>
          <a:lstStyle/>
          <a:p>
            <a:r>
              <a:rPr lang="hr-HR" dirty="0" smtClean="0"/>
              <a:t>Smještaj djece bez odgovarajuće roditeljske skrbi:</a:t>
            </a:r>
            <a:endParaRPr lang="en-US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sz="2200" dirty="0" smtClean="0"/>
              <a:t>Sjedište (</a:t>
            </a:r>
            <a:r>
              <a:rPr lang="hr-HR" sz="2200" dirty="0" err="1" smtClean="0"/>
              <a:t>Nazorova</a:t>
            </a:r>
            <a:r>
              <a:rPr lang="hr-HR" sz="2200" dirty="0" smtClean="0"/>
              <a:t>) i Odjel Jarun – djeca od 0-7 godina</a:t>
            </a:r>
          </a:p>
          <a:p>
            <a:r>
              <a:rPr lang="hr-HR" sz="2200" dirty="0" smtClean="0"/>
              <a:t>A.G. Matoš – djeca od 7-18 godina, male skupine, dječaci 7-14 godina (poremećaji u ponašanju)</a:t>
            </a:r>
          </a:p>
          <a:p>
            <a:r>
              <a:rPr lang="hr-HR" sz="2200" dirty="0" err="1" smtClean="0"/>
              <a:t>Laduč</a:t>
            </a:r>
            <a:r>
              <a:rPr lang="hr-HR" sz="2200" dirty="0" smtClean="0"/>
              <a:t> – djeca od 7-14 godina</a:t>
            </a:r>
          </a:p>
          <a:p>
            <a:r>
              <a:rPr lang="hr-HR" sz="2200" dirty="0" smtClean="0"/>
              <a:t>I.G. Kovačić – djeca 14-18 godina</a:t>
            </a:r>
          </a:p>
          <a:p>
            <a:r>
              <a:rPr lang="hr-HR" sz="2200" dirty="0" smtClean="0"/>
              <a:t>Stambena zajednica </a:t>
            </a:r>
          </a:p>
          <a:p>
            <a:r>
              <a:rPr lang="hr-HR" sz="2200" dirty="0" smtClean="0"/>
              <a:t>Majčinski odjel – trudnice i mlade majke s djecom do 3 godine</a:t>
            </a:r>
            <a:endParaRPr lang="en-US" sz="2200" dirty="0" smtClean="0"/>
          </a:p>
          <a:p>
            <a:endParaRPr lang="en-US" dirty="0"/>
          </a:p>
        </p:txBody>
      </p:sp>
      <p:sp>
        <p:nvSpPr>
          <p:cNvPr id="8" name="Rezervirano mjesto teksta 7"/>
          <p:cNvSpPr>
            <a:spLocks noGrp="1"/>
          </p:cNvSpPr>
          <p:nvPr>
            <p:ph type="body" sz="quarter" idx="3"/>
          </p:nvPr>
        </p:nvSpPr>
        <p:spPr>
          <a:xfrm>
            <a:off x="5088383" y="1327638"/>
            <a:ext cx="4185618" cy="694593"/>
          </a:xfrm>
        </p:spPr>
        <p:txBody>
          <a:bodyPr/>
          <a:lstStyle/>
          <a:p>
            <a:r>
              <a:rPr lang="hr-HR" dirty="0" smtClean="0"/>
              <a:t>Usluge:</a:t>
            </a:r>
            <a:endParaRPr lang="en-US" dirty="0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4"/>
          </p:nvPr>
        </p:nvSpPr>
        <p:spPr>
          <a:xfrm>
            <a:off x="5088384" y="2022231"/>
            <a:ext cx="5189824" cy="4442057"/>
          </a:xfrm>
        </p:spPr>
        <p:txBody>
          <a:bodyPr>
            <a:noAutofit/>
          </a:bodyPr>
          <a:lstStyle/>
          <a:p>
            <a:r>
              <a:rPr lang="hr-HR" dirty="0" smtClean="0"/>
              <a:t>Privremeni smještaj </a:t>
            </a:r>
          </a:p>
          <a:p>
            <a:r>
              <a:rPr lang="hr-HR" dirty="0" smtClean="0"/>
              <a:t>Organizirano stanovanje + Boravak</a:t>
            </a:r>
            <a:endParaRPr lang="hr-HR" dirty="0" smtClean="0"/>
          </a:p>
          <a:p>
            <a:r>
              <a:rPr lang="hr-HR" dirty="0" smtClean="0"/>
              <a:t>Rana razvojna podrška – tretman psihologa</a:t>
            </a:r>
            <a:r>
              <a:rPr lang="hr-HR" dirty="0"/>
              <a:t>, logopeda, edukacijskog </a:t>
            </a:r>
            <a:r>
              <a:rPr lang="hr-HR" dirty="0" err="1" smtClean="0"/>
              <a:t>rehabilitatora</a:t>
            </a:r>
            <a:r>
              <a:rPr lang="hr-HR" dirty="0"/>
              <a:t>, radnog terapeuta, </a:t>
            </a:r>
            <a:r>
              <a:rPr lang="hr-HR" dirty="0" smtClean="0"/>
              <a:t>terapeuta senzoričke integracije, fizioterapeuta</a:t>
            </a:r>
          </a:p>
          <a:p>
            <a:pPr marL="342900" lvl="1" indent="-342900"/>
            <a:r>
              <a:rPr lang="hr-HR" dirty="0" smtClean="0"/>
              <a:t>Psihosocijalna podrška – savjetodavni rad s roditeljima i djecom (socijalni radnik i psiholog)</a:t>
            </a:r>
          </a:p>
          <a:p>
            <a:pPr marL="742950" lvl="2" indent="-342900"/>
            <a:r>
              <a:rPr lang="hr-HR" dirty="0" smtClean="0"/>
              <a:t>Rad s primarnom obitelji / udomiteljskom obitelji / </a:t>
            </a:r>
            <a:r>
              <a:rPr lang="hr-HR" dirty="0" err="1" smtClean="0"/>
              <a:t>posvojiteljskom</a:t>
            </a:r>
            <a:r>
              <a:rPr lang="hr-HR" dirty="0" smtClean="0"/>
              <a:t> </a:t>
            </a:r>
            <a:r>
              <a:rPr lang="hr-HR" dirty="0" smtClean="0"/>
              <a:t>obitelji, u </a:t>
            </a:r>
            <a:r>
              <a:rPr lang="hr-HR" dirty="0"/>
              <a:t>ustanovi i na </a:t>
            </a:r>
            <a:r>
              <a:rPr lang="hr-HR" dirty="0" smtClean="0"/>
              <a:t>terenu</a:t>
            </a:r>
            <a:endParaRPr lang="hr-HR" dirty="0" smtClean="0"/>
          </a:p>
          <a:p>
            <a:pPr lvl="1"/>
            <a:r>
              <a:rPr lang="hr-HR" sz="1400" dirty="0" smtClean="0"/>
              <a:t>Aktivnost </a:t>
            </a:r>
            <a:r>
              <a:rPr lang="hr-HR" sz="1400" dirty="0" smtClean="0"/>
              <a:t>obiteljskog </a:t>
            </a:r>
            <a:r>
              <a:rPr lang="hr-HR" sz="1400" dirty="0" smtClean="0"/>
              <a:t>suradnika</a:t>
            </a:r>
            <a:endParaRPr lang="hr-HR" sz="1400" dirty="0" smtClean="0"/>
          </a:p>
          <a:p>
            <a:r>
              <a:rPr lang="hr-HR" dirty="0" smtClean="0"/>
              <a:t>Mjera intenzivne stručne pomoći i nadzora</a:t>
            </a:r>
          </a:p>
          <a:p>
            <a:r>
              <a:rPr lang="hr-HR" dirty="0" smtClean="0"/>
              <a:t>S</a:t>
            </a:r>
            <a:r>
              <a:rPr lang="hr-HR" dirty="0" smtClean="0"/>
              <a:t>ocijalno mentorstvo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973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677334" y="360486"/>
            <a:ext cx="8596668" cy="1028700"/>
          </a:xfrm>
        </p:spPr>
        <p:txBody>
          <a:bodyPr/>
          <a:lstStyle/>
          <a:p>
            <a:r>
              <a:rPr lang="hr-HR" dirty="0" smtClean="0"/>
              <a:t>Izvori </a:t>
            </a:r>
            <a:r>
              <a:rPr lang="hr-HR" dirty="0" err="1" smtClean="0"/>
              <a:t>traumatizacije</a:t>
            </a:r>
            <a:r>
              <a:rPr lang="hr-HR" dirty="0" smtClean="0"/>
              <a:t> u sustavu </a:t>
            </a:r>
            <a:r>
              <a:rPr lang="hr-HR" dirty="0" err="1" smtClean="0"/>
              <a:t>soc</a:t>
            </a:r>
            <a:r>
              <a:rPr lang="hr-HR" dirty="0" smtClean="0"/>
              <a:t>. skrbi</a:t>
            </a:r>
            <a:endParaRPr lang="en-US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677333" y="1459523"/>
            <a:ext cx="9644835" cy="4835769"/>
          </a:xfrm>
        </p:spPr>
        <p:txBody>
          <a:bodyPr>
            <a:normAutofit/>
          </a:bodyPr>
          <a:lstStyle/>
          <a:p>
            <a:r>
              <a:rPr lang="hr-HR" dirty="0" smtClean="0"/>
              <a:t>Traume doživljene prije smještaja (u primarnoj obitelji) – zanemarivanje, zlostavljanje</a:t>
            </a:r>
          </a:p>
          <a:p>
            <a:r>
              <a:rPr lang="hr-HR" dirty="0" smtClean="0"/>
              <a:t>Trauma izdvajanja (prilikom žurnog izdvajanja djeteta iz obitelji)</a:t>
            </a:r>
          </a:p>
          <a:p>
            <a:r>
              <a:rPr lang="hr-HR" dirty="0" smtClean="0"/>
              <a:t>Trauma razdvajanja biološke braće i sestara – smještaj u različite ustanove / podružnice ustanova (zbog dobi ili prekapacitiranosti)</a:t>
            </a:r>
          </a:p>
          <a:p>
            <a:r>
              <a:rPr lang="hr-HR" dirty="0" smtClean="0"/>
              <a:t>Pogrešne procjene kapaciteta obitelji – povratak roditeljima koji ponavljaju neprimjerene postupke – dijete se ponovno izdvaja iz obitelji</a:t>
            </a:r>
          </a:p>
          <a:p>
            <a:r>
              <a:rPr lang="hr-HR" dirty="0" smtClean="0"/>
              <a:t>Traumatizacija zbog višekratnih promjena smještaja </a:t>
            </a:r>
            <a:endParaRPr lang="hr-HR" dirty="0"/>
          </a:p>
          <a:p>
            <a:pPr lvl="1"/>
            <a:r>
              <a:rPr lang="hr-HR" dirty="0" smtClean="0">
                <a:sym typeface="Wingdings" panose="05000000000000000000" pitchFamily="2" charset="2"/>
              </a:rPr>
              <a:t>Žurni smještaj u prekapacitiranu ustanovu, premještaj nakon kratkog perioda</a:t>
            </a:r>
          </a:p>
          <a:p>
            <a:pPr lvl="1"/>
            <a:r>
              <a:rPr lang="hr-HR" dirty="0" smtClean="0">
                <a:sym typeface="Wingdings" panose="05000000000000000000" pitchFamily="2" charset="2"/>
              </a:rPr>
              <a:t>Neadekvatan odabir udomiteljske / </a:t>
            </a:r>
            <a:r>
              <a:rPr lang="hr-HR" dirty="0" err="1" smtClean="0">
                <a:sym typeface="Wingdings" panose="05000000000000000000" pitchFamily="2" charset="2"/>
              </a:rPr>
              <a:t>posvojiteljske</a:t>
            </a:r>
            <a:r>
              <a:rPr lang="hr-HR" dirty="0" smtClean="0">
                <a:sym typeface="Wingdings" panose="05000000000000000000" pitchFamily="2" charset="2"/>
              </a:rPr>
              <a:t> obitelji</a:t>
            </a:r>
          </a:p>
          <a:p>
            <a:pPr lvl="1"/>
            <a:r>
              <a:rPr lang="hr-HR" dirty="0" smtClean="0">
                <a:sym typeface="Wingdings" panose="05000000000000000000" pitchFamily="2" charset="2"/>
              </a:rPr>
              <a:t>Neuspješna </a:t>
            </a:r>
            <a:r>
              <a:rPr lang="hr-HR" dirty="0" err="1" smtClean="0">
                <a:sym typeface="Wingdings" panose="05000000000000000000" pitchFamily="2" charset="2"/>
              </a:rPr>
              <a:t>udomiteljstva</a:t>
            </a:r>
            <a:r>
              <a:rPr lang="hr-HR" dirty="0" smtClean="0">
                <a:sym typeface="Wingdings" panose="05000000000000000000" pitchFamily="2" charset="2"/>
              </a:rPr>
              <a:t> / posvojenja – povratak djeteta natrag u sustav </a:t>
            </a:r>
            <a:r>
              <a:rPr lang="hr-HR" dirty="0" err="1" smtClean="0">
                <a:sym typeface="Wingdings" panose="05000000000000000000" pitchFamily="2" charset="2"/>
              </a:rPr>
              <a:t>soc</a:t>
            </a:r>
            <a:r>
              <a:rPr lang="hr-HR" dirty="0" smtClean="0">
                <a:sym typeface="Wingdings" panose="05000000000000000000" pitchFamily="2" charset="2"/>
              </a:rPr>
              <a:t>. skrbi  (prethodni smještaj ili čak novi smještaj) </a:t>
            </a:r>
          </a:p>
          <a:p>
            <a:pPr lvl="1"/>
            <a:endParaRPr lang="hr-HR" dirty="0" smtClean="0">
              <a:sym typeface="Wingdings" panose="05000000000000000000" pitchFamily="2" charset="2"/>
            </a:endParaRPr>
          </a:p>
          <a:p>
            <a:r>
              <a:rPr lang="hr-HR" dirty="0" smtClean="0">
                <a:sym typeface="Wingdings" panose="05000000000000000000" pitchFamily="2" charset="2"/>
              </a:rPr>
              <a:t>Traumatizacija koja potječe od sustava pravosuđa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12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3" y="211015"/>
            <a:ext cx="9284351" cy="1169377"/>
          </a:xfrm>
        </p:spPr>
        <p:txBody>
          <a:bodyPr>
            <a:normAutofit fontScale="90000"/>
          </a:bodyPr>
          <a:lstStyle/>
          <a:p>
            <a:r>
              <a:rPr lang="hr-HR" dirty="0">
                <a:sym typeface="Wingdings" panose="05000000000000000000" pitchFamily="2" charset="2"/>
              </a:rPr>
              <a:t>Traumatizacija koja potječe od sustava pravosuđa 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3" y="1380392"/>
            <a:ext cx="9811890" cy="5240216"/>
          </a:xfrm>
        </p:spPr>
        <p:txBody>
          <a:bodyPr>
            <a:normAutofit/>
          </a:bodyPr>
          <a:lstStyle/>
          <a:p>
            <a:r>
              <a:rPr lang="hr-HR" dirty="0" smtClean="0"/>
              <a:t>Dugotrajni sudski postupci </a:t>
            </a:r>
          </a:p>
          <a:p>
            <a:pPr lvl="1"/>
            <a:r>
              <a:rPr lang="hr-HR" dirty="0" smtClean="0"/>
              <a:t>Žurna mjera (15 dana) + privremene mjere (2x 30 dana) + oduzimanje prava na stanovanje do 1 godinu (2x po 1 godinu) </a:t>
            </a:r>
            <a:r>
              <a:rPr lang="hr-HR" dirty="0" smtClean="0">
                <a:sym typeface="Wingdings" panose="05000000000000000000" pitchFamily="2" charset="2"/>
              </a:rPr>
              <a:t> tek tada pokretanje lišenja roditeljske skrbi  dijete je u sustavu </a:t>
            </a:r>
            <a:r>
              <a:rPr lang="hr-HR" b="1" dirty="0" smtClean="0">
                <a:sym typeface="Wingdings" panose="05000000000000000000" pitchFamily="2" charset="2"/>
              </a:rPr>
              <a:t>već 2 godine i 2,5 mjeseca</a:t>
            </a:r>
            <a:r>
              <a:rPr lang="hr-HR" dirty="0" smtClean="0">
                <a:sym typeface="Wingdings" panose="05000000000000000000" pitchFamily="2" charset="2"/>
              </a:rPr>
              <a:t>!</a:t>
            </a:r>
          </a:p>
          <a:p>
            <a:pPr lvl="1"/>
            <a:r>
              <a:rPr lang="hr-HR" dirty="0" smtClean="0">
                <a:sym typeface="Wingdings" panose="05000000000000000000" pitchFamily="2" charset="2"/>
              </a:rPr>
              <a:t>Dugotrajno trajanje privremene mjere – npr. „do okončanja postupka oduzimanja / lišenja”, </a:t>
            </a:r>
            <a:r>
              <a:rPr lang="hr-HR" dirty="0" err="1" smtClean="0">
                <a:sym typeface="Wingdings" panose="05000000000000000000" pitchFamily="2" charset="2"/>
              </a:rPr>
              <a:t>neubrajanje</a:t>
            </a:r>
            <a:r>
              <a:rPr lang="hr-HR" dirty="0" smtClean="0">
                <a:sym typeface="Wingdings" panose="05000000000000000000" pitchFamily="2" charset="2"/>
              </a:rPr>
              <a:t> trajanja privremene mjere u trajanje mjere oduzimanja prava na stanovanje do 1 godinu</a:t>
            </a:r>
          </a:p>
          <a:p>
            <a:pPr lvl="1"/>
            <a:r>
              <a:rPr lang="hr-HR" dirty="0" smtClean="0">
                <a:sym typeface="Wingdings" panose="05000000000000000000" pitchFamily="2" charset="2"/>
              </a:rPr>
              <a:t>Često odgađanje sudskih ročišta zbog birokratskih razloga / otkazivanje ročišta na prijedlog odvjetnika roditelja</a:t>
            </a:r>
            <a:endParaRPr lang="hr-HR" dirty="0" smtClean="0"/>
          </a:p>
          <a:p>
            <a:r>
              <a:rPr lang="hr-HR" dirty="0" smtClean="0"/>
              <a:t>Neujednačena </a:t>
            </a:r>
            <a:r>
              <a:rPr lang="hr-HR" dirty="0"/>
              <a:t>praksa o razlozima lišenja roditeljske skrbi kao najteže mjere iz obiteljskog zakona </a:t>
            </a:r>
          </a:p>
          <a:p>
            <a:pPr lvl="1"/>
            <a:r>
              <a:rPr lang="hr-HR" dirty="0">
                <a:solidFill>
                  <a:schemeClr val="tx1"/>
                </a:solidFill>
              </a:rPr>
              <a:t>Osobni stavovi o opravdanosti lišenja roditeljske </a:t>
            </a:r>
            <a:r>
              <a:rPr lang="hr-HR" dirty="0" smtClean="0">
                <a:solidFill>
                  <a:schemeClr val="tx1"/>
                </a:solidFill>
              </a:rPr>
              <a:t>skrbi i predrasude sudaca</a:t>
            </a:r>
            <a:endParaRPr lang="hr-HR" dirty="0">
              <a:solidFill>
                <a:schemeClr val="tx1"/>
              </a:solidFill>
            </a:endParaRPr>
          </a:p>
          <a:p>
            <a:pPr lvl="1"/>
            <a:r>
              <a:rPr lang="hr-HR" dirty="0">
                <a:solidFill>
                  <a:schemeClr val="tx1"/>
                </a:solidFill>
              </a:rPr>
              <a:t>Inzistiranje </a:t>
            </a:r>
            <a:r>
              <a:rPr lang="hr-HR" dirty="0" smtClean="0">
                <a:solidFill>
                  <a:schemeClr val="tx1"/>
                </a:solidFill>
              </a:rPr>
              <a:t>na izricanju </a:t>
            </a:r>
            <a:r>
              <a:rPr lang="hr-HR" dirty="0">
                <a:solidFill>
                  <a:schemeClr val="tx1"/>
                </a:solidFill>
              </a:rPr>
              <a:t>2 mjere oduzimanja prije pokretanja postupka </a:t>
            </a:r>
            <a:r>
              <a:rPr lang="hr-HR" dirty="0" smtClean="0">
                <a:solidFill>
                  <a:schemeClr val="tx1"/>
                </a:solidFill>
              </a:rPr>
              <a:t>lišenja, unatoč dugom boravku djeteta u sustavu i procijenjenom nepostojanju dostatnih roditeljskih kapaciteta</a:t>
            </a:r>
            <a:endParaRPr lang="hr-HR" dirty="0">
              <a:solidFill>
                <a:schemeClr val="tx1"/>
              </a:solidFill>
            </a:endParaRPr>
          </a:p>
          <a:p>
            <a:pPr lvl="1"/>
            <a:r>
              <a:rPr lang="hr-HR" dirty="0" smtClean="0"/>
              <a:t>Davanje dodatnih </a:t>
            </a:r>
            <a:r>
              <a:rPr lang="hr-HR" dirty="0"/>
              <a:t>prilika </a:t>
            </a:r>
            <a:r>
              <a:rPr lang="hr-HR" dirty="0" smtClean="0"/>
              <a:t>roditeljima bez jasnih novih uputa ili zadataka (a iscrpljene su sve mogućnosti sustava za poboljšanje roditeljskih kapaciteta</a:t>
            </a:r>
            <a:r>
              <a:rPr lang="hr-HR" dirty="0" smtClean="0"/>
              <a:t>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97848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272563"/>
            <a:ext cx="8596668" cy="1266091"/>
          </a:xfrm>
        </p:spPr>
        <p:txBody>
          <a:bodyPr>
            <a:normAutofit/>
          </a:bodyPr>
          <a:lstStyle/>
          <a:p>
            <a:r>
              <a:rPr lang="hr-HR" dirty="0">
                <a:sym typeface="Wingdings" panose="05000000000000000000" pitchFamily="2" charset="2"/>
              </a:rPr>
              <a:t>Traumatizacija koja potječe od sustava pravosuđa 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3" y="1705709"/>
            <a:ext cx="9961359" cy="4642338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prstClr val="black">
                    <a:lumMod val="75000"/>
                    <a:lumOff val="25000"/>
                  </a:prstClr>
                </a:solidFill>
              </a:rPr>
              <a:t>(Ponavljano) svjedočenje djece za potrebe </a:t>
            </a: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suda</a:t>
            </a:r>
            <a:endParaRPr lang="hr-HR" dirty="0" smtClean="0"/>
          </a:p>
          <a:p>
            <a:r>
              <a:rPr lang="hr-HR" dirty="0" smtClean="0"/>
              <a:t>Nedovoljna </a:t>
            </a:r>
            <a:r>
              <a:rPr lang="hr-HR" dirty="0" smtClean="0"/>
              <a:t>educiranost stručnjaka pravosuđa o dječjem razvoju, potrebama djece, karakteristikama ličnosti i roditeljskim i odgojnim kapacitetima</a:t>
            </a:r>
          </a:p>
          <a:p>
            <a:pPr lvl="1"/>
            <a:r>
              <a:rPr lang="hr-HR" dirty="0" smtClean="0"/>
              <a:t>Pravnici imaju puno znanja o pravu i pravnoj proceduri, a psiholozi i </a:t>
            </a:r>
            <a:r>
              <a:rPr lang="hr-HR" dirty="0" err="1" smtClean="0"/>
              <a:t>soc</a:t>
            </a:r>
            <a:r>
              <a:rPr lang="hr-HR" dirty="0" smtClean="0"/>
              <a:t>. radnici o karakteristikama dječjeg razvoja i potrebama djece u obiteljima </a:t>
            </a:r>
            <a:r>
              <a:rPr lang="hr-HR" dirty="0" smtClean="0">
                <a:sym typeface="Wingdings" panose="05000000000000000000" pitchFamily="2" charset="2"/>
              </a:rPr>
              <a:t> suradnja u cilju najboljeg INTERESA DJETETA </a:t>
            </a:r>
            <a:endParaRPr lang="hr-HR" dirty="0" smtClean="0"/>
          </a:p>
          <a:p>
            <a:pPr lvl="1"/>
            <a:r>
              <a:rPr lang="hr-HR" dirty="0" smtClean="0"/>
              <a:t>Nedostatno / nepravovremeno pokretanje psihijatrijsko-psihologijskog vještačenja </a:t>
            </a:r>
            <a:r>
              <a:rPr lang="hr-HR" dirty="0"/>
              <a:t>roditeljskih </a:t>
            </a:r>
            <a:r>
              <a:rPr lang="hr-HR" dirty="0" smtClean="0"/>
              <a:t>kapaciteta – kod izrazito nefunkcionalnih roditelja</a:t>
            </a:r>
            <a:endParaRPr lang="hr-HR" dirty="0" smtClean="0"/>
          </a:p>
          <a:p>
            <a:pPr lvl="1"/>
            <a:r>
              <a:rPr lang="hr-HR" dirty="0"/>
              <a:t>Fokus na </a:t>
            </a:r>
            <a:r>
              <a:rPr lang="hr-HR" dirty="0" err="1"/>
              <a:t>socio</a:t>
            </a:r>
            <a:r>
              <a:rPr lang="hr-HR" dirty="0"/>
              <a:t>-ekonomske faktore kao primarne pokazatelje mogućnosti skrbi za djecu (umjesto procjene roditeljskih kapaciteta od strane stručnjaka)  *</a:t>
            </a:r>
            <a:r>
              <a:rPr lang="hr-HR" i="1" dirty="0"/>
              <a:t>traženje materijalnih dokaza da mogu (imaju stan, posao), u odnosu na procjene stručnjaka o nedostatnim roditeljskim kapacitetima </a:t>
            </a:r>
          </a:p>
          <a:p>
            <a:pPr lvl="1"/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7430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486" y="706586"/>
            <a:ext cx="2873114" cy="41028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274320"/>
            <a:ext cx="10515600" cy="888274"/>
          </a:xfrm>
        </p:spPr>
        <p:txBody>
          <a:bodyPr/>
          <a:lstStyle/>
          <a:p>
            <a:r>
              <a:rPr lang="hr-HR" dirty="0" smtClean="0"/>
              <a:t>Što kada pođe po krivu? Primjer 1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9270" y="1332412"/>
            <a:ext cx="7875646" cy="5212079"/>
          </a:xfrm>
        </p:spPr>
        <p:txBody>
          <a:bodyPr>
            <a:noAutofit/>
          </a:bodyPr>
          <a:lstStyle/>
          <a:p>
            <a:r>
              <a:rPr lang="hr-HR" sz="1600" dirty="0" smtClean="0"/>
              <a:t>Dječak </a:t>
            </a:r>
            <a:r>
              <a:rPr lang="hr-HR" sz="1600" dirty="0" smtClean="0"/>
              <a:t>9 </a:t>
            </a:r>
            <a:r>
              <a:rPr lang="hr-HR" sz="1600" dirty="0" smtClean="0"/>
              <a:t>godina, romske nacionalnosti, tjelesno zdrav</a:t>
            </a:r>
          </a:p>
          <a:p>
            <a:r>
              <a:rPr lang="hr-HR" sz="1600" dirty="0" smtClean="0"/>
              <a:t>1. puta dolazi na smještaj u dobi od 1 mjesec (zajedno s još troje starije djece iz obitelji). </a:t>
            </a:r>
            <a:r>
              <a:rPr lang="hr-HR" sz="1600" dirty="0" smtClean="0"/>
              <a:t>Rođen kao 6</a:t>
            </a:r>
            <a:r>
              <a:rPr lang="hr-HR" sz="1600" dirty="0" smtClean="0"/>
              <a:t>. dijete majke koja </a:t>
            </a:r>
            <a:r>
              <a:rPr lang="hr-HR" sz="1600" dirty="0" smtClean="0"/>
              <a:t>tada ima </a:t>
            </a:r>
            <a:r>
              <a:rPr lang="hr-HR" sz="1600" dirty="0" smtClean="0"/>
              <a:t>22 </a:t>
            </a:r>
            <a:r>
              <a:rPr lang="hr-HR" sz="1600" dirty="0" smtClean="0"/>
              <a:t>godine (prvo dijete rodila s 15 godina). </a:t>
            </a:r>
          </a:p>
          <a:p>
            <a:r>
              <a:rPr lang="hr-HR" sz="1600" dirty="0" smtClean="0"/>
              <a:t>Boravio je u domu do dobi od 1 godine, kada ga je preuzela majka (i otac, koji je još neupisan). </a:t>
            </a:r>
            <a:r>
              <a:rPr lang="hr-HR" sz="1600" dirty="0"/>
              <a:t>Obitelj je imala mjeru intenzivne stručne pomoći i nadzora. Rani psihomotorni razvoj u domu </a:t>
            </a:r>
            <a:r>
              <a:rPr lang="hr-HR" sz="1600" dirty="0" smtClean="0"/>
              <a:t>do tada je tekao uredno.</a:t>
            </a:r>
            <a:endParaRPr lang="hr-HR" sz="1600" dirty="0"/>
          </a:p>
          <a:p>
            <a:r>
              <a:rPr lang="hr-HR" sz="1600" dirty="0" smtClean="0"/>
              <a:t>U </a:t>
            </a:r>
            <a:r>
              <a:rPr lang="hr-HR" sz="1600" dirty="0"/>
              <a:t>dobi od 1 godinu i 3 </a:t>
            </a:r>
            <a:r>
              <a:rPr lang="hr-HR" sz="1600" dirty="0" smtClean="0"/>
              <a:t>mjeseca dječak </a:t>
            </a:r>
            <a:r>
              <a:rPr lang="hr-HR" sz="1600" dirty="0" smtClean="0"/>
              <a:t>dolazi s majkom na kontrolu </a:t>
            </a:r>
            <a:r>
              <a:rPr lang="hr-HR" sz="1600" dirty="0" smtClean="0"/>
              <a:t>pedijatra: ima </a:t>
            </a:r>
            <a:r>
              <a:rPr lang="hr-HR" sz="1600" dirty="0" smtClean="0"/>
              <a:t>modrice po tijelu, </a:t>
            </a:r>
            <a:r>
              <a:rPr lang="hr-HR" sz="1600" dirty="0"/>
              <a:t>nije sjedio samostalno, niti stajao. Odmah je </a:t>
            </a:r>
            <a:r>
              <a:rPr lang="hr-HR" sz="1600" dirty="0" smtClean="0"/>
              <a:t>obavješten nadležni </a:t>
            </a:r>
            <a:r>
              <a:rPr lang="hr-HR" sz="1600" dirty="0"/>
              <a:t>područni ured i policija. </a:t>
            </a:r>
            <a:endParaRPr lang="hr-HR" sz="1600" dirty="0" smtClean="0"/>
          </a:p>
          <a:p>
            <a:r>
              <a:rPr lang="hr-HR" sz="1600" dirty="0" smtClean="0"/>
              <a:t>Mjesec </a:t>
            </a:r>
            <a:r>
              <a:rPr lang="hr-HR" sz="1600" dirty="0"/>
              <a:t>dana kasnije majka dolazi u pedijatrijsku ambulantu po </a:t>
            </a:r>
            <a:r>
              <a:rPr lang="hr-HR" sz="1600" dirty="0" smtClean="0"/>
              <a:t>novu uputnicu za </a:t>
            </a:r>
            <a:r>
              <a:rPr lang="hr-HR" sz="1600" dirty="0" smtClean="0"/>
              <a:t>pregled </a:t>
            </a:r>
            <a:r>
              <a:rPr lang="hr-HR" sz="1600" dirty="0" smtClean="0"/>
              <a:t>koji nije pravovremeno obavila. Dječak je u čekaonici zatečen kako </a:t>
            </a:r>
            <a:r>
              <a:rPr lang="hr-HR" sz="1600" dirty="0"/>
              <a:t>leži u kolicima </a:t>
            </a:r>
            <a:r>
              <a:rPr lang="hr-HR" sz="1600" dirty="0" smtClean="0"/>
              <a:t>i spava. Med. sestra primjećuje kako </a:t>
            </a:r>
            <a:r>
              <a:rPr lang="hr-HR" sz="1600" dirty="0"/>
              <a:t>dječak izgleda loše </a:t>
            </a:r>
            <a:r>
              <a:rPr lang="hr-HR" sz="1600" dirty="0" smtClean="0"/>
              <a:t>te </a:t>
            </a:r>
            <a:r>
              <a:rPr lang="hr-HR" sz="1600" dirty="0" smtClean="0"/>
              <a:t>je odmah upućen u bolnicu gdje je ustanovljeno teže fizičko zlostavljanje. Obavješten </a:t>
            </a:r>
            <a:r>
              <a:rPr lang="hr-HR" sz="1600" dirty="0"/>
              <a:t>je HZSR i policija</a:t>
            </a:r>
            <a:r>
              <a:rPr lang="hr-HR" sz="1600" dirty="0" smtClean="0"/>
              <a:t>. Nakon </a:t>
            </a:r>
            <a:r>
              <a:rPr lang="hr-HR" sz="1600" dirty="0"/>
              <a:t>bolnice ponovo se </a:t>
            </a:r>
            <a:r>
              <a:rPr lang="hr-HR" sz="1600" dirty="0" smtClean="0"/>
              <a:t>izdvaja i smještava </a:t>
            </a:r>
            <a:r>
              <a:rPr lang="hr-HR" sz="1600" dirty="0"/>
              <a:t>u </a:t>
            </a:r>
            <a:r>
              <a:rPr lang="hr-HR" sz="1600" dirty="0" smtClean="0"/>
              <a:t>dom (2. izdvajanje)</a:t>
            </a:r>
          </a:p>
          <a:p>
            <a:pPr lvl="0">
              <a:buClr>
                <a:srgbClr val="5FCBEF"/>
              </a:buClr>
            </a:pPr>
            <a:r>
              <a:rPr lang="hr-HR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 dobi od 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 </a:t>
            </a:r>
            <a:r>
              <a:rPr lang="en-US" sz="16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godine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16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premješten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hr-HR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je iz Doma 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 </a:t>
            </a:r>
            <a:r>
              <a:rPr lang="en-US" sz="16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obitelj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udomitelja</a:t>
            </a:r>
            <a:r>
              <a:rPr lang="hr-HR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(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ali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ne u </a:t>
            </a:r>
            <a:r>
              <a:rPr lang="en-US" sz="16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istu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u </a:t>
            </a:r>
            <a:r>
              <a:rPr lang="en-US" sz="16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kojoj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16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su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16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braća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16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sestre</a:t>
            </a:r>
            <a:r>
              <a:rPr lang="hr-HR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hr-HR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(4. promjena smještaja)</a:t>
            </a:r>
          </a:p>
          <a:p>
            <a:endParaRPr lang="hr-HR" sz="1400" dirty="0"/>
          </a:p>
          <a:p>
            <a:endParaRPr lang="hr-HR" sz="14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9674864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TM02900688[[fn=Faseta]]</Template>
  <TotalTime>538</TotalTime>
  <Words>2449</Words>
  <Application>Microsoft Office PowerPoint</Application>
  <PresentationFormat>Široki zaslon</PresentationFormat>
  <Paragraphs>150</Paragraphs>
  <Slides>16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Wingdings 3</vt:lpstr>
      <vt:lpstr>Faseta</vt:lpstr>
      <vt:lpstr>Traumatizacija djece u sustavu socijalne skrbi</vt:lpstr>
      <vt:lpstr>Prije poroda – intrauterini rizični čimbenici</vt:lpstr>
      <vt:lpstr>Obilježja obitelji djece u sustavu socijalne skrbi</vt:lpstr>
      <vt:lpstr>Razlozi izdvajanja djece iz obitelji</vt:lpstr>
      <vt:lpstr>Centar za djecu ZAGREB</vt:lpstr>
      <vt:lpstr>Izvori traumatizacije u sustavu soc. skrbi</vt:lpstr>
      <vt:lpstr>Traumatizacija koja potječe od sustava pravosuđa </vt:lpstr>
      <vt:lpstr>Traumatizacija koja potječe od sustava pravosuđa </vt:lpstr>
      <vt:lpstr>Što kada pođe po krivu? Primjer 1</vt:lpstr>
      <vt:lpstr>Što kada pođe po krivu? Primjer 1</vt:lpstr>
      <vt:lpstr>Što kada pođe po krivu? Primjer 2</vt:lpstr>
      <vt:lpstr>Što kada pođe po krivu? Primjer 2</vt:lpstr>
      <vt:lpstr>Što kada pođe po krivu? Primjer 3</vt:lpstr>
      <vt:lpstr>Što kada pođe po krivu? Primjer 3</vt:lpstr>
      <vt:lpstr>Što možemo napraviti?</vt:lpstr>
      <vt:lpstr>Što možemo napraviti?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Traumatizacija djece u sustavu socijalne skrbi</dc:title>
  <dc:creator>Sara</dc:creator>
  <cp:lastModifiedBy>Sara</cp:lastModifiedBy>
  <cp:revision>84</cp:revision>
  <cp:lastPrinted>2025-04-24T12:57:34Z</cp:lastPrinted>
  <dcterms:created xsi:type="dcterms:W3CDTF">2025-04-18T10:41:31Z</dcterms:created>
  <dcterms:modified xsi:type="dcterms:W3CDTF">2025-04-30T09:11:06Z</dcterms:modified>
</cp:coreProperties>
</file>