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Override1.xml" ContentType="application/vnd.openxmlformats-officedocument.themeOverride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57" r:id="rId2"/>
    <p:sldId id="347" r:id="rId3"/>
    <p:sldId id="348" r:id="rId4"/>
    <p:sldId id="349" r:id="rId5"/>
    <p:sldId id="350" r:id="rId6"/>
    <p:sldId id="351" r:id="rId7"/>
    <p:sldId id="352" r:id="rId8"/>
    <p:sldId id="353" r:id="rId9"/>
    <p:sldId id="354" r:id="rId10"/>
    <p:sldId id="355" r:id="rId11"/>
    <p:sldId id="356" r:id="rId12"/>
    <p:sldId id="357" r:id="rId13"/>
    <p:sldId id="358" r:id="rId14"/>
    <p:sldId id="359" r:id="rId15"/>
    <p:sldId id="360" r:id="rId16"/>
    <p:sldId id="361" r:id="rId17"/>
    <p:sldId id="362" r:id="rId18"/>
    <p:sldId id="363" r:id="rId19"/>
    <p:sldId id="364" r:id="rId20"/>
    <p:sldId id="365" r:id="rId21"/>
    <p:sldId id="366" r:id="rId22"/>
    <p:sldId id="367" r:id="rId23"/>
    <p:sldId id="369" r:id="rId24"/>
    <p:sldId id="370" r:id="rId25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rednji stil 2 - Isticanj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691" autoAdjust="0"/>
    <p:restoredTop sz="94671" autoAdjust="0"/>
  </p:normalViewPr>
  <p:slideViewPr>
    <p:cSldViewPr>
      <p:cViewPr varScale="1">
        <p:scale>
          <a:sx n="108" d="100"/>
          <a:sy n="108" d="100"/>
        </p:scale>
        <p:origin x="164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zervirano mjesto zaglavlj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Rezervirano mjesto datum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15961D6-4ED8-4B24-9EC0-52D2F50D250B}" type="datetimeFigureOut">
              <a:rPr lang="en-US" smtClean="0"/>
              <a:pPr/>
              <a:t>5/1/2025</a:t>
            </a:fld>
            <a:endParaRPr lang="en-US"/>
          </a:p>
        </p:txBody>
      </p:sp>
      <p:sp>
        <p:nvSpPr>
          <p:cNvPr id="4" name="Rezervirano mjesto slike slajda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Rezervirano mjesto bilježaka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r-HR"/>
              <a:t>Uredite stilove teksta matrice</a:t>
            </a:r>
          </a:p>
          <a:p>
            <a:pPr lvl="1"/>
            <a:r>
              <a:rPr lang="hr-HR"/>
              <a:t>Druga razina</a:t>
            </a:r>
          </a:p>
          <a:p>
            <a:pPr lvl="2"/>
            <a:r>
              <a:rPr lang="hr-HR"/>
              <a:t>Treća razina</a:t>
            </a:r>
          </a:p>
          <a:p>
            <a:pPr lvl="3"/>
            <a:r>
              <a:rPr lang="hr-HR"/>
              <a:t>Četvrta razina</a:t>
            </a:r>
          </a:p>
          <a:p>
            <a:pPr lvl="4"/>
            <a:r>
              <a:rPr lang="hr-HR"/>
              <a:t>Peta razina</a:t>
            </a:r>
            <a:endParaRPr lang="en-US"/>
          </a:p>
        </p:txBody>
      </p:sp>
      <p:sp>
        <p:nvSpPr>
          <p:cNvPr id="6" name="Rezervirano mjesto podnožj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Rezervirano mjesto broja slajd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A1460C-EEB6-4001-9B3A-3368D51957FD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271061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Master" Target="../slideMasters/slideMaster1.xml"/><Relationship Id="rId1" Type="http://schemas.openxmlformats.org/officeDocument/2006/relationships/themeOverride" Target="../theme/themeOverride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slajd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 hasCustomPrompt="1"/>
          </p:nvPr>
        </p:nvSpPr>
        <p:spPr>
          <a:xfrm>
            <a:off x="366337" y="2490465"/>
            <a:ext cx="8089109" cy="722511"/>
          </a:xfrm>
        </p:spPr>
        <p:txBody>
          <a:bodyPr>
            <a:normAutofit/>
          </a:bodyPr>
          <a:lstStyle>
            <a:lvl1pPr algn="l">
              <a:defRPr sz="3600" baseline="0"/>
            </a:lvl1pPr>
          </a:lstStyle>
          <a:p>
            <a:r>
              <a:rPr lang="hr-HR" dirty="0"/>
              <a:t>NASLOV TEME KAKO STOJI U RASPREDU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 hasCustomPrompt="1"/>
          </p:nvPr>
        </p:nvSpPr>
        <p:spPr>
          <a:xfrm>
            <a:off x="2167469" y="4070594"/>
            <a:ext cx="5564730" cy="497578"/>
          </a:xfrm>
        </p:spPr>
        <p:txBody>
          <a:bodyPr/>
          <a:lstStyle>
            <a:lvl1pPr marL="0" indent="0" algn="l">
              <a:buNone/>
              <a:defRPr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hr-HR" dirty="0"/>
              <a:t>Ime i prezime, titula</a:t>
            </a:r>
          </a:p>
        </p:txBody>
      </p:sp>
      <p:pic>
        <p:nvPicPr>
          <p:cNvPr id="23" name="Picture 2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911" y="0"/>
            <a:ext cx="1423089" cy="164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4" name="Pravokutnik 23"/>
          <p:cNvSpPr/>
          <p:nvPr userDrawn="1"/>
        </p:nvSpPr>
        <p:spPr>
          <a:xfrm flipH="1">
            <a:off x="8499092" y="1471829"/>
            <a:ext cx="107021" cy="5197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Pravokutnik 24"/>
          <p:cNvSpPr/>
          <p:nvPr userDrawn="1"/>
        </p:nvSpPr>
        <p:spPr>
          <a:xfrm>
            <a:off x="366338" y="3212976"/>
            <a:ext cx="8180935" cy="928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Pravokutnik 25"/>
          <p:cNvSpPr/>
          <p:nvPr userDrawn="1"/>
        </p:nvSpPr>
        <p:spPr>
          <a:xfrm>
            <a:off x="2167469" y="4653136"/>
            <a:ext cx="6346812" cy="10440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TekstniOkvir 7"/>
          <p:cNvSpPr txBox="1"/>
          <p:nvPr userDrawn="1"/>
        </p:nvSpPr>
        <p:spPr>
          <a:xfrm>
            <a:off x="0" y="6525344"/>
            <a:ext cx="91440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9" name="TekstniOkvir 8"/>
          <p:cNvSpPr txBox="1"/>
          <p:nvPr userDrawn="1"/>
        </p:nvSpPr>
        <p:spPr>
          <a:xfrm rot="5400000">
            <a:off x="-3262672" y="3262672"/>
            <a:ext cx="689467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44213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Pravokutnik 2"/>
          <p:cNvSpPr/>
          <p:nvPr userDrawn="1"/>
        </p:nvSpPr>
        <p:spPr>
          <a:xfrm>
            <a:off x="179512" y="1052736"/>
            <a:ext cx="7669360" cy="928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4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911" y="0"/>
            <a:ext cx="1423089" cy="164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Pravokutnik 4"/>
          <p:cNvSpPr/>
          <p:nvPr userDrawn="1"/>
        </p:nvSpPr>
        <p:spPr>
          <a:xfrm flipH="1">
            <a:off x="8499092" y="1471829"/>
            <a:ext cx="107021" cy="5197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TekstniOkvir 5"/>
          <p:cNvSpPr txBox="1"/>
          <p:nvPr userDrawn="1"/>
        </p:nvSpPr>
        <p:spPr>
          <a:xfrm>
            <a:off x="0" y="6525344"/>
            <a:ext cx="91440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7" name="TekstniOkvir 6"/>
          <p:cNvSpPr txBox="1"/>
          <p:nvPr userDrawn="1"/>
        </p:nvSpPr>
        <p:spPr>
          <a:xfrm rot="5400000">
            <a:off x="-3262672" y="3262672"/>
            <a:ext cx="689467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475437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 sadržaj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  <a:lvl2pPr>
              <a:defRPr>
                <a:solidFill>
                  <a:schemeClr val="tx2">
                    <a:lumMod val="75000"/>
                  </a:schemeClr>
                </a:solidFill>
              </a:defRPr>
            </a:lvl2pPr>
            <a:lvl3pPr>
              <a:defRPr>
                <a:solidFill>
                  <a:schemeClr val="tx2">
                    <a:lumMod val="75000"/>
                  </a:schemeClr>
                </a:solidFill>
              </a:defRPr>
            </a:lvl3pPr>
            <a:lvl4pPr>
              <a:defRPr>
                <a:solidFill>
                  <a:schemeClr val="tx2">
                    <a:lumMod val="75000"/>
                  </a:schemeClr>
                </a:solidFill>
              </a:defRPr>
            </a:lvl4pPr>
            <a:lvl5pPr>
              <a:defRPr>
                <a:solidFill>
                  <a:schemeClr val="tx2">
                    <a:lumMod val="75000"/>
                  </a:schemeClr>
                </a:solidFill>
              </a:defRPr>
            </a:lvl5pPr>
          </a:lstStyle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</p:txBody>
      </p:sp>
      <p:sp>
        <p:nvSpPr>
          <p:cNvPr id="14" name="Pravokutnik 13"/>
          <p:cNvSpPr/>
          <p:nvPr userDrawn="1"/>
        </p:nvSpPr>
        <p:spPr>
          <a:xfrm>
            <a:off x="179512" y="1052736"/>
            <a:ext cx="7669360" cy="928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5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911" y="0"/>
            <a:ext cx="1423089" cy="164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6" name="Pravokutnik 15"/>
          <p:cNvSpPr/>
          <p:nvPr userDrawn="1"/>
        </p:nvSpPr>
        <p:spPr>
          <a:xfrm flipH="1">
            <a:off x="8499092" y="1471829"/>
            <a:ext cx="107021" cy="5197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kstniOkvir 6"/>
          <p:cNvSpPr txBox="1"/>
          <p:nvPr userDrawn="1"/>
        </p:nvSpPr>
        <p:spPr>
          <a:xfrm>
            <a:off x="0" y="6525344"/>
            <a:ext cx="91440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kstniOkvir 7"/>
          <p:cNvSpPr txBox="1"/>
          <p:nvPr userDrawn="1"/>
        </p:nvSpPr>
        <p:spPr>
          <a:xfrm rot="5400000">
            <a:off x="-3262672" y="3262672"/>
            <a:ext cx="689467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318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sadržaj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/>
              <a:t>Uredite stil naslova matrice</a:t>
            </a:r>
            <a:endParaRPr lang="en-US"/>
          </a:p>
        </p:txBody>
      </p:sp>
      <p:sp>
        <p:nvSpPr>
          <p:cNvPr id="3" name="Rezervirano mjesto sadržaja 2"/>
          <p:cNvSpPr>
            <a:spLocks noGrp="1"/>
          </p:cNvSpPr>
          <p:nvPr>
            <p:ph sz="half" idx="1"/>
          </p:nvPr>
        </p:nvSpPr>
        <p:spPr>
          <a:xfrm>
            <a:off x="323528" y="1268760"/>
            <a:ext cx="3888432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</p:txBody>
      </p:sp>
      <p:sp>
        <p:nvSpPr>
          <p:cNvPr id="8" name="Pravokutnik 7"/>
          <p:cNvSpPr/>
          <p:nvPr userDrawn="1"/>
        </p:nvSpPr>
        <p:spPr>
          <a:xfrm>
            <a:off x="179512" y="1052736"/>
            <a:ext cx="7669360" cy="9284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20911" y="0"/>
            <a:ext cx="1423089" cy="16405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Pravokutnik 9"/>
          <p:cNvSpPr/>
          <p:nvPr userDrawn="1"/>
        </p:nvSpPr>
        <p:spPr>
          <a:xfrm flipH="1">
            <a:off x="8499092" y="1471829"/>
            <a:ext cx="107021" cy="519753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accent1">
                <a:lumMod val="60000"/>
                <a:lumOff val="40000"/>
              </a:schemeClr>
            </a:solidFill>
          </a:ln>
          <a:effectLst>
            <a:softEdge rad="3175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Rezervirano mjesto sadržaja 3"/>
          <p:cNvSpPr>
            <a:spLocks noGrp="1"/>
          </p:cNvSpPr>
          <p:nvPr>
            <p:ph sz="half" idx="2"/>
          </p:nvPr>
        </p:nvSpPr>
        <p:spPr>
          <a:xfrm>
            <a:off x="4393855" y="1268760"/>
            <a:ext cx="4038600" cy="485740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</p:txBody>
      </p:sp>
      <p:sp>
        <p:nvSpPr>
          <p:cNvPr id="11" name="TekstniOkvir 10"/>
          <p:cNvSpPr txBox="1"/>
          <p:nvPr userDrawn="1"/>
        </p:nvSpPr>
        <p:spPr>
          <a:xfrm>
            <a:off x="0" y="6525344"/>
            <a:ext cx="91440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12" name="TekstniOkvir 11"/>
          <p:cNvSpPr txBox="1"/>
          <p:nvPr userDrawn="1"/>
        </p:nvSpPr>
        <p:spPr>
          <a:xfrm rot="5400000">
            <a:off x="-3262672" y="3262672"/>
            <a:ext cx="689467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92897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ilagođeni izgle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kstniOkvir 1"/>
          <p:cNvSpPr txBox="1"/>
          <p:nvPr userDrawn="1"/>
        </p:nvSpPr>
        <p:spPr>
          <a:xfrm>
            <a:off x="0" y="6525344"/>
            <a:ext cx="91440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3" name="TekstniOkvir 2"/>
          <p:cNvSpPr txBox="1"/>
          <p:nvPr userDrawn="1"/>
        </p:nvSpPr>
        <p:spPr>
          <a:xfrm rot="5400000">
            <a:off x="-3262672" y="3262672"/>
            <a:ext cx="689467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9418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microsoft.com/office/2007/relationships/hdphoto" Target="../media/hdphoto1.wdp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hyperlink" Target="http://www.hdst.hr/" TargetMode="Externa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upa 7"/>
          <p:cNvGrpSpPr/>
          <p:nvPr userDrawn="1"/>
        </p:nvGrpSpPr>
        <p:grpSpPr>
          <a:xfrm>
            <a:off x="0" y="708205"/>
            <a:ext cx="6084168" cy="6152444"/>
            <a:chOff x="0" y="548680"/>
            <a:chExt cx="6084168" cy="6152444"/>
          </a:xfrm>
        </p:grpSpPr>
        <p:pic>
          <p:nvPicPr>
            <p:cNvPr id="9" name="Picture 3"/>
            <p:cNvPicPr>
              <a:picLocks noChangeAspect="1" noChangeArrowheads="1"/>
            </p:cNvPicPr>
            <p:nvPr userDrawn="1"/>
          </p:nvPicPr>
          <p:blipFill rotWithShape="1">
            <a:blip r:embed="rId7" cstate="print">
              <a:extLst>
                <a:ext uri="{BEBA8EAE-BF5A-486C-A8C5-ECC9F3942E4B}">
                  <a14:imgProps xmlns:a14="http://schemas.microsoft.com/office/drawing/2010/main">
                    <a14:imgLayer r:embed="rId8">
                      <a14:imgEffect>
                        <a14:artisticCrisscrossEtching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36738" t="6548" b="38027"/>
            <a:stretch/>
          </p:blipFill>
          <p:spPr bwMode="auto">
            <a:xfrm>
              <a:off x="0" y="548680"/>
              <a:ext cx="6084168" cy="615244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10" name="Pravokutnik 9"/>
            <p:cNvSpPr/>
            <p:nvPr userDrawn="1"/>
          </p:nvSpPr>
          <p:spPr>
            <a:xfrm>
              <a:off x="1" y="820279"/>
              <a:ext cx="5868144" cy="5867818"/>
            </a:xfrm>
            <a:prstGeom prst="rect">
              <a:avLst/>
            </a:prstGeom>
            <a:solidFill>
              <a:schemeClr val="bg1">
                <a:alpha val="66000"/>
              </a:schemeClr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" name="Rezervirano mjesto naslova 1"/>
          <p:cNvSpPr>
            <a:spLocks noGrp="1"/>
          </p:cNvSpPr>
          <p:nvPr>
            <p:ph type="title"/>
          </p:nvPr>
        </p:nvSpPr>
        <p:spPr>
          <a:xfrm>
            <a:off x="323528" y="274638"/>
            <a:ext cx="8013576" cy="85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r-HR" dirty="0"/>
              <a:t>Uredite stil naslova matrice</a:t>
            </a:r>
            <a:endParaRPr lang="en-US" dirty="0"/>
          </a:p>
        </p:txBody>
      </p:sp>
      <p:sp>
        <p:nvSpPr>
          <p:cNvPr id="3" name="Rezervirano mjesto teksta 2"/>
          <p:cNvSpPr>
            <a:spLocks noGrp="1"/>
          </p:cNvSpPr>
          <p:nvPr>
            <p:ph type="body" idx="1"/>
          </p:nvPr>
        </p:nvSpPr>
        <p:spPr>
          <a:xfrm>
            <a:off x="457200" y="1268760"/>
            <a:ext cx="8229600" cy="48574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r-HR" dirty="0"/>
              <a:t>Uredite stilove teksta matrice</a:t>
            </a:r>
          </a:p>
          <a:p>
            <a:pPr lvl="1"/>
            <a:r>
              <a:rPr lang="hr-HR" dirty="0"/>
              <a:t>Druga razina</a:t>
            </a:r>
          </a:p>
          <a:p>
            <a:pPr lvl="2"/>
            <a:r>
              <a:rPr lang="hr-HR" dirty="0"/>
              <a:t>Treća razina</a:t>
            </a:r>
          </a:p>
          <a:p>
            <a:pPr lvl="3"/>
            <a:r>
              <a:rPr lang="hr-HR" dirty="0"/>
              <a:t>Četvrta razina</a:t>
            </a:r>
          </a:p>
          <a:p>
            <a:pPr lvl="4"/>
            <a:r>
              <a:rPr lang="hr-HR" dirty="0"/>
              <a:t>Peta razina</a:t>
            </a:r>
            <a:endParaRPr lang="en-US" dirty="0"/>
          </a:p>
        </p:txBody>
      </p:sp>
      <p:sp>
        <p:nvSpPr>
          <p:cNvPr id="7" name="Rezervirano mjesto podnožja 4"/>
          <p:cNvSpPr txBox="1">
            <a:spLocks/>
          </p:cNvSpPr>
          <p:nvPr userDrawn="1"/>
        </p:nvSpPr>
        <p:spPr>
          <a:xfrm>
            <a:off x="1331640" y="6352313"/>
            <a:ext cx="6480720" cy="49273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sr-Latn-RS"/>
            </a:defPPr>
            <a:lvl1pPr marL="0" algn="ctr" defTabSz="914400" rtl="0" eaLnBrk="1" latinLnBrk="0" hangingPunct="1">
              <a:defRPr sz="1200" kern="1200">
                <a:solidFill>
                  <a:schemeClr val="accent1">
                    <a:lumMod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hr-BA" sz="1300" dirty="0">
                <a:solidFill>
                  <a:schemeClr val="accent1">
                    <a:lumMod val="75000"/>
                  </a:schemeClr>
                </a:solidFill>
              </a:rPr>
              <a:t>Edukacija</a:t>
            </a:r>
            <a:r>
              <a:rPr lang="hr-BA" sz="1300" baseline="0" dirty="0">
                <a:solidFill>
                  <a:schemeClr val="accent1">
                    <a:lumMod val="75000"/>
                  </a:schemeClr>
                </a:solidFill>
              </a:rPr>
              <a:t> iz seksualne terapije  - </a:t>
            </a:r>
            <a:r>
              <a:rPr lang="hr-BA" sz="1300" dirty="0">
                <a:solidFill>
                  <a:schemeClr val="accent1">
                    <a:lumMod val="75000"/>
                  </a:schemeClr>
                </a:solidFill>
              </a:rPr>
              <a:t>Hrvatsko</a:t>
            </a:r>
            <a:r>
              <a:rPr lang="hr-BA" sz="1300" baseline="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BA" sz="1300" dirty="0">
                <a:solidFill>
                  <a:schemeClr val="accent1">
                    <a:lumMod val="75000"/>
                  </a:schemeClr>
                </a:solidFill>
              </a:rPr>
              <a:t>društvo</a:t>
            </a:r>
            <a:r>
              <a:rPr lang="hr-BA" sz="1300" baseline="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hr-BA" sz="1300" dirty="0">
                <a:solidFill>
                  <a:schemeClr val="accent1">
                    <a:lumMod val="75000"/>
                  </a:schemeClr>
                </a:solidFill>
              </a:rPr>
              <a:t>za seksualnu terapiju HDST – </a:t>
            </a:r>
            <a:r>
              <a:rPr lang="hr-BA" sz="1300" dirty="0">
                <a:solidFill>
                  <a:schemeClr val="accent1">
                    <a:lumMod val="75000"/>
                  </a:schemeClr>
                </a:solidFill>
                <a:hlinkClick r:id="rId9"/>
              </a:rPr>
              <a:t>www.hdst.hr</a:t>
            </a:r>
            <a:r>
              <a:rPr lang="hr-BA" sz="1300" dirty="0">
                <a:solidFill>
                  <a:schemeClr val="accent1">
                    <a:lumMod val="75000"/>
                  </a:schemeClr>
                </a:solidFill>
              </a:rPr>
              <a:t> </a:t>
            </a:r>
            <a:endParaRPr lang="en-GB" sz="1300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194059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85" r:id="rId2"/>
    <p:sldLayoutId id="2147483650" r:id="rId3"/>
    <p:sldLayoutId id="2147483652" r:id="rId4"/>
    <p:sldLayoutId id="2147483686" r:id="rId5"/>
  </p:sldLayoutIdLst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3200" kern="1200">
          <a:solidFill>
            <a:schemeClr val="tx2">
              <a:lumMod val="75000"/>
            </a:schemeClr>
          </a:solidFill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2">
              <a:lumMod val="7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366337" y="1844825"/>
            <a:ext cx="8089109" cy="1368152"/>
          </a:xfrm>
        </p:spPr>
        <p:txBody>
          <a:bodyPr>
            <a:normAutofit/>
          </a:bodyPr>
          <a:lstStyle/>
          <a:p>
            <a:r>
              <a:rPr lang="hr-HR" dirty="0"/>
              <a:t>Počinitelji seksualnog nasilja nad djecom</a:t>
            </a:r>
            <a:endParaRPr lang="en-US" dirty="0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2699792" y="3212976"/>
            <a:ext cx="6336704" cy="2016224"/>
          </a:xfrm>
        </p:spPr>
        <p:txBody>
          <a:bodyPr>
            <a:normAutofit/>
          </a:bodyPr>
          <a:lstStyle/>
          <a:p>
            <a:r>
              <a:rPr lang="hr-BA" sz="2000" dirty="0"/>
              <a:t>izv. prof. dr. </a:t>
            </a:r>
            <a:r>
              <a:rPr lang="hr-BA" sz="2000" dirty="0" err="1"/>
              <a:t>sc</a:t>
            </a:r>
            <a:r>
              <a:rPr lang="hr-BA" sz="2000" dirty="0"/>
              <a:t>. Goran Arbanas, </a:t>
            </a:r>
            <a:r>
              <a:rPr lang="hr-BA" sz="2000" dirty="0" err="1"/>
              <a:t>dr</a:t>
            </a:r>
            <a:r>
              <a:rPr lang="hr-BA" sz="2000" dirty="0"/>
              <a:t>. med., FECSM </a:t>
            </a:r>
          </a:p>
          <a:p>
            <a:r>
              <a:rPr lang="hr-BA" sz="2000" dirty="0"/>
              <a:t>psihijatar, psihoterapeut, seksualni terapeut</a:t>
            </a:r>
          </a:p>
          <a:p>
            <a:r>
              <a:rPr lang="hr-BA" sz="2000" dirty="0"/>
              <a:t>Zavod za forenzičku psihijatriju </a:t>
            </a:r>
          </a:p>
          <a:p>
            <a:r>
              <a:rPr lang="hr-BA" sz="2000" dirty="0"/>
              <a:t>Klinika za psihijatriju Vrapče</a:t>
            </a:r>
            <a:endParaRPr lang="en-US" sz="2000" dirty="0"/>
          </a:p>
          <a:p>
            <a:endParaRPr lang="en-US" dirty="0"/>
          </a:p>
        </p:txBody>
      </p:sp>
      <p:sp>
        <p:nvSpPr>
          <p:cNvPr id="4" name="TekstniOkvir 3"/>
          <p:cNvSpPr txBox="1"/>
          <p:nvPr/>
        </p:nvSpPr>
        <p:spPr>
          <a:xfrm>
            <a:off x="0" y="6525344"/>
            <a:ext cx="9144000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5" name="TekstniOkvir 4"/>
          <p:cNvSpPr txBox="1"/>
          <p:nvPr/>
        </p:nvSpPr>
        <p:spPr>
          <a:xfrm rot="5400000">
            <a:off x="-3262672" y="3262672"/>
            <a:ext cx="6894676" cy="36933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2" descr="http://www.jutarnji.hr/multimedia/archive/00589/bolnica1_589785S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4644008"/>
            <a:ext cx="4427984" cy="2213992"/>
          </a:xfrm>
          <a:prstGeom prst="rect">
            <a:avLst/>
          </a:prstGeom>
          <a:noFill/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E5C6EF7E-5D02-4DD0-49CC-D3BE2EF3DDCB}"/>
              </a:ext>
            </a:extLst>
          </p:cNvPr>
          <p:cNvSpPr txBox="1"/>
          <p:nvPr/>
        </p:nvSpPr>
        <p:spPr>
          <a:xfrm>
            <a:off x="366337" y="260648"/>
            <a:ext cx="808910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USZM – Udruga sudaca za mladež, obiteljskih sudaca i stručnjaka za djecu i mladež </a:t>
            </a:r>
            <a:endParaRPr lang="en-GB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D3BFA9E-C7B6-1CF7-5E9D-30EB3C4BEDF0}"/>
              </a:ext>
            </a:extLst>
          </p:cNvPr>
          <p:cNvSpPr txBox="1"/>
          <p:nvPr/>
        </p:nvSpPr>
        <p:spPr>
          <a:xfrm>
            <a:off x="971600" y="1124744"/>
            <a:ext cx="655272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sz="2000" dirty="0"/>
              <a:t>Trauma kod djece</a:t>
            </a:r>
            <a:endParaRPr lang="en-GB" sz="20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352F91A-5B36-CC45-13A5-68BAAC84C510}"/>
              </a:ext>
            </a:extLst>
          </p:cNvPr>
          <p:cNvSpPr txBox="1"/>
          <p:nvPr/>
        </p:nvSpPr>
        <p:spPr>
          <a:xfrm>
            <a:off x="5148064" y="5157192"/>
            <a:ext cx="309634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hr-HR" dirty="0"/>
              <a:t>Zagreb, 6. svibnja 2025. g.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1325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19% je imalo više žrtava</a:t>
            </a:r>
          </a:p>
          <a:p>
            <a:r>
              <a:rPr lang="hr-HR" dirty="0"/>
              <a:t>15% je koristilo alkohol u vrijeme djela (48% kod odraslih žrtava)</a:t>
            </a:r>
          </a:p>
          <a:p>
            <a:r>
              <a:rPr lang="hr-HR" dirty="0"/>
              <a:t>0% koristilo kanabis u vrijeme djela </a:t>
            </a:r>
          </a:p>
          <a:p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A7E801-ACE7-B57C-6BE9-5B57696E17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6DCE4F-0D81-1334-7234-C66E0042E32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41% žrtva je bila u krvnom srodstvu</a:t>
            </a:r>
          </a:p>
          <a:p>
            <a:r>
              <a:rPr lang="hr-HR" dirty="0"/>
              <a:t>27% incest: sin, kći, sestra </a:t>
            </a:r>
          </a:p>
          <a:p>
            <a:r>
              <a:rPr lang="hr-HR" dirty="0"/>
              <a:t>24% nepoznata žrtva</a:t>
            </a:r>
          </a:p>
          <a:p>
            <a:r>
              <a:rPr lang="hr-HR" dirty="0"/>
              <a:t>14% posinak/pokćerka</a:t>
            </a:r>
          </a:p>
          <a:p>
            <a:r>
              <a:rPr lang="hr-HR" dirty="0"/>
              <a:t>8% poznanik</a:t>
            </a:r>
          </a:p>
          <a:p>
            <a:r>
              <a:rPr lang="hr-HR" dirty="0"/>
              <a:t>8% vršnjak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30127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488EC4-0AB4-C5AD-C849-9E9D2E031B1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Postavljene dijagnoze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4A5795-3B34-2491-511C-9315C4E76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35% </a:t>
            </a:r>
            <a:r>
              <a:rPr lang="hr-HR" dirty="0" err="1"/>
              <a:t>narcistični</a:t>
            </a:r>
            <a:r>
              <a:rPr lang="hr-HR" dirty="0"/>
              <a:t> poremećaj ličnosti</a:t>
            </a:r>
          </a:p>
          <a:p>
            <a:r>
              <a:rPr lang="hr-HR" dirty="0"/>
              <a:t>32% antisocijalni poremećaj ličnosti </a:t>
            </a:r>
          </a:p>
          <a:p>
            <a:r>
              <a:rPr lang="hr-HR" dirty="0"/>
              <a:t>19% demencija</a:t>
            </a:r>
          </a:p>
          <a:p>
            <a:r>
              <a:rPr lang="hr-HR" dirty="0"/>
              <a:t>16% bilo koja </a:t>
            </a:r>
            <a:r>
              <a:rPr lang="hr-HR" dirty="0" err="1"/>
              <a:t>parafilija</a:t>
            </a:r>
            <a:r>
              <a:rPr lang="hr-HR" dirty="0"/>
              <a:t> </a:t>
            </a:r>
          </a:p>
          <a:p>
            <a:r>
              <a:rPr lang="hr-HR" dirty="0"/>
              <a:t>14% bez dijagnoze</a:t>
            </a:r>
          </a:p>
          <a:p>
            <a:r>
              <a:rPr lang="hr-HR" dirty="0"/>
              <a:t>14% pedofilija </a:t>
            </a:r>
          </a:p>
          <a:p>
            <a:r>
              <a:rPr lang="hr-HR" dirty="0"/>
              <a:t>14% poremećaji povezani s psihoaktivnim tvarima</a:t>
            </a:r>
          </a:p>
          <a:p>
            <a:r>
              <a:rPr lang="hr-HR" dirty="0"/>
              <a:t>11% poremećaji povezani s alkoholom </a:t>
            </a:r>
          </a:p>
          <a:p>
            <a:r>
              <a:rPr lang="hr-HR" dirty="0"/>
              <a:t>8% neurotski poremećaji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039711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0D4747-5698-B160-23B1-D9694D20C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Ubrojivost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0A9D87-B09F-8560-F953-BEF1EDEBB95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81% ubrojivi</a:t>
            </a:r>
          </a:p>
          <a:p>
            <a:r>
              <a:rPr lang="hr-HR" dirty="0"/>
              <a:t>19% smanjeno ubrojivi</a:t>
            </a:r>
          </a:p>
          <a:p>
            <a:r>
              <a:rPr lang="hr-HR" dirty="0"/>
              <a:t>0% bitno smanjeno ubrojivi</a:t>
            </a:r>
          </a:p>
          <a:p>
            <a:r>
              <a:rPr lang="hr-HR" dirty="0"/>
              <a:t>0% neubrojivi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204401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B280D-540A-0F35-94F7-4266C31341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Zaključak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AFFC63-6C3E-5254-A5F0-4CDD3682B3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Počinitelji seksualnih kaznenih djela na štetu djece su psihički neupadne osobe, najčešće s </a:t>
            </a:r>
            <a:r>
              <a:rPr lang="hr-HR" dirty="0" err="1"/>
              <a:t>narcističnim</a:t>
            </a:r>
            <a:r>
              <a:rPr lang="hr-HR" dirty="0"/>
              <a:t> ili antisocijalnim poremećajem ličnosti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83050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58002E-0F8A-6FAB-6B6F-7BB57B69251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Što je pedofilija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D034930-767F-2701-1947-A8B96EAC186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Definicija pedofilije </a:t>
            </a:r>
          </a:p>
          <a:p>
            <a:endParaRPr lang="hr-HR" dirty="0"/>
          </a:p>
          <a:p>
            <a:r>
              <a:rPr lang="hr-HR" dirty="0"/>
              <a:t>Razlikovanje – pedofilije, </a:t>
            </a:r>
            <a:r>
              <a:rPr lang="hr-HR" dirty="0" err="1"/>
              <a:t>hebefilije</a:t>
            </a:r>
            <a:r>
              <a:rPr lang="hr-HR" dirty="0"/>
              <a:t> i </a:t>
            </a:r>
            <a:r>
              <a:rPr lang="hr-HR" dirty="0" err="1"/>
              <a:t>teleiofilije</a:t>
            </a:r>
            <a:r>
              <a:rPr lang="hr-HR" dirty="0"/>
              <a:t> </a:t>
            </a:r>
          </a:p>
          <a:p>
            <a:r>
              <a:rPr lang="hr-HR" dirty="0"/>
              <a:t>Oni koje privlače djevojčice, dječaci ili oboje </a:t>
            </a:r>
          </a:p>
          <a:p>
            <a:endParaRPr lang="hr-HR" dirty="0"/>
          </a:p>
          <a:p>
            <a:r>
              <a:rPr lang="hr-HR" dirty="0"/>
              <a:t>Oni koji su emocionalno povezani s djecom i koji to nisu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321760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F78ADE-4CA2-E87B-2513-DE55E233B1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7AB095D-3990-E834-708F-3460E67AAF5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Razlikovanje prema ekshibicionizmu – također može biti prema muškim ili ženskim žrtvama </a:t>
            </a:r>
          </a:p>
          <a:p>
            <a:endParaRPr lang="hr-HR" dirty="0"/>
          </a:p>
          <a:p>
            <a:r>
              <a:rPr lang="hr-HR" dirty="0"/>
              <a:t>Razlikovanje prema počiniteljima bez pedofilskih sklonosti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9970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1EF9DC-3C3E-BC7F-902B-EBAEDF322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Različiti oblici ponašanja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EEA7A70-100D-3E18-8F54-B5BF4CC1B9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Fantazije</a:t>
            </a:r>
          </a:p>
          <a:p>
            <a:r>
              <a:rPr lang="hr-HR" dirty="0"/>
              <a:t>Pornografija</a:t>
            </a:r>
          </a:p>
          <a:p>
            <a:r>
              <a:rPr lang="hr-HR" dirty="0"/>
              <a:t>Aktivnosti s djecom – gledanje, svlačenje, pokazivanje</a:t>
            </a:r>
          </a:p>
          <a:p>
            <a:r>
              <a:rPr lang="hr-HR" dirty="0"/>
              <a:t>Direktne seksualne aktivnosti s djecom </a:t>
            </a:r>
          </a:p>
          <a:p>
            <a:endParaRPr lang="hr-HR" dirty="0"/>
          </a:p>
          <a:p>
            <a:r>
              <a:rPr lang="hr-HR" dirty="0"/>
              <a:t>Obično tijekom vremena se ide prema sve eksplicitnijim radnjama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53102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FBA73AB-CE22-D42D-DD9A-2E2E57F8A3E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Pedofili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CB987D-403C-A8D7-9C23-5BFBB687DD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Kao alternativni obrazac</a:t>
            </a:r>
          </a:p>
          <a:p>
            <a:r>
              <a:rPr lang="hr-HR" dirty="0"/>
              <a:t>Kao obrazac izbora </a:t>
            </a:r>
          </a:p>
          <a:p>
            <a:r>
              <a:rPr lang="hr-HR" dirty="0"/>
              <a:t>Kao isključivi obrazac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42698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30CD52-27B6-E9D9-79AD-31E0B7684A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A8034A-F122-3080-EA01-A0218553BCD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Česte racionalizacije</a:t>
            </a:r>
          </a:p>
          <a:p>
            <a:r>
              <a:rPr lang="hr-HR" dirty="0"/>
              <a:t>Gotovo nikad ne priznaju djelo</a:t>
            </a:r>
          </a:p>
          <a:p>
            <a:r>
              <a:rPr lang="hr-HR" dirty="0"/>
              <a:t>Slab empatijski kapacitet za žrtve 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630205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Seksualno nasilje nad djecom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hr-HR" dirty="0"/>
              <a:t>Različiti oblici seksualnog nasilja: silovanje, seksualno zlostavljanje, seksualno uznemiravanje</a:t>
            </a:r>
          </a:p>
          <a:p>
            <a:pPr>
              <a:buNone/>
            </a:pPr>
            <a:r>
              <a:rPr lang="hr-HR" dirty="0"/>
              <a:t>Dječja pornografija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 err="1"/>
              <a:t>Hands</a:t>
            </a:r>
            <a:r>
              <a:rPr lang="hr-HR" dirty="0"/>
              <a:t>-on počinitelji i </a:t>
            </a:r>
            <a:r>
              <a:rPr lang="hr-HR" dirty="0" err="1"/>
              <a:t>hands-off</a:t>
            </a:r>
            <a:r>
              <a:rPr lang="hr-HR" dirty="0"/>
              <a:t> (pornografija) počinitelji </a:t>
            </a:r>
          </a:p>
          <a:p>
            <a:pPr>
              <a:buNone/>
            </a:pPr>
            <a:r>
              <a:rPr lang="hr-HR" dirty="0"/>
              <a:t>Gdje je granica dječje pornografije – anime, crteži, umjetna inteligencija </a:t>
            </a:r>
          </a:p>
          <a:p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42DE6C-4662-6D19-3F8D-80A5EFD66D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Objektivne metode dijagnosticiranja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5619A96-3D50-4809-5707-2281520E36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 err="1"/>
              <a:t>Penilna</a:t>
            </a:r>
            <a:r>
              <a:rPr lang="hr-HR" dirty="0"/>
              <a:t> </a:t>
            </a:r>
            <a:r>
              <a:rPr lang="hr-HR" dirty="0" err="1"/>
              <a:t>pletizmografija</a:t>
            </a:r>
            <a:r>
              <a:rPr lang="hr-HR" dirty="0"/>
              <a:t> </a:t>
            </a:r>
          </a:p>
          <a:p>
            <a:r>
              <a:rPr lang="hr-HR" dirty="0"/>
              <a:t>EISIP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39319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3937C7-BF37-65CA-1DE7-ED9E09078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r-HR" dirty="0"/>
              <a:t>Tretman počinitelja 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A105888-2D30-C336-B6F0-F6058BF73A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Oni s odraslim žrtvama i oni s žrtvama djecom</a:t>
            </a:r>
          </a:p>
          <a:p>
            <a:endParaRPr lang="hr-HR" dirty="0"/>
          </a:p>
          <a:p>
            <a:r>
              <a:rPr lang="hr-HR" dirty="0"/>
              <a:t>Oni s pedofilijom i oni bez pedofilije </a:t>
            </a:r>
          </a:p>
          <a:p>
            <a:endParaRPr lang="hr-HR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3595392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8D1C1-BA7E-4051-B39C-DBA80EA805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EE103F-4365-D8E2-FC87-E8F88BB0604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Učenje empatiji </a:t>
            </a:r>
          </a:p>
          <a:p>
            <a:r>
              <a:rPr lang="hr-HR" dirty="0"/>
              <a:t>Preuzimanje odgovornosti </a:t>
            </a:r>
          </a:p>
          <a:p>
            <a:r>
              <a:rPr lang="hr-HR" dirty="0"/>
              <a:t>Prepoznavanje opasnih situacija</a:t>
            </a:r>
          </a:p>
          <a:p>
            <a:endParaRPr lang="hr-HR" dirty="0"/>
          </a:p>
          <a:p>
            <a:r>
              <a:rPr lang="hr-HR" dirty="0"/>
              <a:t>Ponekad lijekovi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170969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FFE2E46-1EDF-B14D-7950-275126418A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DD9B397-BA58-B647-F8EF-C3470E9CD88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Kod pedofila – specifični oblici liječenja</a:t>
            </a:r>
          </a:p>
          <a:p>
            <a:r>
              <a:rPr lang="hr-HR" dirty="0"/>
              <a:t>Centar u Klinici za psihijatriju Vrapče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2323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337400-AD95-509C-9B2B-CD398E54B8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CBCE60-4EF5-9FED-8810-B1A8938B59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Pitanja </a:t>
            </a:r>
            <a:r>
              <a:rPr lang="hr-HR"/>
              <a:t>i komentari 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10361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Razlikovanje kaznenog djela seksualnog nasilja nad djecom od pedofilije </a:t>
            </a:r>
          </a:p>
          <a:p>
            <a:endParaRPr lang="hr-HR" dirty="0"/>
          </a:p>
          <a:p>
            <a:pPr marL="0" indent="0">
              <a:buNone/>
            </a:pPr>
            <a:r>
              <a:rPr lang="hr-HR" dirty="0"/>
              <a:t>Pravni – medicinski pojam</a:t>
            </a:r>
          </a:p>
          <a:p>
            <a:pPr marL="0" indent="0">
              <a:buNone/>
            </a:pPr>
            <a:r>
              <a:rPr lang="hr-HR" dirty="0"/>
              <a:t>Većina nasilnika nisu pedofili</a:t>
            </a:r>
          </a:p>
          <a:p>
            <a:pPr marL="0" indent="0">
              <a:buNone/>
            </a:pPr>
            <a:r>
              <a:rPr lang="hr-HR" dirty="0"/>
              <a:t>Većina pedofila nisu počinitelji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hr-HR" dirty="0"/>
              <a:t>Tko su počinitelji u Hrvatskoj? </a:t>
            </a:r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Arbanas G. i sur., International Journal </a:t>
            </a:r>
            <a:r>
              <a:rPr lang="hr-HR" dirty="0" err="1"/>
              <a:t>of</a:t>
            </a:r>
            <a:r>
              <a:rPr lang="hr-HR" dirty="0"/>
              <a:t> </a:t>
            </a:r>
            <a:r>
              <a:rPr lang="hr-HR" dirty="0" err="1"/>
              <a:t>Offender</a:t>
            </a:r>
            <a:r>
              <a:rPr lang="hr-HR" dirty="0"/>
              <a:t> </a:t>
            </a:r>
            <a:r>
              <a:rPr lang="hr-HR" dirty="0" err="1"/>
              <a:t>Therapy</a:t>
            </a:r>
            <a:r>
              <a:rPr lang="hr-HR" dirty="0"/>
              <a:t> </a:t>
            </a:r>
            <a:r>
              <a:rPr lang="hr-HR" dirty="0" err="1"/>
              <a:t>and</a:t>
            </a:r>
            <a:r>
              <a:rPr lang="hr-HR" dirty="0"/>
              <a:t> </a:t>
            </a:r>
            <a:r>
              <a:rPr lang="hr-HR" dirty="0" err="1"/>
              <a:t>Comperative</a:t>
            </a:r>
            <a:r>
              <a:rPr lang="hr-HR" dirty="0"/>
              <a:t> </a:t>
            </a:r>
            <a:r>
              <a:rPr lang="hr-HR" dirty="0" err="1"/>
              <a:t>Crimininology</a:t>
            </a:r>
            <a:r>
              <a:rPr lang="hr-HR" dirty="0"/>
              <a:t>, 2020</a:t>
            </a:r>
          </a:p>
          <a:p>
            <a:endParaRPr lang="hr-HR" dirty="0"/>
          </a:p>
          <a:p>
            <a:r>
              <a:rPr lang="hr-HR" dirty="0"/>
              <a:t>Svi vještačeni počinitelji 2010-2018</a:t>
            </a:r>
          </a:p>
          <a:p>
            <a:r>
              <a:rPr lang="hr-HR" dirty="0"/>
              <a:t>650 slučajeva (565 muškaraca i 85 žena)</a:t>
            </a:r>
          </a:p>
          <a:p>
            <a:r>
              <a:rPr lang="hr-HR" dirty="0"/>
              <a:t>73 za seksualna kaznena djela </a:t>
            </a:r>
          </a:p>
          <a:p>
            <a:r>
              <a:rPr lang="hr-HR" dirty="0"/>
              <a:t>37 za djela s djecom kao žrtvama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/>
              <a:t>Dob počinitelja (16 – 66), prosjek 36</a:t>
            </a:r>
          </a:p>
          <a:p>
            <a:pPr>
              <a:buNone/>
            </a:pPr>
            <a:r>
              <a:rPr lang="hr-HR" dirty="0"/>
              <a:t>54% nezaposleni, 35% zaposleni, 11% umirovljenici</a:t>
            </a:r>
          </a:p>
          <a:p>
            <a:pPr>
              <a:buNone/>
            </a:pPr>
            <a:r>
              <a:rPr lang="hr-HR" dirty="0"/>
              <a:t>49% neoženjeni, 46% oženjeni, 5% rastavljeni </a:t>
            </a:r>
          </a:p>
          <a:p>
            <a:pPr>
              <a:buNone/>
            </a:pPr>
            <a:r>
              <a:rPr lang="hr-HR" dirty="0"/>
              <a:t>54% ima djecu</a:t>
            </a:r>
          </a:p>
          <a:p>
            <a:pPr>
              <a:buNone/>
            </a:pPr>
            <a:r>
              <a:rPr lang="hr-HR" dirty="0"/>
              <a:t>32% živi na selu, 30% u velikom gradu, 24% u manjem gradu</a:t>
            </a:r>
          </a:p>
          <a:p>
            <a:pPr>
              <a:buNone/>
            </a:pPr>
            <a:r>
              <a:rPr lang="hr-HR" dirty="0"/>
              <a:t>50% osnovna škola, 36% srednja škola, 14% fakultet</a:t>
            </a:r>
          </a:p>
          <a:p>
            <a:pPr>
              <a:buNone/>
            </a:pPr>
            <a:r>
              <a:rPr lang="hr-HR" dirty="0"/>
              <a:t>40% ponavljači u školi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hr-HR" dirty="0"/>
              <a:t>14% je bilo institucionalizirano tijekom školovanja</a:t>
            </a:r>
          </a:p>
          <a:p>
            <a:pPr>
              <a:buNone/>
            </a:pPr>
            <a:r>
              <a:rPr lang="hr-HR" dirty="0"/>
              <a:t>52% je služilo vojsku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r>
              <a:rPr lang="hr-HR" dirty="0"/>
              <a:t>70% koristilo alkohol </a:t>
            </a:r>
          </a:p>
          <a:p>
            <a:pPr>
              <a:buNone/>
            </a:pPr>
            <a:r>
              <a:rPr lang="hr-HR" dirty="0"/>
              <a:t>26% koristilo droge</a:t>
            </a:r>
          </a:p>
          <a:p>
            <a:pPr>
              <a:buNone/>
            </a:pPr>
            <a:r>
              <a:rPr lang="hr-HR" dirty="0"/>
              <a:t>32% ranije osuđivano zatvorom </a:t>
            </a:r>
          </a:p>
          <a:p>
            <a:pPr>
              <a:buNone/>
            </a:pPr>
            <a:r>
              <a:rPr lang="hr-HR" dirty="0"/>
              <a:t>38% ranije osuđivano </a:t>
            </a:r>
          </a:p>
          <a:p>
            <a:pPr>
              <a:buNone/>
            </a:pPr>
            <a:endParaRPr lang="hr-HR" dirty="0"/>
          </a:p>
          <a:p>
            <a:pPr>
              <a:buNone/>
            </a:pPr>
            <a:endParaRPr lang="hr-HR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30% zlostavljano u djetinjstvu</a:t>
            </a:r>
          </a:p>
          <a:p>
            <a:r>
              <a:rPr lang="hr-HR" dirty="0"/>
              <a:t>11% doživjelo seksualno zlostavljanje u djetinjstvu </a:t>
            </a:r>
          </a:p>
          <a:p>
            <a:endParaRPr lang="hr-HR" dirty="0"/>
          </a:p>
          <a:p>
            <a:r>
              <a:rPr lang="hr-HR" dirty="0"/>
              <a:t>34% psihijatrijski liječeno </a:t>
            </a:r>
          </a:p>
          <a:p>
            <a:r>
              <a:rPr lang="hr-HR" dirty="0"/>
              <a:t>22% liječeno ambulantno </a:t>
            </a:r>
          </a:p>
          <a:p>
            <a:r>
              <a:rPr lang="hr-HR" dirty="0"/>
              <a:t>19% liječeno bolnički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r-HR" dirty="0"/>
              <a:t>Vrsta djela koje su počinili</a:t>
            </a:r>
          </a:p>
          <a:p>
            <a:pPr marL="0" indent="0">
              <a:buNone/>
            </a:pPr>
            <a:r>
              <a:rPr lang="hr-HR" dirty="0"/>
              <a:t>70% silovanje</a:t>
            </a:r>
          </a:p>
          <a:p>
            <a:pPr marL="0" indent="0">
              <a:buNone/>
            </a:pPr>
            <a:r>
              <a:rPr lang="hr-HR" dirty="0"/>
              <a:t>14% bludne radnje</a:t>
            </a:r>
          </a:p>
          <a:p>
            <a:pPr marL="0" indent="0">
              <a:buNone/>
            </a:pPr>
            <a:r>
              <a:rPr lang="hr-HR" dirty="0"/>
              <a:t>8% korištenje djece za pornografiju </a:t>
            </a:r>
          </a:p>
          <a:p>
            <a:endParaRPr lang="hr-HR" dirty="0"/>
          </a:p>
          <a:p>
            <a:r>
              <a:rPr lang="hr-HR" dirty="0"/>
              <a:t>11% više počinitelja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r-HR" dirty="0"/>
          </a:p>
        </p:txBody>
      </p:sp>
      <p:sp>
        <p:nvSpPr>
          <p:cNvPr id="3" name="Rezervirano mjesto sadržaja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hr-HR" dirty="0"/>
              <a:t>Gdje se djelo dogodilo </a:t>
            </a:r>
          </a:p>
          <a:p>
            <a:pPr marL="0" indent="0">
              <a:buNone/>
            </a:pPr>
            <a:r>
              <a:rPr lang="hr-HR" dirty="0"/>
              <a:t>62% u kući </a:t>
            </a:r>
          </a:p>
          <a:p>
            <a:pPr marL="0" indent="0">
              <a:buNone/>
            </a:pPr>
            <a:r>
              <a:rPr lang="hr-HR" dirty="0"/>
              <a:t>14% na javnom mjestu</a:t>
            </a:r>
          </a:p>
          <a:p>
            <a:pPr marL="0" indent="0">
              <a:buNone/>
            </a:pPr>
            <a:r>
              <a:rPr lang="hr-HR" dirty="0"/>
              <a:t>14% na ulici </a:t>
            </a:r>
          </a:p>
          <a:p>
            <a:pPr marL="0" indent="0">
              <a:buNone/>
            </a:pPr>
            <a:r>
              <a:rPr lang="hr-HR" dirty="0"/>
              <a:t>8% u domu/instituciji/bolnici</a:t>
            </a:r>
          </a:p>
          <a:p>
            <a:endParaRPr lang="hr-HR" dirty="0"/>
          </a:p>
          <a:p>
            <a:r>
              <a:rPr lang="hr-HR" dirty="0"/>
              <a:t>39% su se izjasnili kao krivi</a:t>
            </a:r>
          </a:p>
          <a:p>
            <a:r>
              <a:rPr lang="hr-HR" dirty="0"/>
              <a:t>24% se brani šutnjom </a:t>
            </a:r>
          </a:p>
          <a:p>
            <a:pPr marL="0" indent="0">
              <a:buNone/>
            </a:pPr>
            <a:r>
              <a:rPr lang="hr-HR" dirty="0"/>
              <a:t> 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theme/theme1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sustava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1182</TotalTime>
  <Words>638</Words>
  <Application>Microsoft Office PowerPoint</Application>
  <PresentationFormat>On-screen Show (4:3)</PresentationFormat>
  <Paragraphs>126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Tema sustava Office</vt:lpstr>
      <vt:lpstr>Počinitelji seksualnog nasilja nad djecom</vt:lpstr>
      <vt:lpstr>Seksualno nasilje nad djecom</vt:lpstr>
      <vt:lpstr>PowerPoint Presentation</vt:lpstr>
      <vt:lpstr>Tko su počinitelji u Hrvatskoj?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Postavljene dijagnoze</vt:lpstr>
      <vt:lpstr>Ubrojivost</vt:lpstr>
      <vt:lpstr>Zaključak</vt:lpstr>
      <vt:lpstr>Što je pedofilija</vt:lpstr>
      <vt:lpstr>PowerPoint Presentation</vt:lpstr>
      <vt:lpstr>Različiti oblici ponašanja</vt:lpstr>
      <vt:lpstr>Pedofili </vt:lpstr>
      <vt:lpstr>PowerPoint Presentation</vt:lpstr>
      <vt:lpstr>Objektivne metode dijagnosticiranja</vt:lpstr>
      <vt:lpstr>Tretman počinitelja </vt:lpstr>
      <vt:lpstr>PowerPoint Presentation</vt:lpstr>
      <vt:lpstr>PowerPoint Presentation</vt:lpstr>
      <vt:lpstr>PowerPoint Presentation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prezentacija</dc:title>
  <dc:creator>Tanja</dc:creator>
  <cp:lastModifiedBy>Goran Arbanas</cp:lastModifiedBy>
  <cp:revision>150</cp:revision>
  <dcterms:created xsi:type="dcterms:W3CDTF">2013-08-01T18:37:52Z</dcterms:created>
  <dcterms:modified xsi:type="dcterms:W3CDTF">2025-05-01T19:05:23Z</dcterms:modified>
</cp:coreProperties>
</file>