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9" r:id="rId24"/>
    <p:sldId id="370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61D6-4ED8-4B24-9EC0-52D2F50D250B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1460C-EEB6-4001-9B3A-3368D519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1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366337" y="2490465"/>
            <a:ext cx="8089109" cy="722511"/>
          </a:xfrm>
        </p:spPr>
        <p:txBody>
          <a:bodyPr>
            <a:normAutofit/>
          </a:bodyPr>
          <a:lstStyle>
            <a:lvl1pPr algn="l">
              <a:defRPr sz="3600" baseline="0"/>
            </a:lvl1pPr>
          </a:lstStyle>
          <a:p>
            <a:r>
              <a:rPr lang="hr-HR" dirty="0"/>
              <a:t>NASLOV TEME KAKO STOJI U RASPREDU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2167469" y="4070594"/>
            <a:ext cx="5564730" cy="497578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Ime i prezime, titula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911" y="0"/>
            <a:ext cx="1423089" cy="16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Pravokutnik 23"/>
          <p:cNvSpPr/>
          <p:nvPr userDrawn="1"/>
        </p:nvSpPr>
        <p:spPr>
          <a:xfrm flipH="1">
            <a:off x="8499092" y="1471829"/>
            <a:ext cx="107021" cy="5197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Pravokutnik 24"/>
          <p:cNvSpPr/>
          <p:nvPr userDrawn="1"/>
        </p:nvSpPr>
        <p:spPr>
          <a:xfrm>
            <a:off x="366338" y="3212976"/>
            <a:ext cx="8180935" cy="928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Pravokutnik 25"/>
          <p:cNvSpPr/>
          <p:nvPr userDrawn="1"/>
        </p:nvSpPr>
        <p:spPr>
          <a:xfrm>
            <a:off x="2167469" y="4653136"/>
            <a:ext cx="6346812" cy="1044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kstniOkvir 7"/>
          <p:cNvSpPr txBox="1"/>
          <p:nvPr userDrawn="1"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kstniOkvir 8"/>
          <p:cNvSpPr txBox="1"/>
          <p:nvPr userDrawn="1"/>
        </p:nvSpPr>
        <p:spPr>
          <a:xfrm rot="5400000">
            <a:off x="-3262672" y="3262672"/>
            <a:ext cx="689467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21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Pravokutnik 2"/>
          <p:cNvSpPr/>
          <p:nvPr userDrawn="1"/>
        </p:nvSpPr>
        <p:spPr>
          <a:xfrm>
            <a:off x="179512" y="1052736"/>
            <a:ext cx="7669360" cy="928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911" y="0"/>
            <a:ext cx="1423089" cy="16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 userDrawn="1"/>
        </p:nvSpPr>
        <p:spPr>
          <a:xfrm flipH="1">
            <a:off x="8499092" y="1471829"/>
            <a:ext cx="107021" cy="5197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kstniOkvir 5"/>
          <p:cNvSpPr txBox="1"/>
          <p:nvPr userDrawn="1"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kstniOkvir 6"/>
          <p:cNvSpPr txBox="1"/>
          <p:nvPr userDrawn="1"/>
        </p:nvSpPr>
        <p:spPr>
          <a:xfrm rot="5400000">
            <a:off x="-3262672" y="3262672"/>
            <a:ext cx="689467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4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14" name="Pravokutnik 13"/>
          <p:cNvSpPr/>
          <p:nvPr userDrawn="1"/>
        </p:nvSpPr>
        <p:spPr>
          <a:xfrm>
            <a:off x="179512" y="1052736"/>
            <a:ext cx="7669360" cy="928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911" y="0"/>
            <a:ext cx="1423089" cy="16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ravokutnik 15"/>
          <p:cNvSpPr/>
          <p:nvPr userDrawn="1"/>
        </p:nvSpPr>
        <p:spPr>
          <a:xfrm flipH="1">
            <a:off x="8499092" y="1471829"/>
            <a:ext cx="107021" cy="5197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kstniOkvir 6"/>
          <p:cNvSpPr txBox="1"/>
          <p:nvPr userDrawn="1"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kstniOkvir 7"/>
          <p:cNvSpPr txBox="1"/>
          <p:nvPr userDrawn="1"/>
        </p:nvSpPr>
        <p:spPr>
          <a:xfrm rot="5400000">
            <a:off x="-3262672" y="3262672"/>
            <a:ext cx="689467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3888432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8" name="Pravokutnik 7"/>
          <p:cNvSpPr/>
          <p:nvPr userDrawn="1"/>
        </p:nvSpPr>
        <p:spPr>
          <a:xfrm>
            <a:off x="179512" y="1052736"/>
            <a:ext cx="7669360" cy="928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911" y="0"/>
            <a:ext cx="1423089" cy="16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utnik 9"/>
          <p:cNvSpPr/>
          <p:nvPr userDrawn="1"/>
        </p:nvSpPr>
        <p:spPr>
          <a:xfrm flipH="1">
            <a:off x="8499092" y="1471829"/>
            <a:ext cx="107021" cy="5197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393855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11" name="TekstniOkvir 10"/>
          <p:cNvSpPr txBox="1"/>
          <p:nvPr userDrawn="1"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kstniOkvir 11"/>
          <p:cNvSpPr txBox="1"/>
          <p:nvPr userDrawn="1"/>
        </p:nvSpPr>
        <p:spPr>
          <a:xfrm rot="5400000">
            <a:off x="-3262672" y="3262672"/>
            <a:ext cx="689467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8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 userDrawn="1"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kstniOkvir 2"/>
          <p:cNvSpPr txBox="1"/>
          <p:nvPr userDrawn="1"/>
        </p:nvSpPr>
        <p:spPr>
          <a:xfrm rot="5400000">
            <a:off x="-3262672" y="3262672"/>
            <a:ext cx="689467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4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hdst.h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 userDrawn="1"/>
        </p:nvGrpSpPr>
        <p:grpSpPr>
          <a:xfrm>
            <a:off x="0" y="708205"/>
            <a:ext cx="6084168" cy="6152444"/>
            <a:chOff x="0" y="548680"/>
            <a:chExt cx="6084168" cy="6152444"/>
          </a:xfrm>
        </p:grpSpPr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risscrossEtch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38" t="6548" b="38027"/>
            <a:stretch/>
          </p:blipFill>
          <p:spPr bwMode="auto">
            <a:xfrm>
              <a:off x="0" y="548680"/>
              <a:ext cx="6084168" cy="6152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Pravokutnik 9"/>
            <p:cNvSpPr/>
            <p:nvPr userDrawn="1"/>
          </p:nvSpPr>
          <p:spPr>
            <a:xfrm>
              <a:off x="1" y="820279"/>
              <a:ext cx="5868144" cy="5867818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01357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7" name="Rezervirano mjesto podnožja 4"/>
          <p:cNvSpPr txBox="1">
            <a:spLocks/>
          </p:cNvSpPr>
          <p:nvPr userDrawn="1"/>
        </p:nvSpPr>
        <p:spPr>
          <a:xfrm>
            <a:off x="1331640" y="6352313"/>
            <a:ext cx="6480720" cy="492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BA" sz="1300" dirty="0">
                <a:solidFill>
                  <a:schemeClr val="accent1">
                    <a:lumMod val="75000"/>
                  </a:schemeClr>
                </a:solidFill>
              </a:rPr>
              <a:t>Edukacija</a:t>
            </a:r>
            <a:r>
              <a:rPr lang="hr-BA" sz="1300" baseline="0" dirty="0">
                <a:solidFill>
                  <a:schemeClr val="accent1">
                    <a:lumMod val="75000"/>
                  </a:schemeClr>
                </a:solidFill>
              </a:rPr>
              <a:t> iz seksualne terapije  - </a:t>
            </a:r>
            <a:r>
              <a:rPr lang="hr-BA" sz="1300" dirty="0">
                <a:solidFill>
                  <a:schemeClr val="accent1">
                    <a:lumMod val="75000"/>
                  </a:schemeClr>
                </a:solidFill>
              </a:rPr>
              <a:t>Hrvatsko</a:t>
            </a:r>
            <a:r>
              <a:rPr lang="hr-BA" sz="1300" baseline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BA" sz="1300" dirty="0">
                <a:solidFill>
                  <a:schemeClr val="accent1">
                    <a:lumMod val="75000"/>
                  </a:schemeClr>
                </a:solidFill>
              </a:rPr>
              <a:t>društvo</a:t>
            </a:r>
            <a:r>
              <a:rPr lang="hr-BA" sz="1300" baseline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BA" sz="1300" dirty="0">
                <a:solidFill>
                  <a:schemeClr val="accent1">
                    <a:lumMod val="75000"/>
                  </a:schemeClr>
                </a:solidFill>
              </a:rPr>
              <a:t>za seksualnu terapiju HDST – </a:t>
            </a:r>
            <a:r>
              <a:rPr lang="hr-BA" sz="1300" dirty="0">
                <a:solidFill>
                  <a:schemeClr val="accent1">
                    <a:lumMod val="75000"/>
                  </a:schemeClr>
                </a:solidFill>
                <a:hlinkClick r:id="rId9"/>
              </a:rPr>
              <a:t>www.hdst.hr</a:t>
            </a:r>
            <a:r>
              <a:rPr lang="hr-BA" sz="13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0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52" r:id="rId4"/>
    <p:sldLayoutId id="2147483686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6337" y="1844825"/>
            <a:ext cx="8089109" cy="1368152"/>
          </a:xfrm>
        </p:spPr>
        <p:txBody>
          <a:bodyPr>
            <a:normAutofit/>
          </a:bodyPr>
          <a:lstStyle/>
          <a:p>
            <a:r>
              <a:rPr lang="hr-HR" dirty="0"/>
              <a:t>Počinitelji seksualnog nasilja nad djecom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99792" y="3212976"/>
            <a:ext cx="6336704" cy="2016224"/>
          </a:xfrm>
        </p:spPr>
        <p:txBody>
          <a:bodyPr>
            <a:normAutofit/>
          </a:bodyPr>
          <a:lstStyle/>
          <a:p>
            <a:r>
              <a:rPr lang="hr-BA" sz="2000" dirty="0"/>
              <a:t>izv. prof. dr. </a:t>
            </a:r>
            <a:r>
              <a:rPr lang="hr-BA" sz="2000" dirty="0" err="1"/>
              <a:t>sc</a:t>
            </a:r>
            <a:r>
              <a:rPr lang="hr-BA" sz="2000" dirty="0"/>
              <a:t>. Goran Arbanas, </a:t>
            </a:r>
            <a:r>
              <a:rPr lang="hr-BA" sz="2000" dirty="0" err="1"/>
              <a:t>dr</a:t>
            </a:r>
            <a:r>
              <a:rPr lang="hr-BA" sz="2000" dirty="0"/>
              <a:t>. med., FECSM </a:t>
            </a:r>
          </a:p>
          <a:p>
            <a:r>
              <a:rPr lang="hr-BA" sz="2000" dirty="0"/>
              <a:t>psihijatar, psihoterapeut, seksualni terapeut</a:t>
            </a:r>
          </a:p>
          <a:p>
            <a:r>
              <a:rPr lang="hr-BA" sz="2000" dirty="0"/>
              <a:t>Zavod za forenzičku psihijatriju </a:t>
            </a:r>
          </a:p>
          <a:p>
            <a:r>
              <a:rPr lang="hr-BA" sz="2000" dirty="0"/>
              <a:t>Klinika za psihijatriju Vrapče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kstniOkvir 4"/>
          <p:cNvSpPr txBox="1"/>
          <p:nvPr/>
        </p:nvSpPr>
        <p:spPr>
          <a:xfrm rot="5400000">
            <a:off x="-3262672" y="3262672"/>
            <a:ext cx="689467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http://www.jutarnji.hr/multimedia/archive/00589/bolnica1_589785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4008"/>
            <a:ext cx="4427984" cy="2213992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C6EF7E-5D02-4DD0-49CC-D3BE2EF3DDCB}"/>
              </a:ext>
            </a:extLst>
          </p:cNvPr>
          <p:cNvSpPr txBox="1"/>
          <p:nvPr/>
        </p:nvSpPr>
        <p:spPr>
          <a:xfrm>
            <a:off x="366337" y="260648"/>
            <a:ext cx="808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USZM – Udruga sudaca za mladež, obiteljskih sudaca i stručnjaka za djecu i mladež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3BFA9E-C7B6-1CF7-5E9D-30EB3C4BEDF0}"/>
              </a:ext>
            </a:extLst>
          </p:cNvPr>
          <p:cNvSpPr txBox="1"/>
          <p:nvPr/>
        </p:nvSpPr>
        <p:spPr>
          <a:xfrm>
            <a:off x="971600" y="112474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Trauma kod djece</a:t>
            </a:r>
            <a:endParaRPr lang="en-GB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52F91A-5B36-CC45-13A5-68BAAC84C510}"/>
              </a:ext>
            </a:extLst>
          </p:cNvPr>
          <p:cNvSpPr txBox="1"/>
          <p:nvPr/>
        </p:nvSpPr>
        <p:spPr>
          <a:xfrm>
            <a:off x="5148064" y="51571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Zagreb, 6. svibnja 2025. 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2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19% je imalo više žrtava</a:t>
            </a:r>
          </a:p>
          <a:p>
            <a:r>
              <a:rPr lang="hr-HR" dirty="0"/>
              <a:t>15% je koristilo alkohol u vrijeme djela (48% kod odraslih žrtava)</a:t>
            </a:r>
          </a:p>
          <a:p>
            <a:r>
              <a:rPr lang="hr-HR" dirty="0"/>
              <a:t>0% koristilo kanabis u vrijeme djela 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E801-ACE7-B57C-6BE9-5B57696E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DCE4F-0D81-1334-7234-C66E0042E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41% žrtva je bila u krvnom srodstvu</a:t>
            </a:r>
          </a:p>
          <a:p>
            <a:r>
              <a:rPr lang="hr-HR" dirty="0"/>
              <a:t>27% incest: sin, kći, sestra </a:t>
            </a:r>
          </a:p>
          <a:p>
            <a:r>
              <a:rPr lang="hr-HR" dirty="0"/>
              <a:t>24% nepoznata žrtva</a:t>
            </a:r>
          </a:p>
          <a:p>
            <a:r>
              <a:rPr lang="hr-HR" dirty="0"/>
              <a:t>14% posinak/pokćerka</a:t>
            </a:r>
          </a:p>
          <a:p>
            <a:r>
              <a:rPr lang="hr-HR" dirty="0"/>
              <a:t>8% poznanik</a:t>
            </a:r>
          </a:p>
          <a:p>
            <a:r>
              <a:rPr lang="hr-HR" dirty="0"/>
              <a:t>8% vršnjak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01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8EC4-0AB4-C5AD-C849-9E9D2E03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Postavljene dijagnoze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5795-3B34-2491-511C-9315C4E7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35% </a:t>
            </a:r>
            <a:r>
              <a:rPr lang="hr-HR" dirty="0" err="1"/>
              <a:t>narcistični</a:t>
            </a:r>
            <a:r>
              <a:rPr lang="hr-HR" dirty="0"/>
              <a:t> poremećaj ličnosti</a:t>
            </a:r>
          </a:p>
          <a:p>
            <a:r>
              <a:rPr lang="hr-HR" dirty="0"/>
              <a:t>32% antisocijalni poremećaj ličnosti </a:t>
            </a:r>
          </a:p>
          <a:p>
            <a:r>
              <a:rPr lang="hr-HR" dirty="0"/>
              <a:t>19% demencija</a:t>
            </a:r>
          </a:p>
          <a:p>
            <a:r>
              <a:rPr lang="hr-HR" dirty="0"/>
              <a:t>16% bilo koja </a:t>
            </a:r>
            <a:r>
              <a:rPr lang="hr-HR" dirty="0" err="1"/>
              <a:t>parafilija</a:t>
            </a:r>
            <a:r>
              <a:rPr lang="hr-HR" dirty="0"/>
              <a:t> </a:t>
            </a:r>
          </a:p>
          <a:p>
            <a:r>
              <a:rPr lang="hr-HR" dirty="0"/>
              <a:t>14% bez dijagnoze</a:t>
            </a:r>
          </a:p>
          <a:p>
            <a:r>
              <a:rPr lang="hr-HR" dirty="0"/>
              <a:t>14% pedofilija </a:t>
            </a:r>
          </a:p>
          <a:p>
            <a:r>
              <a:rPr lang="hr-HR" dirty="0"/>
              <a:t>14% poremećaji povezani s psihoaktivnim tvarima</a:t>
            </a:r>
          </a:p>
          <a:p>
            <a:r>
              <a:rPr lang="hr-HR" dirty="0"/>
              <a:t>11% poremećaji povezani s alkoholom </a:t>
            </a:r>
          </a:p>
          <a:p>
            <a:r>
              <a:rPr lang="hr-HR" dirty="0"/>
              <a:t>8% neurotski poremećaji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7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4747-5698-B160-23B1-D9694D20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Ubrojivost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A9D87-B09F-8560-F953-BEF1EDEB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81% ubrojivi</a:t>
            </a:r>
          </a:p>
          <a:p>
            <a:r>
              <a:rPr lang="hr-HR" dirty="0"/>
              <a:t>19% smanjeno ubrojivi</a:t>
            </a:r>
          </a:p>
          <a:p>
            <a:r>
              <a:rPr lang="hr-HR" dirty="0"/>
              <a:t>0% bitno smanjeno ubrojivi</a:t>
            </a:r>
          </a:p>
          <a:p>
            <a:r>
              <a:rPr lang="hr-HR" dirty="0"/>
              <a:t>0% neubrojivi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44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280D-540A-0F35-94F7-4266C3134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FFC63-6C3E-5254-A5F0-4CDD3682B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Počinitelji seksualnih kaznenih djela na štetu djece su psihički neupadne osobe, najčešće s </a:t>
            </a:r>
            <a:r>
              <a:rPr lang="hr-HR" dirty="0" err="1"/>
              <a:t>narcističnim</a:t>
            </a:r>
            <a:r>
              <a:rPr lang="hr-HR" dirty="0"/>
              <a:t> ili antisocijalnim poremećajem ličnosti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0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8002E-0F8A-6FAB-6B6F-7BB57B69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pedofilija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4930-767F-2701-1947-A8B96EAC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Definicija pedofilije </a:t>
            </a:r>
          </a:p>
          <a:p>
            <a:endParaRPr lang="hr-HR" dirty="0"/>
          </a:p>
          <a:p>
            <a:r>
              <a:rPr lang="hr-HR" dirty="0"/>
              <a:t>Razlikovanje – pedofilije, </a:t>
            </a:r>
            <a:r>
              <a:rPr lang="hr-HR" dirty="0" err="1"/>
              <a:t>hebefilije</a:t>
            </a:r>
            <a:r>
              <a:rPr lang="hr-HR" dirty="0"/>
              <a:t> i </a:t>
            </a:r>
            <a:r>
              <a:rPr lang="hr-HR" dirty="0" err="1"/>
              <a:t>teleiofilije</a:t>
            </a:r>
            <a:r>
              <a:rPr lang="hr-HR" dirty="0"/>
              <a:t> </a:t>
            </a:r>
          </a:p>
          <a:p>
            <a:r>
              <a:rPr lang="hr-HR" dirty="0"/>
              <a:t>Oni koje privlače djevojčice, dječaci ili oboje </a:t>
            </a:r>
          </a:p>
          <a:p>
            <a:endParaRPr lang="hr-HR" dirty="0"/>
          </a:p>
          <a:p>
            <a:r>
              <a:rPr lang="hr-HR" dirty="0"/>
              <a:t>Oni koji su emocionalno povezani s djecom i koji to nisu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17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78ADE-4CA2-E87B-2513-DE55E233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B095D-3990-E834-708F-3460E67A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Razlikovanje prema ekshibicionizmu – također može biti prema muškim ili ženskim žrtvama </a:t>
            </a:r>
          </a:p>
          <a:p>
            <a:endParaRPr lang="hr-HR" dirty="0"/>
          </a:p>
          <a:p>
            <a:r>
              <a:rPr lang="hr-HR" dirty="0"/>
              <a:t>Razlikovanje prema počiniteljima bez pedofilskih sklonosti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99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F9DC-3C3E-BC7F-902B-EBAEDF322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Različiti oblici ponašanja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A7A70-100D-3E18-8F54-B5BF4CC1B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Fantazije</a:t>
            </a:r>
          </a:p>
          <a:p>
            <a:r>
              <a:rPr lang="hr-HR" dirty="0"/>
              <a:t>Pornografija</a:t>
            </a:r>
          </a:p>
          <a:p>
            <a:r>
              <a:rPr lang="hr-HR" dirty="0"/>
              <a:t>Aktivnosti s djecom – gledanje, svlačenje, pokazivanje</a:t>
            </a:r>
          </a:p>
          <a:p>
            <a:r>
              <a:rPr lang="hr-HR" dirty="0"/>
              <a:t>Direktne seksualne aktivnosti s djecom </a:t>
            </a:r>
          </a:p>
          <a:p>
            <a:endParaRPr lang="hr-HR" dirty="0"/>
          </a:p>
          <a:p>
            <a:r>
              <a:rPr lang="hr-HR" dirty="0"/>
              <a:t>Obično tijekom vremena se ide prema sve eksplicitnijim radnjama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31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73AB-CE22-D42D-DD9A-2E2E57F8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Pedofili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987D-403C-A8D7-9C23-5BFBB687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Kao alternativni obrazac</a:t>
            </a:r>
          </a:p>
          <a:p>
            <a:r>
              <a:rPr lang="hr-HR" dirty="0"/>
              <a:t>Kao obrazac izbora </a:t>
            </a:r>
          </a:p>
          <a:p>
            <a:r>
              <a:rPr lang="hr-HR" dirty="0"/>
              <a:t>Kao isključivi obrazac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6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CD52-27B6-E9D9-79AD-31E0B768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034A-F122-3080-EA01-A0218553B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Česte racionalizacije</a:t>
            </a:r>
          </a:p>
          <a:p>
            <a:r>
              <a:rPr lang="hr-HR" dirty="0"/>
              <a:t>Gotovo nikad ne priznaju djelo</a:t>
            </a:r>
          </a:p>
          <a:p>
            <a:r>
              <a:rPr lang="hr-HR" dirty="0"/>
              <a:t>Slab empatijski kapacitet za žrtve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0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Seksualno nasilje nad djecom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Različiti oblici seksualnog nasilja: silovanje, seksualno zlostavljanje, seksualno uznemiravanje</a:t>
            </a:r>
          </a:p>
          <a:p>
            <a:pPr>
              <a:buNone/>
            </a:pPr>
            <a:r>
              <a:rPr lang="hr-HR" dirty="0"/>
              <a:t>Dječja pornografija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Hands</a:t>
            </a:r>
            <a:r>
              <a:rPr lang="hr-HR" dirty="0"/>
              <a:t>-on počinitelji i </a:t>
            </a:r>
            <a:r>
              <a:rPr lang="hr-HR" dirty="0" err="1"/>
              <a:t>hands-off</a:t>
            </a:r>
            <a:r>
              <a:rPr lang="hr-HR" dirty="0"/>
              <a:t> (pornografija) počinitelji </a:t>
            </a:r>
          </a:p>
          <a:p>
            <a:pPr>
              <a:buNone/>
            </a:pPr>
            <a:r>
              <a:rPr lang="hr-HR" dirty="0"/>
              <a:t>Gdje je granica dječje pornografije – anime, crteži, umjetna inteligencija 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2DE6C-4662-6D19-3F8D-80A5EFD6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Objektivne metode dijagnosticiranja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9A96-3D50-4809-5707-2281520E3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Penilna</a:t>
            </a:r>
            <a:r>
              <a:rPr lang="hr-HR" dirty="0"/>
              <a:t> </a:t>
            </a:r>
            <a:r>
              <a:rPr lang="hr-HR" dirty="0" err="1"/>
              <a:t>pletizmografija</a:t>
            </a:r>
            <a:r>
              <a:rPr lang="hr-HR" dirty="0"/>
              <a:t> </a:t>
            </a:r>
          </a:p>
          <a:p>
            <a:r>
              <a:rPr lang="hr-HR" dirty="0"/>
              <a:t>EISIP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93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37C7-BF37-65CA-1DE7-ED9E090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Tretman počinitelja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05888-2D30-C336-B6F0-F6058BF73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Oni s odraslim žrtvama i oni s žrtvama djecom</a:t>
            </a:r>
          </a:p>
          <a:p>
            <a:endParaRPr lang="hr-HR" dirty="0"/>
          </a:p>
          <a:p>
            <a:r>
              <a:rPr lang="hr-HR" dirty="0"/>
              <a:t>Oni s pedofilijom i oni bez pedofilije 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95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8D1C1-BA7E-4051-B39C-DBA80EA8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E103F-4365-D8E2-FC87-E8F88BB06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Učenje empatiji </a:t>
            </a:r>
          </a:p>
          <a:p>
            <a:r>
              <a:rPr lang="hr-HR" dirty="0"/>
              <a:t>Preuzimanje odgovornosti </a:t>
            </a:r>
          </a:p>
          <a:p>
            <a:r>
              <a:rPr lang="hr-HR" dirty="0"/>
              <a:t>Prepoznavanje opasnih situacija</a:t>
            </a:r>
          </a:p>
          <a:p>
            <a:endParaRPr lang="hr-HR" dirty="0"/>
          </a:p>
          <a:p>
            <a:r>
              <a:rPr lang="hr-HR" dirty="0"/>
              <a:t>Ponekad lijekovi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09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E2E46-1EDF-B14D-7950-27512641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9B397-BA58-B647-F8EF-C3470E9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Kod pedofila – specifični oblici liječenja</a:t>
            </a:r>
          </a:p>
          <a:p>
            <a:r>
              <a:rPr lang="hr-HR" dirty="0"/>
              <a:t>Centar u Klinici za psihijatriju Vrapče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7400-AD95-509C-9B2B-CD398E54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BCE60-4EF5-9FED-8810-B1A8938B5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Pitanja </a:t>
            </a:r>
            <a:r>
              <a:rPr lang="hr-HR"/>
              <a:t>i komentari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3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Razlikovanje kaznenog djela seksualnog nasilja nad djecom od pedofilije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Pravni – medicinski pojam</a:t>
            </a:r>
          </a:p>
          <a:p>
            <a:pPr marL="0" indent="0">
              <a:buNone/>
            </a:pPr>
            <a:r>
              <a:rPr lang="hr-HR" dirty="0"/>
              <a:t>Većina nasilnika nisu pedofili</a:t>
            </a:r>
          </a:p>
          <a:p>
            <a:pPr marL="0" indent="0">
              <a:buNone/>
            </a:pPr>
            <a:r>
              <a:rPr lang="hr-HR" dirty="0"/>
              <a:t>Većina pedofila nisu počinitelji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Tko su počinitelji u Hrvatskoj?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Arbanas G. i sur., International Journal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Offender</a:t>
            </a:r>
            <a:r>
              <a:rPr lang="hr-HR" dirty="0"/>
              <a:t> </a:t>
            </a:r>
            <a:r>
              <a:rPr lang="hr-HR" dirty="0" err="1"/>
              <a:t>Therapy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Comperative</a:t>
            </a:r>
            <a:r>
              <a:rPr lang="hr-HR" dirty="0"/>
              <a:t> </a:t>
            </a:r>
            <a:r>
              <a:rPr lang="hr-HR" dirty="0" err="1"/>
              <a:t>Crimininology</a:t>
            </a:r>
            <a:r>
              <a:rPr lang="hr-HR" dirty="0"/>
              <a:t>, 2020</a:t>
            </a:r>
          </a:p>
          <a:p>
            <a:endParaRPr lang="hr-HR" dirty="0"/>
          </a:p>
          <a:p>
            <a:r>
              <a:rPr lang="hr-HR" dirty="0"/>
              <a:t>Svi vještačeni počinitelji 2010-2018</a:t>
            </a:r>
          </a:p>
          <a:p>
            <a:r>
              <a:rPr lang="hr-HR" dirty="0"/>
              <a:t>650 slučajeva (565 muškaraca i 85 žena)</a:t>
            </a:r>
          </a:p>
          <a:p>
            <a:r>
              <a:rPr lang="hr-HR" dirty="0"/>
              <a:t>73 za seksualna kaznena djela </a:t>
            </a:r>
          </a:p>
          <a:p>
            <a:r>
              <a:rPr lang="hr-HR" dirty="0"/>
              <a:t>37 za djela s djecom kao žrtvama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Dob počinitelja (16 – 66), prosjek 36</a:t>
            </a:r>
          </a:p>
          <a:p>
            <a:pPr>
              <a:buNone/>
            </a:pPr>
            <a:r>
              <a:rPr lang="hr-HR" dirty="0"/>
              <a:t>54% nezaposleni, 35% zaposleni, 11% umirovljenici</a:t>
            </a:r>
          </a:p>
          <a:p>
            <a:pPr>
              <a:buNone/>
            </a:pPr>
            <a:r>
              <a:rPr lang="hr-HR" dirty="0"/>
              <a:t>49% neoženjeni, 46% oženjeni, 5% rastavljeni </a:t>
            </a:r>
          </a:p>
          <a:p>
            <a:pPr>
              <a:buNone/>
            </a:pPr>
            <a:r>
              <a:rPr lang="hr-HR" dirty="0"/>
              <a:t>54% ima djecu</a:t>
            </a:r>
          </a:p>
          <a:p>
            <a:pPr>
              <a:buNone/>
            </a:pPr>
            <a:r>
              <a:rPr lang="hr-HR" dirty="0"/>
              <a:t>32% živi na selu, 30% u velikom gradu, 24% u manjem gradu</a:t>
            </a:r>
          </a:p>
          <a:p>
            <a:pPr>
              <a:buNone/>
            </a:pPr>
            <a:r>
              <a:rPr lang="hr-HR" dirty="0"/>
              <a:t>50% osnovna škola, 36% srednja škola, 14% fakultet</a:t>
            </a:r>
          </a:p>
          <a:p>
            <a:pPr>
              <a:buNone/>
            </a:pPr>
            <a:r>
              <a:rPr lang="hr-HR" dirty="0"/>
              <a:t>40% ponavljači u školi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14% je bilo institucionalizirano tijekom školovanja</a:t>
            </a:r>
          </a:p>
          <a:p>
            <a:pPr>
              <a:buNone/>
            </a:pPr>
            <a:r>
              <a:rPr lang="hr-HR" dirty="0"/>
              <a:t>52% je služilo vojsku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70% koristilo alkohol </a:t>
            </a:r>
          </a:p>
          <a:p>
            <a:pPr>
              <a:buNone/>
            </a:pPr>
            <a:r>
              <a:rPr lang="hr-HR" dirty="0"/>
              <a:t>26% koristilo droge</a:t>
            </a:r>
          </a:p>
          <a:p>
            <a:pPr>
              <a:buNone/>
            </a:pPr>
            <a:r>
              <a:rPr lang="hr-HR" dirty="0"/>
              <a:t>32% ranije osuđivano zatvorom </a:t>
            </a:r>
          </a:p>
          <a:p>
            <a:pPr>
              <a:buNone/>
            </a:pPr>
            <a:r>
              <a:rPr lang="hr-HR" dirty="0"/>
              <a:t>38% ranije osuđivano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30% zlostavljano u djetinjstvu</a:t>
            </a:r>
          </a:p>
          <a:p>
            <a:r>
              <a:rPr lang="hr-HR" dirty="0"/>
              <a:t>11% doživjelo seksualno zlostavljanje u djetinjstvu </a:t>
            </a:r>
          </a:p>
          <a:p>
            <a:endParaRPr lang="hr-HR" dirty="0"/>
          </a:p>
          <a:p>
            <a:r>
              <a:rPr lang="hr-HR" dirty="0"/>
              <a:t>34% psihijatrijski liječeno </a:t>
            </a:r>
          </a:p>
          <a:p>
            <a:r>
              <a:rPr lang="hr-HR" dirty="0"/>
              <a:t>22% liječeno ambulantno </a:t>
            </a:r>
          </a:p>
          <a:p>
            <a:r>
              <a:rPr lang="hr-HR" dirty="0"/>
              <a:t>19% liječeno bolnički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Vrsta djela koje su počinili</a:t>
            </a:r>
          </a:p>
          <a:p>
            <a:pPr marL="0" indent="0">
              <a:buNone/>
            </a:pPr>
            <a:r>
              <a:rPr lang="hr-HR" dirty="0"/>
              <a:t>70% silovanje</a:t>
            </a:r>
          </a:p>
          <a:p>
            <a:pPr marL="0" indent="0">
              <a:buNone/>
            </a:pPr>
            <a:r>
              <a:rPr lang="hr-HR" dirty="0"/>
              <a:t>14% bludne radnje</a:t>
            </a:r>
          </a:p>
          <a:p>
            <a:pPr marL="0" indent="0">
              <a:buNone/>
            </a:pPr>
            <a:r>
              <a:rPr lang="hr-HR" dirty="0"/>
              <a:t>8% korištenje djece za pornografiju </a:t>
            </a:r>
          </a:p>
          <a:p>
            <a:endParaRPr lang="hr-HR" dirty="0"/>
          </a:p>
          <a:p>
            <a:r>
              <a:rPr lang="hr-HR" dirty="0"/>
              <a:t>11% više počinitelja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Gdje se djelo dogodilo </a:t>
            </a:r>
          </a:p>
          <a:p>
            <a:pPr marL="0" indent="0">
              <a:buNone/>
            </a:pPr>
            <a:r>
              <a:rPr lang="hr-HR" dirty="0"/>
              <a:t>62% u kući </a:t>
            </a:r>
          </a:p>
          <a:p>
            <a:pPr marL="0" indent="0">
              <a:buNone/>
            </a:pPr>
            <a:r>
              <a:rPr lang="hr-HR" dirty="0"/>
              <a:t>14% na javnom mjestu</a:t>
            </a:r>
          </a:p>
          <a:p>
            <a:pPr marL="0" indent="0">
              <a:buNone/>
            </a:pPr>
            <a:r>
              <a:rPr lang="hr-HR" dirty="0"/>
              <a:t>14% na ulici </a:t>
            </a:r>
          </a:p>
          <a:p>
            <a:pPr marL="0" indent="0">
              <a:buNone/>
            </a:pPr>
            <a:r>
              <a:rPr lang="hr-HR" dirty="0"/>
              <a:t>8% u domu/instituciji/bolnici</a:t>
            </a:r>
          </a:p>
          <a:p>
            <a:endParaRPr lang="hr-HR" dirty="0"/>
          </a:p>
          <a:p>
            <a:r>
              <a:rPr lang="hr-HR" dirty="0"/>
              <a:t>39% su se izjasnili kao krivi</a:t>
            </a:r>
          </a:p>
          <a:p>
            <a:r>
              <a:rPr lang="hr-HR" dirty="0"/>
              <a:t>24% se brani šutnjom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638</Words>
  <Application>Microsoft Office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sustava Office</vt:lpstr>
      <vt:lpstr>Počinitelji seksualnog nasilja nad djecom</vt:lpstr>
      <vt:lpstr>Seksualno nasilje nad djecom</vt:lpstr>
      <vt:lpstr>PowerPoint Presentation</vt:lpstr>
      <vt:lpstr>Tko su počinitelji u Hrvatskoj?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Postavljene dijagnoze</vt:lpstr>
      <vt:lpstr>Ubrojivost</vt:lpstr>
      <vt:lpstr>Zaključak</vt:lpstr>
      <vt:lpstr>Što je pedofilija</vt:lpstr>
      <vt:lpstr>PowerPoint Presentation</vt:lpstr>
      <vt:lpstr>Različiti oblici ponašanja</vt:lpstr>
      <vt:lpstr>Pedofili </vt:lpstr>
      <vt:lpstr>PowerPoint Presentation</vt:lpstr>
      <vt:lpstr>Objektivne metode dijagnosticiranja</vt:lpstr>
      <vt:lpstr>Tretman počinitelja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Tanja</dc:creator>
  <cp:lastModifiedBy>Goran Arbanas</cp:lastModifiedBy>
  <cp:revision>150</cp:revision>
  <dcterms:created xsi:type="dcterms:W3CDTF">2013-08-01T18:37:52Z</dcterms:created>
  <dcterms:modified xsi:type="dcterms:W3CDTF">2025-05-01T19:05:23Z</dcterms:modified>
</cp:coreProperties>
</file>