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65" r:id="rId5"/>
    <p:sldId id="275" r:id="rId6"/>
    <p:sldId id="266" r:id="rId7"/>
    <p:sldId id="282" r:id="rId8"/>
    <p:sldId id="278" r:id="rId9"/>
    <p:sldId id="267" r:id="rId10"/>
    <p:sldId id="276" r:id="rId11"/>
    <p:sldId id="270" r:id="rId12"/>
    <p:sldId id="271" r:id="rId13"/>
    <p:sldId id="272" r:id="rId14"/>
    <p:sldId id="273" r:id="rId15"/>
    <p:sldId id="277" r:id="rId16"/>
    <p:sldId id="274" r:id="rId17"/>
    <p:sldId id="295" r:id="rId18"/>
    <p:sldId id="292" r:id="rId19"/>
    <p:sldId id="268" r:id="rId20"/>
    <p:sldId id="279" r:id="rId21"/>
    <p:sldId id="281" r:id="rId22"/>
    <p:sldId id="280" r:id="rId23"/>
    <p:sldId id="293" r:id="rId24"/>
    <p:sldId id="283" r:id="rId25"/>
    <p:sldId id="288" r:id="rId26"/>
    <p:sldId id="287" r:id="rId27"/>
    <p:sldId id="289" r:id="rId28"/>
    <p:sldId id="294" r:id="rId29"/>
  </p:sldIdLst>
  <p:sldSz cx="12192000" cy="6858000"/>
  <p:notesSz cx="6858000" cy="9144000"/>
  <p:defaultTex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5F9A"/>
    <a:srgbClr val="269C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6E2AE7-1430-4B9E-A6A4-991AA456BF29}" v="51" dt="2024-12-15T21:48:14.2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51" autoAdjust="0"/>
  </p:normalViewPr>
  <p:slideViewPr>
    <p:cSldViewPr snapToGrid="0">
      <p:cViewPr varScale="1">
        <p:scale>
          <a:sx n="52" d="100"/>
          <a:sy n="52" d="100"/>
        </p:scale>
        <p:origin x="12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CA90E0-C4D7-4F40-AC1A-E8647B96B74D}" type="datetimeFigureOut">
              <a:rPr lang="nl-NL" smtClean="0"/>
              <a:t>17-12-2024</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4CB7B3-158F-4AEB-A2D9-47025F3585C2}" type="slidenum">
              <a:rPr lang="nl-NL" smtClean="0"/>
              <a:t>‹#›</a:t>
            </a:fld>
            <a:endParaRPr lang="nl-NL"/>
          </a:p>
        </p:txBody>
      </p:sp>
    </p:spTree>
    <p:extLst>
      <p:ext uri="{BB962C8B-B14F-4D97-AF65-F5344CB8AC3E}">
        <p14:creationId xmlns:p14="http://schemas.microsoft.com/office/powerpoint/2010/main" val="129125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baseline="-25000"/>
              <a:t>Moje kolegice govorile su o tome što su to razvojni poremećaji i kako su povezani s jezikom. Spomenule su kako među djecom u sukobu sa zakonom postoji velika prevalencija takvih poremećaja. Spomenule su što što to znači da je jezik složen te na koji način to utječe na njihovu mogućnost razumijevanja svega što im se tijekom pravnih postupaka događa. Ja ću reći nešto više o tome što se može učiniti da bi im se pomoglo, to jest na koji se način jezik tekstova ili jezik kojim govorimo može prilagoditi.</a:t>
            </a:r>
          </a:p>
        </p:txBody>
      </p:sp>
      <p:sp>
        <p:nvSpPr>
          <p:cNvPr id="4" name="Rezervirano mjesto broja slajda 3"/>
          <p:cNvSpPr>
            <a:spLocks noGrp="1"/>
          </p:cNvSpPr>
          <p:nvPr>
            <p:ph type="sldNum" sz="quarter" idx="5"/>
          </p:nvPr>
        </p:nvSpPr>
        <p:spPr/>
        <p:txBody>
          <a:bodyPr/>
          <a:lstStyle/>
          <a:p>
            <a:fld id="{1F4CB7B3-158F-4AEB-A2D9-47025F3585C2}" type="slidenum">
              <a:rPr lang="nl-NL" smtClean="0"/>
              <a:t>1</a:t>
            </a:fld>
            <a:endParaRPr lang="nl-NL"/>
          </a:p>
        </p:txBody>
      </p:sp>
    </p:spTree>
    <p:extLst>
      <p:ext uri="{BB962C8B-B14F-4D97-AF65-F5344CB8AC3E}">
        <p14:creationId xmlns:p14="http://schemas.microsoft.com/office/powerpoint/2010/main" val="2469213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a:t>Mi jezik prilagođavamo nesvjesno. Na primjer, kada se obraćate djetetu, to činite na različit način nego kad se obraćate odrasloj osobi. Ako uočimo da netko ne govori najbolje hrvatski jezik, prilagodit ćemo se njemu tako da upotrebljavamo jednostavnije riječi ili govorimo sporije. No, s obzirom na različite korisnike postoje i jasni pristupi koji definiraju kako prilagođavati jezik. Ja ću govoriti o pristupu kojem su u fokusu osobe s jezičnim poremećajima, primjerice disleksijom. Taj pristup naziva se ‘jednostavni jezik’ i sadrži niz načela o tome kako pojednostaviti jezik u nekom tekstu da bi on bio razumljiv osobama s jezičnim poremećajima.</a:t>
            </a:r>
          </a:p>
        </p:txBody>
      </p:sp>
      <p:sp>
        <p:nvSpPr>
          <p:cNvPr id="4" name="Rezervirano mjesto broja slajda 3"/>
          <p:cNvSpPr>
            <a:spLocks noGrp="1"/>
          </p:cNvSpPr>
          <p:nvPr>
            <p:ph type="sldNum" sz="quarter" idx="5"/>
          </p:nvPr>
        </p:nvSpPr>
        <p:spPr/>
        <p:txBody>
          <a:bodyPr/>
          <a:lstStyle/>
          <a:p>
            <a:fld id="{1F4CB7B3-158F-4AEB-A2D9-47025F3585C2}" type="slidenum">
              <a:rPr lang="nl-NL" smtClean="0"/>
              <a:t>2</a:t>
            </a:fld>
            <a:endParaRPr lang="nl-NL"/>
          </a:p>
        </p:txBody>
      </p:sp>
    </p:spTree>
    <p:extLst>
      <p:ext uri="{BB962C8B-B14F-4D97-AF65-F5344CB8AC3E}">
        <p14:creationId xmlns:p14="http://schemas.microsoft.com/office/powerpoint/2010/main" val="411271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a:t>Osim što pomaže djeci s jezičnim poremećajima, može pomoći općenito djeci ili osobama niže razine obrazovanja da razumiju složene tekstove.</a:t>
            </a:r>
          </a:p>
        </p:txBody>
      </p:sp>
      <p:sp>
        <p:nvSpPr>
          <p:cNvPr id="4" name="Rezervirano mjesto broja slajda 3"/>
          <p:cNvSpPr>
            <a:spLocks noGrp="1"/>
          </p:cNvSpPr>
          <p:nvPr>
            <p:ph type="sldNum" sz="quarter" idx="5"/>
          </p:nvPr>
        </p:nvSpPr>
        <p:spPr/>
        <p:txBody>
          <a:bodyPr/>
          <a:lstStyle/>
          <a:p>
            <a:fld id="{1F4CB7B3-158F-4AEB-A2D9-47025F3585C2}" type="slidenum">
              <a:rPr lang="nl-NL" smtClean="0"/>
              <a:t>3</a:t>
            </a:fld>
            <a:endParaRPr lang="nl-NL"/>
          </a:p>
        </p:txBody>
      </p:sp>
    </p:spTree>
    <p:extLst>
      <p:ext uri="{BB962C8B-B14F-4D97-AF65-F5344CB8AC3E}">
        <p14:creationId xmlns:p14="http://schemas.microsoft.com/office/powerpoint/2010/main" val="246496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a:t>Principi jednostavnog jezika mogu se primjenjivati u različitim aspektima jezika, od morfologije, semantike, sintakse pa sve do pragmatike. Danas ću govoriti o principima na razini semantike, to jest riječi koje se upotrebljavaju, te na razini sintakse, to jest rečenica.</a:t>
            </a:r>
          </a:p>
        </p:txBody>
      </p:sp>
      <p:sp>
        <p:nvSpPr>
          <p:cNvPr id="4" name="Rezervirano mjesto broja slajda 3"/>
          <p:cNvSpPr>
            <a:spLocks noGrp="1"/>
          </p:cNvSpPr>
          <p:nvPr>
            <p:ph type="sldNum" sz="quarter" idx="5"/>
          </p:nvPr>
        </p:nvSpPr>
        <p:spPr/>
        <p:txBody>
          <a:bodyPr/>
          <a:lstStyle/>
          <a:p>
            <a:fld id="{1F4CB7B3-158F-4AEB-A2D9-47025F3585C2}" type="slidenum">
              <a:rPr lang="nl-NL" smtClean="0"/>
              <a:t>4</a:t>
            </a:fld>
            <a:endParaRPr lang="nl-NL"/>
          </a:p>
        </p:txBody>
      </p:sp>
    </p:spTree>
    <p:extLst>
      <p:ext uri="{BB962C8B-B14F-4D97-AF65-F5344CB8AC3E}">
        <p14:creationId xmlns:p14="http://schemas.microsoft.com/office/powerpoint/2010/main" val="2218906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a:p>
        </p:txBody>
      </p:sp>
      <p:sp>
        <p:nvSpPr>
          <p:cNvPr id="4" name="Rezervirano mjesto broja slajda 3"/>
          <p:cNvSpPr>
            <a:spLocks noGrp="1"/>
          </p:cNvSpPr>
          <p:nvPr>
            <p:ph type="sldNum" sz="quarter" idx="5"/>
          </p:nvPr>
        </p:nvSpPr>
        <p:spPr/>
        <p:txBody>
          <a:bodyPr/>
          <a:lstStyle/>
          <a:p>
            <a:fld id="{1F4CB7B3-158F-4AEB-A2D9-47025F3585C2}" type="slidenum">
              <a:rPr lang="nl-NL" smtClean="0"/>
              <a:t>5</a:t>
            </a:fld>
            <a:endParaRPr lang="nl-NL"/>
          </a:p>
        </p:txBody>
      </p:sp>
    </p:spTree>
    <p:extLst>
      <p:ext uri="{BB962C8B-B14F-4D97-AF65-F5344CB8AC3E}">
        <p14:creationId xmlns:p14="http://schemas.microsoft.com/office/powerpoint/2010/main" val="25760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a:t>Tekst o pravima koja ima maloljetnik (dijete u sukobu sa zakonom) prema nacionalnom zakonu i o tim ga je pravima potrebno obavijestiti</a:t>
            </a:r>
          </a:p>
        </p:txBody>
      </p:sp>
      <p:sp>
        <p:nvSpPr>
          <p:cNvPr id="4" name="Rezervirano mjesto broja slajda 3"/>
          <p:cNvSpPr>
            <a:spLocks noGrp="1"/>
          </p:cNvSpPr>
          <p:nvPr>
            <p:ph type="sldNum" sz="quarter" idx="5"/>
          </p:nvPr>
        </p:nvSpPr>
        <p:spPr/>
        <p:txBody>
          <a:bodyPr/>
          <a:lstStyle/>
          <a:p>
            <a:fld id="{1F4CB7B3-158F-4AEB-A2D9-47025F3585C2}" type="slidenum">
              <a:rPr lang="nl-NL" smtClean="0"/>
              <a:t>12</a:t>
            </a:fld>
            <a:endParaRPr lang="nl-NL"/>
          </a:p>
        </p:txBody>
      </p:sp>
    </p:spTree>
    <p:extLst>
      <p:ext uri="{BB962C8B-B14F-4D97-AF65-F5344CB8AC3E}">
        <p14:creationId xmlns:p14="http://schemas.microsoft.com/office/powerpoint/2010/main" val="1045971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a:p>
        </p:txBody>
      </p:sp>
      <p:sp>
        <p:nvSpPr>
          <p:cNvPr id="4" name="Rezervirano mjesto broja slajda 3"/>
          <p:cNvSpPr>
            <a:spLocks noGrp="1"/>
          </p:cNvSpPr>
          <p:nvPr>
            <p:ph type="sldNum" sz="quarter" idx="5"/>
          </p:nvPr>
        </p:nvSpPr>
        <p:spPr/>
        <p:txBody>
          <a:bodyPr/>
          <a:lstStyle/>
          <a:p>
            <a:fld id="{1F4CB7B3-158F-4AEB-A2D9-47025F3585C2}" type="slidenum">
              <a:rPr lang="nl-NL" smtClean="0"/>
              <a:t>22</a:t>
            </a:fld>
            <a:endParaRPr lang="nl-NL"/>
          </a:p>
        </p:txBody>
      </p:sp>
    </p:spTree>
    <p:extLst>
      <p:ext uri="{BB962C8B-B14F-4D97-AF65-F5344CB8AC3E}">
        <p14:creationId xmlns:p14="http://schemas.microsoft.com/office/powerpoint/2010/main" val="229952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a:t>Sigurna sam da ovaj tekst nije u potpunosti prikladan. Možda mu nedostaju stvari koje bi s pravne strane trebao imati. Možda se ne slažete s parafraziranjem ili oprimjerivanjem nekih pojmova. No, nadam se da se slažete da je takav tekst znatno lakše razumijeti od polaznog teksta. Nadam se da se slažete da kroz međusobnu suradnju možemo doći do toga da djeci u sukobu sa zakonom, bez obzira na to imaju li ili nemaju jezične poremećaje, prilagodimo tekstove i način govora kako bi lakše razumjeli pravne postupke.</a:t>
            </a:r>
          </a:p>
        </p:txBody>
      </p:sp>
      <p:sp>
        <p:nvSpPr>
          <p:cNvPr id="4" name="Rezervirano mjesto broja slajda 3"/>
          <p:cNvSpPr>
            <a:spLocks noGrp="1"/>
          </p:cNvSpPr>
          <p:nvPr>
            <p:ph type="sldNum" sz="quarter" idx="5"/>
          </p:nvPr>
        </p:nvSpPr>
        <p:spPr/>
        <p:txBody>
          <a:bodyPr/>
          <a:lstStyle/>
          <a:p>
            <a:fld id="{1F4CB7B3-158F-4AEB-A2D9-47025F3585C2}" type="slidenum">
              <a:rPr lang="nl-NL" smtClean="0"/>
              <a:t>24</a:t>
            </a:fld>
            <a:endParaRPr lang="nl-NL"/>
          </a:p>
        </p:txBody>
      </p:sp>
    </p:spTree>
    <p:extLst>
      <p:ext uri="{BB962C8B-B14F-4D97-AF65-F5344CB8AC3E}">
        <p14:creationId xmlns:p14="http://schemas.microsoft.com/office/powerpoint/2010/main" val="2321228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02863-EFD9-510E-28E3-955C193AFDE6}"/>
            </a:ext>
          </a:extLst>
        </p:cNvPr>
        <p:cNvGrpSpPr/>
        <p:nvPr/>
      </p:nvGrpSpPr>
      <p:grpSpPr>
        <a:xfrm>
          <a:off x="0" y="0"/>
          <a:ext cx="0" cy="0"/>
          <a:chOff x="0" y="0"/>
          <a:chExt cx="0" cy="0"/>
        </a:xfrm>
      </p:grpSpPr>
      <p:sp>
        <p:nvSpPr>
          <p:cNvPr id="2" name="Rezervirano mjesto slike slajda 1">
            <a:extLst>
              <a:ext uri="{FF2B5EF4-FFF2-40B4-BE49-F238E27FC236}">
                <a16:creationId xmlns:a16="http://schemas.microsoft.com/office/drawing/2014/main" id="{826D4DA3-EDA2-EC80-E231-45372261D54C}"/>
              </a:ext>
            </a:extLst>
          </p:cNvPr>
          <p:cNvSpPr>
            <a:spLocks noGrp="1" noRot="1" noChangeAspect="1"/>
          </p:cNvSpPr>
          <p:nvPr>
            <p:ph type="sldImg"/>
          </p:nvPr>
        </p:nvSpPr>
        <p:spPr/>
      </p:sp>
      <p:sp>
        <p:nvSpPr>
          <p:cNvPr id="3" name="Rezervirano mjesto bilježaka 2">
            <a:extLst>
              <a:ext uri="{FF2B5EF4-FFF2-40B4-BE49-F238E27FC236}">
                <a16:creationId xmlns:a16="http://schemas.microsoft.com/office/drawing/2014/main" id="{0FDDD8D0-B863-98D8-0E67-D53AEFC1D766}"/>
              </a:ext>
            </a:extLst>
          </p:cNvPr>
          <p:cNvSpPr>
            <a:spLocks noGrp="1"/>
          </p:cNvSpPr>
          <p:nvPr>
            <p:ph type="body" idx="1"/>
          </p:nvPr>
        </p:nvSpPr>
        <p:spPr/>
        <p:txBody>
          <a:bodyPr/>
          <a:lstStyle/>
          <a:p>
            <a:endParaRPr lang="hr-HR"/>
          </a:p>
        </p:txBody>
      </p:sp>
      <p:sp>
        <p:nvSpPr>
          <p:cNvPr id="4" name="Rezervirano mjesto broja slajda 3">
            <a:extLst>
              <a:ext uri="{FF2B5EF4-FFF2-40B4-BE49-F238E27FC236}">
                <a16:creationId xmlns:a16="http://schemas.microsoft.com/office/drawing/2014/main" id="{35A491E2-3B59-234E-5663-3491AB70DDB2}"/>
              </a:ext>
            </a:extLst>
          </p:cNvPr>
          <p:cNvSpPr>
            <a:spLocks noGrp="1"/>
          </p:cNvSpPr>
          <p:nvPr>
            <p:ph type="sldNum" sz="quarter" idx="5"/>
          </p:nvPr>
        </p:nvSpPr>
        <p:spPr/>
        <p:txBody>
          <a:bodyPr/>
          <a:lstStyle/>
          <a:p>
            <a:fld id="{1F4CB7B3-158F-4AEB-A2D9-47025F3585C2}" type="slidenum">
              <a:rPr lang="nl-NL" smtClean="0"/>
              <a:t>25</a:t>
            </a:fld>
            <a:endParaRPr lang="nl-NL"/>
          </a:p>
        </p:txBody>
      </p:sp>
    </p:spTree>
    <p:extLst>
      <p:ext uri="{BB962C8B-B14F-4D97-AF65-F5344CB8AC3E}">
        <p14:creationId xmlns:p14="http://schemas.microsoft.com/office/powerpoint/2010/main" val="4038582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53317-8BFC-968B-AA95-4C74111729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ID4096"/>
          </a:p>
        </p:txBody>
      </p:sp>
      <p:sp>
        <p:nvSpPr>
          <p:cNvPr id="3" name="Subtitle 2">
            <a:extLst>
              <a:ext uri="{FF2B5EF4-FFF2-40B4-BE49-F238E27FC236}">
                <a16:creationId xmlns:a16="http://schemas.microsoft.com/office/drawing/2014/main" id="{D9803B9B-57EA-FFBE-DAC7-E8E512124C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ID4096"/>
          </a:p>
        </p:txBody>
      </p:sp>
      <p:sp>
        <p:nvSpPr>
          <p:cNvPr id="4" name="Date Placeholder 3">
            <a:extLst>
              <a:ext uri="{FF2B5EF4-FFF2-40B4-BE49-F238E27FC236}">
                <a16:creationId xmlns:a16="http://schemas.microsoft.com/office/drawing/2014/main" id="{A949035F-0761-57E1-FEFF-DB519653405C}"/>
              </a:ext>
            </a:extLst>
          </p:cNvPr>
          <p:cNvSpPr>
            <a:spLocks noGrp="1"/>
          </p:cNvSpPr>
          <p:nvPr>
            <p:ph type="dt" sz="half" idx="10"/>
          </p:nvPr>
        </p:nvSpPr>
        <p:spPr/>
        <p:txBody>
          <a:bodyPr/>
          <a:lstStyle/>
          <a:p>
            <a:fld id="{28547D1B-9E1F-4A6A-A28D-9E85C7FE15FC}" type="datetime1">
              <a:rPr lang="LID4096" smtClean="0"/>
              <a:t>12/17/2024</a:t>
            </a:fld>
            <a:endParaRPr lang="LID4096"/>
          </a:p>
        </p:txBody>
      </p:sp>
      <p:sp>
        <p:nvSpPr>
          <p:cNvPr id="5" name="Footer Placeholder 4">
            <a:extLst>
              <a:ext uri="{FF2B5EF4-FFF2-40B4-BE49-F238E27FC236}">
                <a16:creationId xmlns:a16="http://schemas.microsoft.com/office/drawing/2014/main" id="{FD1BF361-0CB1-AD28-723A-89DDDE7332DA}"/>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1FE97403-F520-83AD-1B42-2D5B0E36E6B9}"/>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4228029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65419-F5EC-D56E-E67F-0A309DADC995}"/>
              </a:ext>
            </a:extLst>
          </p:cNvPr>
          <p:cNvSpPr>
            <a:spLocks noGrp="1"/>
          </p:cNvSpPr>
          <p:nvPr>
            <p:ph type="title"/>
          </p:nvPr>
        </p:nvSpPr>
        <p:spPr/>
        <p:txBody>
          <a:bodyPr/>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E64F54C3-02AD-1877-BC02-3C5B54119B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DAAF2081-B660-8F17-0687-53F73440DED0}"/>
              </a:ext>
            </a:extLst>
          </p:cNvPr>
          <p:cNvSpPr>
            <a:spLocks noGrp="1"/>
          </p:cNvSpPr>
          <p:nvPr>
            <p:ph type="dt" sz="half" idx="10"/>
          </p:nvPr>
        </p:nvSpPr>
        <p:spPr/>
        <p:txBody>
          <a:bodyPr/>
          <a:lstStyle/>
          <a:p>
            <a:fld id="{F342A9CE-EB03-4116-8D9B-D7762EC0AAC1}" type="datetime1">
              <a:rPr lang="LID4096" smtClean="0"/>
              <a:t>12/17/2024</a:t>
            </a:fld>
            <a:endParaRPr lang="LID4096"/>
          </a:p>
        </p:txBody>
      </p:sp>
      <p:sp>
        <p:nvSpPr>
          <p:cNvPr id="5" name="Footer Placeholder 4">
            <a:extLst>
              <a:ext uri="{FF2B5EF4-FFF2-40B4-BE49-F238E27FC236}">
                <a16:creationId xmlns:a16="http://schemas.microsoft.com/office/drawing/2014/main" id="{6364A996-985A-2E98-AB90-9FA82B707A4B}"/>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05EB03BD-3E28-43E5-7CF0-F677D67DD936}"/>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36877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3682F5-3D25-2648-9DEE-F3F575A4BA4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ID4096"/>
          </a:p>
        </p:txBody>
      </p:sp>
      <p:sp>
        <p:nvSpPr>
          <p:cNvPr id="3" name="Vertical Text Placeholder 2">
            <a:extLst>
              <a:ext uri="{FF2B5EF4-FFF2-40B4-BE49-F238E27FC236}">
                <a16:creationId xmlns:a16="http://schemas.microsoft.com/office/drawing/2014/main" id="{E429D52B-5D54-F601-95A2-B1D208EACC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0C9C795D-E673-9E1C-34D7-E89A90825D82}"/>
              </a:ext>
            </a:extLst>
          </p:cNvPr>
          <p:cNvSpPr>
            <a:spLocks noGrp="1"/>
          </p:cNvSpPr>
          <p:nvPr>
            <p:ph type="dt" sz="half" idx="10"/>
          </p:nvPr>
        </p:nvSpPr>
        <p:spPr/>
        <p:txBody>
          <a:bodyPr/>
          <a:lstStyle/>
          <a:p>
            <a:fld id="{4868C22E-1B40-445C-B74D-2905FC56CD33}" type="datetime1">
              <a:rPr lang="LID4096" smtClean="0"/>
              <a:t>12/17/2024</a:t>
            </a:fld>
            <a:endParaRPr lang="LID4096"/>
          </a:p>
        </p:txBody>
      </p:sp>
      <p:sp>
        <p:nvSpPr>
          <p:cNvPr id="5" name="Footer Placeholder 4">
            <a:extLst>
              <a:ext uri="{FF2B5EF4-FFF2-40B4-BE49-F238E27FC236}">
                <a16:creationId xmlns:a16="http://schemas.microsoft.com/office/drawing/2014/main" id="{BE4DBB98-5BF5-DA19-3B8D-5592BE9558D7}"/>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D5B28AF4-6326-3BB7-35EB-EE6D17DBF464}"/>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2164662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505E-D74E-A60E-2767-C7410862C1C6}"/>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9516FABE-666A-DCDA-93AC-40A0AB254F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B74914B9-9F12-BEB8-5996-CBB73A4CA281}"/>
              </a:ext>
            </a:extLst>
          </p:cNvPr>
          <p:cNvSpPr>
            <a:spLocks noGrp="1"/>
          </p:cNvSpPr>
          <p:nvPr>
            <p:ph type="dt" sz="half" idx="10"/>
          </p:nvPr>
        </p:nvSpPr>
        <p:spPr/>
        <p:txBody>
          <a:bodyPr/>
          <a:lstStyle/>
          <a:p>
            <a:fld id="{35E58261-52E7-4A7B-80BE-35D6A090948E}" type="datetime1">
              <a:rPr lang="LID4096" smtClean="0"/>
              <a:t>12/17/2024</a:t>
            </a:fld>
            <a:endParaRPr lang="LID4096"/>
          </a:p>
        </p:txBody>
      </p:sp>
      <p:sp>
        <p:nvSpPr>
          <p:cNvPr id="5" name="Footer Placeholder 4">
            <a:extLst>
              <a:ext uri="{FF2B5EF4-FFF2-40B4-BE49-F238E27FC236}">
                <a16:creationId xmlns:a16="http://schemas.microsoft.com/office/drawing/2014/main" id="{09AAFB8F-DBDC-D9CA-6197-7AC1FDDEFED2}"/>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FF0BFB22-02AA-7BBC-386F-CFF4D41E524F}"/>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393804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FCE0D-1ACD-7298-ACF4-07A7D39FC2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ID4096"/>
          </a:p>
        </p:txBody>
      </p:sp>
      <p:sp>
        <p:nvSpPr>
          <p:cNvPr id="3" name="Text Placeholder 2">
            <a:extLst>
              <a:ext uri="{FF2B5EF4-FFF2-40B4-BE49-F238E27FC236}">
                <a16:creationId xmlns:a16="http://schemas.microsoft.com/office/drawing/2014/main" id="{8EBF59FA-0ABD-A0C3-3AD7-9A8FE398BF6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6C891E-EB49-0313-C2D1-23DBB2D80EEB}"/>
              </a:ext>
            </a:extLst>
          </p:cNvPr>
          <p:cNvSpPr>
            <a:spLocks noGrp="1"/>
          </p:cNvSpPr>
          <p:nvPr>
            <p:ph type="dt" sz="half" idx="10"/>
          </p:nvPr>
        </p:nvSpPr>
        <p:spPr/>
        <p:txBody>
          <a:bodyPr/>
          <a:lstStyle/>
          <a:p>
            <a:fld id="{2ECE40E3-B119-4284-83D0-53876DEF0485}" type="datetime1">
              <a:rPr lang="LID4096" smtClean="0"/>
              <a:t>12/17/2024</a:t>
            </a:fld>
            <a:endParaRPr lang="LID4096"/>
          </a:p>
        </p:txBody>
      </p:sp>
      <p:sp>
        <p:nvSpPr>
          <p:cNvPr id="5" name="Footer Placeholder 4">
            <a:extLst>
              <a:ext uri="{FF2B5EF4-FFF2-40B4-BE49-F238E27FC236}">
                <a16:creationId xmlns:a16="http://schemas.microsoft.com/office/drawing/2014/main" id="{C74FC348-9392-F892-9E50-DD0CE4BD7D0F}"/>
              </a:ext>
            </a:extLst>
          </p:cNvPr>
          <p:cNvSpPr>
            <a:spLocks noGrp="1"/>
          </p:cNvSpPr>
          <p:nvPr>
            <p:ph type="ftr" sz="quarter" idx="11"/>
          </p:nvPr>
        </p:nvSpPr>
        <p:spPr/>
        <p:txBody>
          <a:bodyPr/>
          <a:lstStyle/>
          <a:p>
            <a:endParaRPr lang="LID4096"/>
          </a:p>
        </p:txBody>
      </p:sp>
      <p:sp>
        <p:nvSpPr>
          <p:cNvPr id="6" name="Slide Number Placeholder 5">
            <a:extLst>
              <a:ext uri="{FF2B5EF4-FFF2-40B4-BE49-F238E27FC236}">
                <a16:creationId xmlns:a16="http://schemas.microsoft.com/office/drawing/2014/main" id="{61193E96-4CFE-C727-294A-C2E934B2D00C}"/>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271617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59519-B160-B11E-3A09-E2C8038DC92E}"/>
              </a:ext>
            </a:extLst>
          </p:cNvPr>
          <p:cNvSpPr>
            <a:spLocks noGrp="1"/>
          </p:cNvSpPr>
          <p:nvPr>
            <p:ph type="title"/>
          </p:nvPr>
        </p:nvSpPr>
        <p:spPr/>
        <p:txBody>
          <a:bodyPr/>
          <a:lstStyle/>
          <a:p>
            <a:r>
              <a:rPr lang="en-US"/>
              <a:t>Click to edit Master title style</a:t>
            </a:r>
            <a:endParaRPr lang="LID4096"/>
          </a:p>
        </p:txBody>
      </p:sp>
      <p:sp>
        <p:nvSpPr>
          <p:cNvPr id="3" name="Content Placeholder 2">
            <a:extLst>
              <a:ext uri="{FF2B5EF4-FFF2-40B4-BE49-F238E27FC236}">
                <a16:creationId xmlns:a16="http://schemas.microsoft.com/office/drawing/2014/main" id="{54F23227-C717-E52C-CD29-D02627C46F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Content Placeholder 3">
            <a:extLst>
              <a:ext uri="{FF2B5EF4-FFF2-40B4-BE49-F238E27FC236}">
                <a16:creationId xmlns:a16="http://schemas.microsoft.com/office/drawing/2014/main" id="{5822C4D5-42BC-0C45-A758-B3CFFD60E4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Date Placeholder 4">
            <a:extLst>
              <a:ext uri="{FF2B5EF4-FFF2-40B4-BE49-F238E27FC236}">
                <a16:creationId xmlns:a16="http://schemas.microsoft.com/office/drawing/2014/main" id="{E9788E07-9304-450E-B4E2-E9DA206AB42E}"/>
              </a:ext>
            </a:extLst>
          </p:cNvPr>
          <p:cNvSpPr>
            <a:spLocks noGrp="1"/>
          </p:cNvSpPr>
          <p:nvPr>
            <p:ph type="dt" sz="half" idx="10"/>
          </p:nvPr>
        </p:nvSpPr>
        <p:spPr/>
        <p:txBody>
          <a:bodyPr/>
          <a:lstStyle/>
          <a:p>
            <a:fld id="{7B9C18F0-66C1-410B-895C-E9A4EEFBCD50}" type="datetime1">
              <a:rPr lang="LID4096" smtClean="0"/>
              <a:t>12/17/2024</a:t>
            </a:fld>
            <a:endParaRPr lang="LID4096"/>
          </a:p>
        </p:txBody>
      </p:sp>
      <p:sp>
        <p:nvSpPr>
          <p:cNvPr id="6" name="Footer Placeholder 5">
            <a:extLst>
              <a:ext uri="{FF2B5EF4-FFF2-40B4-BE49-F238E27FC236}">
                <a16:creationId xmlns:a16="http://schemas.microsoft.com/office/drawing/2014/main" id="{48A29B62-3A38-0317-B687-EB7FD6FCB616}"/>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51B3EBCE-1E62-2F43-F9EF-DA9A2471584A}"/>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36230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F4E18-D3AB-1C48-7D51-F2253F219246}"/>
              </a:ext>
            </a:extLst>
          </p:cNvPr>
          <p:cNvSpPr>
            <a:spLocks noGrp="1"/>
          </p:cNvSpPr>
          <p:nvPr>
            <p:ph type="title"/>
          </p:nvPr>
        </p:nvSpPr>
        <p:spPr>
          <a:xfrm>
            <a:off x="839788" y="365125"/>
            <a:ext cx="10515600" cy="1325563"/>
          </a:xfrm>
        </p:spPr>
        <p:txBody>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CACDF59F-42C4-4708-BB8F-6D75A95CC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1AFFEF-792F-4A23-3065-03625C07AF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5" name="Text Placeholder 4">
            <a:extLst>
              <a:ext uri="{FF2B5EF4-FFF2-40B4-BE49-F238E27FC236}">
                <a16:creationId xmlns:a16="http://schemas.microsoft.com/office/drawing/2014/main" id="{9C00E468-EB03-20AE-8612-FD533C4947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247B11-8487-4D23-94F7-856472B0E3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7" name="Date Placeholder 6">
            <a:extLst>
              <a:ext uri="{FF2B5EF4-FFF2-40B4-BE49-F238E27FC236}">
                <a16:creationId xmlns:a16="http://schemas.microsoft.com/office/drawing/2014/main" id="{64E65C05-9F58-72C3-3BD0-D9E80C06010B}"/>
              </a:ext>
            </a:extLst>
          </p:cNvPr>
          <p:cNvSpPr>
            <a:spLocks noGrp="1"/>
          </p:cNvSpPr>
          <p:nvPr>
            <p:ph type="dt" sz="half" idx="10"/>
          </p:nvPr>
        </p:nvSpPr>
        <p:spPr/>
        <p:txBody>
          <a:bodyPr/>
          <a:lstStyle/>
          <a:p>
            <a:fld id="{02CF6A9C-1267-4F52-9681-56C2087B1A6A}" type="datetime1">
              <a:rPr lang="LID4096" smtClean="0"/>
              <a:t>12/17/2024</a:t>
            </a:fld>
            <a:endParaRPr lang="LID4096"/>
          </a:p>
        </p:txBody>
      </p:sp>
      <p:sp>
        <p:nvSpPr>
          <p:cNvPr id="8" name="Footer Placeholder 7">
            <a:extLst>
              <a:ext uri="{FF2B5EF4-FFF2-40B4-BE49-F238E27FC236}">
                <a16:creationId xmlns:a16="http://schemas.microsoft.com/office/drawing/2014/main" id="{6042FBC2-8BAC-D2BD-08BF-AEEE6949917D}"/>
              </a:ext>
            </a:extLst>
          </p:cNvPr>
          <p:cNvSpPr>
            <a:spLocks noGrp="1"/>
          </p:cNvSpPr>
          <p:nvPr>
            <p:ph type="ftr" sz="quarter" idx="11"/>
          </p:nvPr>
        </p:nvSpPr>
        <p:spPr/>
        <p:txBody>
          <a:bodyPr/>
          <a:lstStyle/>
          <a:p>
            <a:endParaRPr lang="LID4096"/>
          </a:p>
        </p:txBody>
      </p:sp>
      <p:sp>
        <p:nvSpPr>
          <p:cNvPr id="9" name="Slide Number Placeholder 8">
            <a:extLst>
              <a:ext uri="{FF2B5EF4-FFF2-40B4-BE49-F238E27FC236}">
                <a16:creationId xmlns:a16="http://schemas.microsoft.com/office/drawing/2014/main" id="{140F171C-ACFF-E453-17EA-B1BFA28A058C}"/>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3771753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5356D-7394-BDCD-11E7-35DB410F009D}"/>
              </a:ext>
            </a:extLst>
          </p:cNvPr>
          <p:cNvSpPr>
            <a:spLocks noGrp="1"/>
          </p:cNvSpPr>
          <p:nvPr>
            <p:ph type="title"/>
          </p:nvPr>
        </p:nvSpPr>
        <p:spPr/>
        <p:txBody>
          <a:bodyPr/>
          <a:lstStyle/>
          <a:p>
            <a:r>
              <a:rPr lang="en-US"/>
              <a:t>Click to edit Master title style</a:t>
            </a:r>
            <a:endParaRPr lang="LID4096"/>
          </a:p>
        </p:txBody>
      </p:sp>
      <p:sp>
        <p:nvSpPr>
          <p:cNvPr id="3" name="Date Placeholder 2">
            <a:extLst>
              <a:ext uri="{FF2B5EF4-FFF2-40B4-BE49-F238E27FC236}">
                <a16:creationId xmlns:a16="http://schemas.microsoft.com/office/drawing/2014/main" id="{F7771282-3620-D8A1-6B06-C1F40B4A8571}"/>
              </a:ext>
            </a:extLst>
          </p:cNvPr>
          <p:cNvSpPr>
            <a:spLocks noGrp="1"/>
          </p:cNvSpPr>
          <p:nvPr>
            <p:ph type="dt" sz="half" idx="10"/>
          </p:nvPr>
        </p:nvSpPr>
        <p:spPr/>
        <p:txBody>
          <a:bodyPr/>
          <a:lstStyle/>
          <a:p>
            <a:fld id="{45AF04C3-0424-47B3-9CE5-74DF58719482}" type="datetime1">
              <a:rPr lang="LID4096" smtClean="0"/>
              <a:t>12/17/2024</a:t>
            </a:fld>
            <a:endParaRPr lang="LID4096"/>
          </a:p>
        </p:txBody>
      </p:sp>
      <p:sp>
        <p:nvSpPr>
          <p:cNvPr id="4" name="Footer Placeholder 3">
            <a:extLst>
              <a:ext uri="{FF2B5EF4-FFF2-40B4-BE49-F238E27FC236}">
                <a16:creationId xmlns:a16="http://schemas.microsoft.com/office/drawing/2014/main" id="{1D83CC37-1988-4D54-7086-FBF4BED9D5ED}"/>
              </a:ext>
            </a:extLst>
          </p:cNvPr>
          <p:cNvSpPr>
            <a:spLocks noGrp="1"/>
          </p:cNvSpPr>
          <p:nvPr>
            <p:ph type="ftr" sz="quarter" idx="11"/>
          </p:nvPr>
        </p:nvSpPr>
        <p:spPr/>
        <p:txBody>
          <a:bodyPr/>
          <a:lstStyle/>
          <a:p>
            <a:endParaRPr lang="LID4096"/>
          </a:p>
        </p:txBody>
      </p:sp>
      <p:sp>
        <p:nvSpPr>
          <p:cNvPr id="5" name="Slide Number Placeholder 4">
            <a:extLst>
              <a:ext uri="{FF2B5EF4-FFF2-40B4-BE49-F238E27FC236}">
                <a16:creationId xmlns:a16="http://schemas.microsoft.com/office/drawing/2014/main" id="{7D234B35-AA0B-15D5-E70E-6FAAD7A9F965}"/>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447563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C335F2-5C05-1118-B1EC-2E22D120F0F6}"/>
              </a:ext>
            </a:extLst>
          </p:cNvPr>
          <p:cNvSpPr>
            <a:spLocks noGrp="1"/>
          </p:cNvSpPr>
          <p:nvPr>
            <p:ph type="dt" sz="half" idx="10"/>
          </p:nvPr>
        </p:nvSpPr>
        <p:spPr/>
        <p:txBody>
          <a:bodyPr/>
          <a:lstStyle/>
          <a:p>
            <a:fld id="{5322EBA8-3CA0-4DBE-89E0-3EA75DB694BD}" type="datetime1">
              <a:rPr lang="LID4096" smtClean="0"/>
              <a:t>12/17/2024</a:t>
            </a:fld>
            <a:endParaRPr lang="LID4096"/>
          </a:p>
        </p:txBody>
      </p:sp>
      <p:sp>
        <p:nvSpPr>
          <p:cNvPr id="3" name="Footer Placeholder 2">
            <a:extLst>
              <a:ext uri="{FF2B5EF4-FFF2-40B4-BE49-F238E27FC236}">
                <a16:creationId xmlns:a16="http://schemas.microsoft.com/office/drawing/2014/main" id="{6197FC77-BE90-F3C0-8288-EA9C048C34B0}"/>
              </a:ext>
            </a:extLst>
          </p:cNvPr>
          <p:cNvSpPr>
            <a:spLocks noGrp="1"/>
          </p:cNvSpPr>
          <p:nvPr>
            <p:ph type="ftr" sz="quarter" idx="11"/>
          </p:nvPr>
        </p:nvSpPr>
        <p:spPr/>
        <p:txBody>
          <a:bodyPr/>
          <a:lstStyle/>
          <a:p>
            <a:endParaRPr lang="LID4096"/>
          </a:p>
        </p:txBody>
      </p:sp>
      <p:sp>
        <p:nvSpPr>
          <p:cNvPr id="4" name="Slide Number Placeholder 3">
            <a:extLst>
              <a:ext uri="{FF2B5EF4-FFF2-40B4-BE49-F238E27FC236}">
                <a16:creationId xmlns:a16="http://schemas.microsoft.com/office/drawing/2014/main" id="{A8D63E5C-24C1-A406-4A33-187F511A72F6}"/>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3288476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7F0C-A289-123F-D3AE-F0F5FF7D50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Content Placeholder 2">
            <a:extLst>
              <a:ext uri="{FF2B5EF4-FFF2-40B4-BE49-F238E27FC236}">
                <a16:creationId xmlns:a16="http://schemas.microsoft.com/office/drawing/2014/main" id="{341733DC-EB99-9FAF-A9F3-C0895F6AD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Text Placeholder 3">
            <a:extLst>
              <a:ext uri="{FF2B5EF4-FFF2-40B4-BE49-F238E27FC236}">
                <a16:creationId xmlns:a16="http://schemas.microsoft.com/office/drawing/2014/main" id="{9FE99402-28A2-82DE-0296-7840403779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8B7D86-4C50-6867-01E1-9CD3C8250848}"/>
              </a:ext>
            </a:extLst>
          </p:cNvPr>
          <p:cNvSpPr>
            <a:spLocks noGrp="1"/>
          </p:cNvSpPr>
          <p:nvPr>
            <p:ph type="dt" sz="half" idx="10"/>
          </p:nvPr>
        </p:nvSpPr>
        <p:spPr/>
        <p:txBody>
          <a:bodyPr/>
          <a:lstStyle/>
          <a:p>
            <a:fld id="{C2BB21A5-1078-4208-8EDC-1E428A99BF79}" type="datetime1">
              <a:rPr lang="LID4096" smtClean="0"/>
              <a:t>12/17/2024</a:t>
            </a:fld>
            <a:endParaRPr lang="LID4096"/>
          </a:p>
        </p:txBody>
      </p:sp>
      <p:sp>
        <p:nvSpPr>
          <p:cNvPr id="6" name="Footer Placeholder 5">
            <a:extLst>
              <a:ext uri="{FF2B5EF4-FFF2-40B4-BE49-F238E27FC236}">
                <a16:creationId xmlns:a16="http://schemas.microsoft.com/office/drawing/2014/main" id="{D8229F43-E826-557F-9311-2D72EDB77F55}"/>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B9DD2EDE-9820-17AB-C516-5CA188AC3E4A}"/>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2091993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FDD73-956F-D2C9-0155-E80F12B3AD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ID4096"/>
          </a:p>
        </p:txBody>
      </p:sp>
      <p:sp>
        <p:nvSpPr>
          <p:cNvPr id="3" name="Picture Placeholder 2">
            <a:extLst>
              <a:ext uri="{FF2B5EF4-FFF2-40B4-BE49-F238E27FC236}">
                <a16:creationId xmlns:a16="http://schemas.microsoft.com/office/drawing/2014/main" id="{A4BF32A7-6E01-1B0E-ACCD-BDE5994451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LID4096"/>
          </a:p>
        </p:txBody>
      </p:sp>
      <p:sp>
        <p:nvSpPr>
          <p:cNvPr id="4" name="Text Placeholder 3">
            <a:extLst>
              <a:ext uri="{FF2B5EF4-FFF2-40B4-BE49-F238E27FC236}">
                <a16:creationId xmlns:a16="http://schemas.microsoft.com/office/drawing/2014/main" id="{5CB7E593-0E72-BB7F-7A35-2E7A996F9C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741C6C-243C-E960-F6E3-A83A7C1DCC23}"/>
              </a:ext>
            </a:extLst>
          </p:cNvPr>
          <p:cNvSpPr>
            <a:spLocks noGrp="1"/>
          </p:cNvSpPr>
          <p:nvPr>
            <p:ph type="dt" sz="half" idx="10"/>
          </p:nvPr>
        </p:nvSpPr>
        <p:spPr/>
        <p:txBody>
          <a:bodyPr/>
          <a:lstStyle/>
          <a:p>
            <a:fld id="{4899E9D6-8662-48D8-B799-8C0682DF2CC5}" type="datetime1">
              <a:rPr lang="LID4096" smtClean="0"/>
              <a:t>12/17/2024</a:t>
            </a:fld>
            <a:endParaRPr lang="LID4096"/>
          </a:p>
        </p:txBody>
      </p:sp>
      <p:sp>
        <p:nvSpPr>
          <p:cNvPr id="6" name="Footer Placeholder 5">
            <a:extLst>
              <a:ext uri="{FF2B5EF4-FFF2-40B4-BE49-F238E27FC236}">
                <a16:creationId xmlns:a16="http://schemas.microsoft.com/office/drawing/2014/main" id="{C9E7D089-7BC2-456C-6293-2CB126D8FE19}"/>
              </a:ext>
            </a:extLst>
          </p:cNvPr>
          <p:cNvSpPr>
            <a:spLocks noGrp="1"/>
          </p:cNvSpPr>
          <p:nvPr>
            <p:ph type="ftr" sz="quarter" idx="11"/>
          </p:nvPr>
        </p:nvSpPr>
        <p:spPr/>
        <p:txBody>
          <a:bodyPr/>
          <a:lstStyle/>
          <a:p>
            <a:endParaRPr lang="LID4096"/>
          </a:p>
        </p:txBody>
      </p:sp>
      <p:sp>
        <p:nvSpPr>
          <p:cNvPr id="7" name="Slide Number Placeholder 6">
            <a:extLst>
              <a:ext uri="{FF2B5EF4-FFF2-40B4-BE49-F238E27FC236}">
                <a16:creationId xmlns:a16="http://schemas.microsoft.com/office/drawing/2014/main" id="{69F0D5DB-37B6-85B0-AE09-6BDE6838C47C}"/>
              </a:ext>
            </a:extLst>
          </p:cNvPr>
          <p:cNvSpPr>
            <a:spLocks noGrp="1"/>
          </p:cNvSpPr>
          <p:nvPr>
            <p:ph type="sldNum" sz="quarter" idx="12"/>
          </p:nvPr>
        </p:nvSpPr>
        <p:spPr/>
        <p:txBody>
          <a:bodyPr/>
          <a:lstStyle/>
          <a:p>
            <a:fld id="{111B0858-348C-4BD7-8B1C-7E3D16380F5A}" type="slidenum">
              <a:rPr lang="LID4096" smtClean="0"/>
              <a:t>‹#›</a:t>
            </a:fld>
            <a:endParaRPr lang="LID4096"/>
          </a:p>
        </p:txBody>
      </p:sp>
    </p:spTree>
    <p:extLst>
      <p:ext uri="{BB962C8B-B14F-4D97-AF65-F5344CB8AC3E}">
        <p14:creationId xmlns:p14="http://schemas.microsoft.com/office/powerpoint/2010/main" val="144924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926793-B2CF-8341-FB7B-D815A0DAD4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ID4096"/>
          </a:p>
        </p:txBody>
      </p:sp>
      <p:sp>
        <p:nvSpPr>
          <p:cNvPr id="3" name="Text Placeholder 2">
            <a:extLst>
              <a:ext uri="{FF2B5EF4-FFF2-40B4-BE49-F238E27FC236}">
                <a16:creationId xmlns:a16="http://schemas.microsoft.com/office/drawing/2014/main" id="{C04102F6-6B31-CABF-8B13-D847AC3354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4" name="Date Placeholder 3">
            <a:extLst>
              <a:ext uri="{FF2B5EF4-FFF2-40B4-BE49-F238E27FC236}">
                <a16:creationId xmlns:a16="http://schemas.microsoft.com/office/drawing/2014/main" id="{EFFE204F-372E-1B7A-704E-8714FD2DFA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5E95B4C-437D-4BDA-AE47-C3B71962EEC3}" type="datetime1">
              <a:rPr lang="LID4096" smtClean="0"/>
              <a:t>12/17/2024</a:t>
            </a:fld>
            <a:endParaRPr lang="LID4096"/>
          </a:p>
        </p:txBody>
      </p:sp>
      <p:sp>
        <p:nvSpPr>
          <p:cNvPr id="5" name="Footer Placeholder 4">
            <a:extLst>
              <a:ext uri="{FF2B5EF4-FFF2-40B4-BE49-F238E27FC236}">
                <a16:creationId xmlns:a16="http://schemas.microsoft.com/office/drawing/2014/main" id="{05ADB5BB-0258-34D4-DE85-C99DF72A5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LID4096"/>
          </a:p>
        </p:txBody>
      </p:sp>
      <p:sp>
        <p:nvSpPr>
          <p:cNvPr id="6" name="Slide Number Placeholder 5">
            <a:extLst>
              <a:ext uri="{FF2B5EF4-FFF2-40B4-BE49-F238E27FC236}">
                <a16:creationId xmlns:a16="http://schemas.microsoft.com/office/drawing/2014/main" id="{FB2124C8-69E6-00B9-5597-7CD416126A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11B0858-348C-4BD7-8B1C-7E3D16380F5A}" type="slidenum">
              <a:rPr lang="LID4096" smtClean="0"/>
              <a:t>‹#›</a:t>
            </a:fld>
            <a:endParaRPr lang="LID4096"/>
          </a:p>
        </p:txBody>
      </p:sp>
    </p:spTree>
    <p:extLst>
      <p:ext uri="{BB962C8B-B14F-4D97-AF65-F5344CB8AC3E}">
        <p14:creationId xmlns:p14="http://schemas.microsoft.com/office/powerpoint/2010/main" val="1469731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hdl.handle.net/11356/192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ordsrated.com/how-many-words-does-the-average-person-know/"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111B97A-2FB0-4625-8C2E-CDCB1AF68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B83D307E-DF68-43F8-97CE-0AAE950A71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71255" y="-1"/>
            <a:ext cx="7649490" cy="5728133"/>
            <a:chOff x="329184" y="1"/>
            <a:chExt cx="524256" cy="5728133"/>
          </a:xfrm>
        </p:grpSpPr>
        <p:cxnSp>
          <p:nvCxnSpPr>
            <p:cNvPr id="17" name="Straight Connector 16">
              <a:extLst>
                <a:ext uri="{FF2B5EF4-FFF2-40B4-BE49-F238E27FC236}">
                  <a16:creationId xmlns:a16="http://schemas.microsoft.com/office/drawing/2014/main" id="{5546E3D2-37BF-4528-9851-2B2F628234A2}"/>
                </a:ext>
                <a:ext uri="{C183D7F6-B498-43B3-948B-1728B52AA6E4}">
                  <adec:decorative xmlns:adec="http://schemas.microsoft.com/office/drawing/2017/decorative" val="1"/>
                </a:ext>
              </a:extLst>
            </p:cNvPr>
            <p:cNvCxnSpPr>
              <a:cxnSpLocks noGrp="1" noRo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184" y="5728134"/>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752A0C69-DC4E-4FC0-843C-BAA27B3A5621}"/>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a:extLst>
              <a:ext uri="{FF2B5EF4-FFF2-40B4-BE49-F238E27FC236}">
                <a16:creationId xmlns:a16="http://schemas.microsoft.com/office/drawing/2014/main" id="{8ED94938-268E-4C0A-A08A-B3980C78B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318045"/>
            <a:ext cx="10999072" cy="532513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2009F3-BC52-8945-A246-8492CEC737F5}"/>
              </a:ext>
            </a:extLst>
          </p:cNvPr>
          <p:cNvSpPr>
            <a:spLocks noGrp="1"/>
          </p:cNvSpPr>
          <p:nvPr>
            <p:ph type="ctrTitle"/>
          </p:nvPr>
        </p:nvSpPr>
        <p:spPr>
          <a:xfrm>
            <a:off x="1060232" y="3177457"/>
            <a:ext cx="10071536" cy="929750"/>
          </a:xfrm>
        </p:spPr>
        <p:txBody>
          <a:bodyPr anchor="b">
            <a:noAutofit/>
          </a:bodyPr>
          <a:lstStyle/>
          <a:p>
            <a:r>
              <a:rPr lang="hr-HR" sz="5400">
                <a:latin typeface="Helvetica" panose="020B0604020202020204" pitchFamily="34" charset="0"/>
                <a:cs typeface="Helvetica" panose="020B0604020202020204" pitchFamily="34" charset="0"/>
              </a:rPr>
              <a:t>Jezične prilagodbe</a:t>
            </a:r>
            <a:br>
              <a:rPr lang="hr-HR" sz="5400">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Što je teško u jeziku i kako to olakšati?</a:t>
            </a:r>
            <a:endParaRPr lang="LID4096" sz="3000" dirty="0">
              <a:latin typeface="Helvetica" panose="020B0604020202020204" pitchFamily="34" charset="0"/>
              <a:cs typeface="Helvetica" panose="020B0604020202020204" pitchFamily="34" charset="0"/>
            </a:endParaRPr>
          </a:p>
        </p:txBody>
      </p:sp>
      <p:sp>
        <p:nvSpPr>
          <p:cNvPr id="3" name="Subtitle 2">
            <a:extLst>
              <a:ext uri="{FF2B5EF4-FFF2-40B4-BE49-F238E27FC236}">
                <a16:creationId xmlns:a16="http://schemas.microsoft.com/office/drawing/2014/main" id="{025076AC-FD20-3C5D-D7FD-6BF2699469E6}"/>
              </a:ext>
            </a:extLst>
          </p:cNvPr>
          <p:cNvSpPr>
            <a:spLocks noGrp="1"/>
          </p:cNvSpPr>
          <p:nvPr>
            <p:ph type="subTitle" idx="1"/>
          </p:nvPr>
        </p:nvSpPr>
        <p:spPr>
          <a:xfrm>
            <a:off x="1060232" y="4861899"/>
            <a:ext cx="10071536" cy="448377"/>
          </a:xfrm>
        </p:spPr>
        <p:txBody>
          <a:bodyPr anchor="t">
            <a:normAutofit fontScale="92500" lnSpcReduction="20000"/>
          </a:bodyPr>
          <a:lstStyle/>
          <a:p>
            <a:r>
              <a:rPr lang="hr-HR" sz="3200">
                <a:latin typeface="Helvetica" panose="020B0604020202020204" pitchFamily="34" charset="0"/>
                <a:cs typeface="Helvetica" panose="020B0604020202020204" pitchFamily="34" charset="0"/>
              </a:rPr>
              <a:t>Gordana Hržica</a:t>
            </a:r>
            <a:endParaRPr lang="en-US" sz="3200" dirty="0">
              <a:latin typeface="Helvetica" panose="020B0604020202020204" pitchFamily="34" charset="0"/>
              <a:cs typeface="Helvetica" panose="020B0604020202020204" pitchFamily="34" charset="0"/>
            </a:endParaRPr>
          </a:p>
        </p:txBody>
      </p:sp>
      <p:pic>
        <p:nvPicPr>
          <p:cNvPr id="9" name="Picture 8" descr="A blue and black logo&#10;&#10;Description automatically generated">
            <a:extLst>
              <a:ext uri="{FF2B5EF4-FFF2-40B4-BE49-F238E27FC236}">
                <a16:creationId xmlns:a16="http://schemas.microsoft.com/office/drawing/2014/main" id="{24D4DC17-9509-D1FD-E548-A86AD28F26A8}"/>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927048" y="1049368"/>
            <a:ext cx="2164772" cy="1439573"/>
          </a:xfrm>
          <a:prstGeom prst="rect">
            <a:avLst/>
          </a:prstGeom>
        </p:spPr>
      </p:pic>
      <p:pic>
        <p:nvPicPr>
          <p:cNvPr id="5" name="Picture 4" descr="A grey logo with white text&#10;&#10;Description automatically generated">
            <a:extLst>
              <a:ext uri="{FF2B5EF4-FFF2-40B4-BE49-F238E27FC236}">
                <a16:creationId xmlns:a16="http://schemas.microsoft.com/office/drawing/2014/main" id="{397C8206-F1D9-9E8F-B5F4-2B1462489561}"/>
              </a:ext>
            </a:extLst>
          </p:cNvPr>
          <p:cNvPicPr>
            <a:picLocks noGrp="1" noRot="1" noChangeAspect="1" noMove="1" noResize="1" noEditPoints="1" noAdjustHandles="1" noChangeArrowheads="1" noChangeShapeType="1" noCrop="1"/>
          </p:cNvPicPr>
          <p:nvPr/>
        </p:nvPicPr>
        <p:blipFill>
          <a:blip r:embed="rId4" cstate="hqprint">
            <a:extLst>
              <a:ext uri="{28A0092B-C50C-407E-A947-70E740481C1C}">
                <a14:useLocalDpi xmlns:a14="http://schemas.microsoft.com/office/drawing/2010/main" val="0"/>
              </a:ext>
            </a:extLst>
          </a:blip>
          <a:stretch>
            <a:fillRect/>
          </a:stretch>
        </p:blipFill>
        <p:spPr>
          <a:xfrm>
            <a:off x="5007927" y="1260432"/>
            <a:ext cx="2164772" cy="1017443"/>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3129EB91-C212-F01A-CF1F-F13D6D8107F2}"/>
              </a:ext>
            </a:extLst>
          </p:cNvPr>
          <p:cNvPicPr>
            <a:picLocks noGrp="1" noRot="1" noChangeAspect="1" noMove="1" noResize="1" noEditPoints="1" noAdjustHandles="1" noChangeArrowheads="1" noChangeShapeType="1" noCrop="1"/>
          </p:cNvPicPr>
          <p:nvPr/>
        </p:nvPicPr>
        <p:blipFill>
          <a:blip r:embed="rId5" cstate="hqprint">
            <a:extLst>
              <a:ext uri="{28A0092B-C50C-407E-A947-70E740481C1C}">
                <a14:useLocalDpi xmlns:a14="http://schemas.microsoft.com/office/drawing/2010/main" val="0"/>
              </a:ext>
            </a:extLst>
          </a:blip>
          <a:stretch>
            <a:fillRect/>
          </a:stretch>
        </p:blipFill>
        <p:spPr>
          <a:xfrm>
            <a:off x="7941268" y="1506524"/>
            <a:ext cx="2501225" cy="525258"/>
          </a:xfrm>
          <a:prstGeom prst="rect">
            <a:avLst/>
          </a:prstGeom>
        </p:spPr>
      </p:pic>
      <p:sp>
        <p:nvSpPr>
          <p:cNvPr id="10" name="TextBox 9">
            <a:extLst>
              <a:ext uri="{FF2B5EF4-FFF2-40B4-BE49-F238E27FC236}">
                <a16:creationId xmlns:a16="http://schemas.microsoft.com/office/drawing/2014/main" id="{997983F8-41AA-8CFA-06AC-1F679A5E6CAB}"/>
              </a:ext>
            </a:extLst>
          </p:cNvPr>
          <p:cNvSpPr txBox="1"/>
          <p:nvPr/>
        </p:nvSpPr>
        <p:spPr>
          <a:xfrm>
            <a:off x="5051540" y="5930343"/>
            <a:ext cx="2082621" cy="646331"/>
          </a:xfrm>
          <a:prstGeom prst="rect">
            <a:avLst/>
          </a:prstGeom>
          <a:noFill/>
        </p:spPr>
        <p:txBody>
          <a:bodyPr wrap="none" rtlCol="0">
            <a:spAutoFit/>
          </a:bodyPr>
          <a:lstStyle/>
          <a:p>
            <a:pPr algn="ctr"/>
            <a:r>
              <a:rPr lang="hr-HR">
                <a:latin typeface="Helvetica" panose="020B0604020202020204" pitchFamily="34" charset="0"/>
                <a:cs typeface="Helvetica" panose="020B0604020202020204" pitchFamily="34" charset="0"/>
              </a:rPr>
              <a:t>Zagreb, Hrvatska</a:t>
            </a:r>
            <a:br>
              <a:rPr lang="en-US">
                <a:latin typeface="Helvetica" panose="020B0604020202020204" pitchFamily="34" charset="0"/>
                <a:cs typeface="Helvetica" panose="020B0604020202020204" pitchFamily="34" charset="0"/>
              </a:rPr>
            </a:br>
            <a:r>
              <a:rPr lang="hr-HR">
                <a:latin typeface="Helvetica" panose="020B0604020202020204" pitchFamily="34" charset="0"/>
                <a:cs typeface="Helvetica" panose="020B0604020202020204" pitchFamily="34" charset="0"/>
              </a:rPr>
              <a:t>16. prosinca 2024.</a:t>
            </a:r>
            <a:endParaRPr lang="LID4096"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783647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52010-17E4-5AB2-7B53-910D2A4D947F}"/>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A7D0A8D5-5304-3A9B-444A-2A7D25B11AE4}"/>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86C7470C-23F3-D43D-234E-E181CDFEA3AF}"/>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0DED16F5-2EC0-E4DC-BF35-ADFC1566204D}"/>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86349058-1E56-9D6E-FC4A-4979729C8F86}"/>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A40DACE7-02E9-7E06-D1A5-CB3147B99A76}"/>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5E60D2D5-9E75-8921-B6AF-0019224321FB}"/>
              </a:ext>
            </a:extLst>
          </p:cNvPr>
          <p:cNvSpPr>
            <a:spLocks noGrp="1"/>
          </p:cNvSpPr>
          <p:nvPr>
            <p:ph idx="1"/>
          </p:nvPr>
        </p:nvSpPr>
        <p:spPr>
          <a:xfrm>
            <a:off x="838200" y="1936955"/>
            <a:ext cx="10515600" cy="4159155"/>
          </a:xfrm>
        </p:spPr>
        <p:txBody>
          <a:bodyPr>
            <a:normAutofit/>
          </a:bodyPr>
          <a:lstStyle/>
          <a:p>
            <a:r>
              <a:rPr lang="hr-HR" sz="2200"/>
              <a:t>Uporaba jednostavnih i poznatih riječi</a:t>
            </a:r>
          </a:p>
          <a:p>
            <a:r>
              <a:rPr lang="hr-HR" sz="2200">
                <a:cs typeface="Helvetica" panose="020B0604020202020204" pitchFamily="34" charset="0"/>
              </a:rPr>
              <a:t>Izbjegavaju se:</a:t>
            </a:r>
          </a:p>
          <a:p>
            <a:pPr lvl="1"/>
            <a:r>
              <a:rPr lang="hr-HR" sz="1800">
                <a:cs typeface="Helvetica" panose="020B0604020202020204" pitchFamily="34" charset="0"/>
              </a:rPr>
              <a:t>Stručni termini</a:t>
            </a:r>
          </a:p>
          <a:p>
            <a:pPr lvl="1"/>
            <a:r>
              <a:rPr lang="hr-HR" sz="1800">
                <a:cs typeface="Helvetica" panose="020B0604020202020204" pitchFamily="34" charset="0"/>
              </a:rPr>
              <a:t>Složeni izrazi</a:t>
            </a:r>
          </a:p>
          <a:p>
            <a:pPr lvl="1"/>
            <a:r>
              <a:rPr lang="hr-HR" sz="1800">
                <a:cs typeface="Helvetica" panose="020B0604020202020204" pitchFamily="34" charset="0"/>
              </a:rPr>
              <a:t>Semantički složeni izrazi (prenesena značenja, frazemi…)</a:t>
            </a:r>
          </a:p>
          <a:p>
            <a:pPr lvl="1"/>
            <a:endParaRPr lang="hr-HR" sz="1800">
              <a:cs typeface="Helvetica" panose="020B0604020202020204" pitchFamily="34" charset="0"/>
            </a:endParaRPr>
          </a:p>
          <a:p>
            <a:pPr marL="457200" lvl="1" indent="0">
              <a:buNone/>
            </a:pPr>
            <a:r>
              <a:rPr lang="hr-HR" sz="2000"/>
              <a:t>Kad je vladajuća koalicija </a:t>
            </a:r>
            <a:r>
              <a:rPr lang="hr-HR" sz="2000">
                <a:solidFill>
                  <a:srgbClr val="215F9A"/>
                </a:solidFill>
              </a:rPr>
              <a:t>zapela u glibu </a:t>
            </a:r>
            <a:r>
              <a:rPr lang="hr-HR" sz="2000"/>
              <a:t>međusobnih optužbi, opozicija je iskoristila priliku da </a:t>
            </a:r>
            <a:r>
              <a:rPr lang="hr-HR" sz="2000">
                <a:solidFill>
                  <a:srgbClr val="215F9A"/>
                </a:solidFill>
              </a:rPr>
              <a:t>podigne jedra na valu </a:t>
            </a:r>
            <a:r>
              <a:rPr lang="hr-HR" sz="2000"/>
              <a:t>nezadovoljstva građana, dok su mediji </a:t>
            </a:r>
            <a:r>
              <a:rPr lang="hr-HR" sz="2000">
                <a:solidFill>
                  <a:srgbClr val="215F9A"/>
                </a:solidFill>
              </a:rPr>
              <a:t>bacali ulje na vatru </a:t>
            </a:r>
            <a:r>
              <a:rPr lang="hr-HR" sz="2000"/>
              <a:t>političkog sukoba.</a:t>
            </a:r>
          </a:p>
          <a:p>
            <a:pPr marL="457200" lvl="1" indent="0">
              <a:buNone/>
            </a:pPr>
            <a:r>
              <a:rPr lang="hr-HR" sz="2000">
                <a:cs typeface="Helvetica" panose="020B0604020202020204" pitchFamily="34" charset="0"/>
                <a:sym typeface="Wingdings" panose="05000000000000000000" pitchFamily="2" charset="2"/>
              </a:rPr>
              <a:t></a:t>
            </a:r>
          </a:p>
          <a:p>
            <a:pPr marL="457200" lvl="1" indent="0">
              <a:buNone/>
            </a:pPr>
            <a:r>
              <a:rPr lang="hr-HR" sz="2000"/>
              <a:t>Kad su se članovi vladajuće koalicije međusobno optuživali, opozicija je zbog nezadovoljstva građana </a:t>
            </a:r>
            <a:r>
              <a:rPr lang="hr-HR" sz="2000">
                <a:solidFill>
                  <a:srgbClr val="215F9A"/>
                </a:solidFill>
              </a:rPr>
              <a:t>ojačala</a:t>
            </a:r>
            <a:r>
              <a:rPr lang="hr-HR" sz="2000"/>
              <a:t>, dok su mediji još više poticali politički sukob.</a:t>
            </a:r>
            <a:endParaRPr lang="hr-HR" sz="2000">
              <a:cs typeface="Helvetica" panose="020B0604020202020204" pitchFamily="34" charset="0"/>
            </a:endParaRPr>
          </a:p>
        </p:txBody>
      </p:sp>
      <p:pic>
        <p:nvPicPr>
          <p:cNvPr id="24" name="Picture 23">
            <a:extLst>
              <a:ext uri="{FF2B5EF4-FFF2-40B4-BE49-F238E27FC236}">
                <a16:creationId xmlns:a16="http://schemas.microsoft.com/office/drawing/2014/main" id="{0BA1E691-1CF7-0EFD-0300-C718C2E50159}"/>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44481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E5147-FAA7-B578-9069-FCECF9EE149C}"/>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7F547421-05A1-9147-E381-313A3CBBB4F9}"/>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DAD99149-4E08-38AB-71A3-0B33A91AA032}"/>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B44F7AB2-89E9-2794-79C9-25DD11F00863}"/>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F05F0D5D-218B-31CA-AA3A-8AC8B6CCBEBB}"/>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E86B2B1E-0350-5508-90E0-0700E7853ADF}"/>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CFA6FC23-5C8F-0AAF-3EC1-0985DDAF9A32}"/>
              </a:ext>
            </a:extLst>
          </p:cNvPr>
          <p:cNvSpPr>
            <a:spLocks noGrp="1"/>
          </p:cNvSpPr>
          <p:nvPr>
            <p:ph idx="1"/>
          </p:nvPr>
        </p:nvSpPr>
        <p:spPr>
          <a:xfrm>
            <a:off x="838200" y="1936955"/>
            <a:ext cx="10515600" cy="4159155"/>
          </a:xfrm>
        </p:spPr>
        <p:txBody>
          <a:bodyPr>
            <a:normAutofit/>
          </a:bodyPr>
          <a:lstStyle/>
          <a:p>
            <a:r>
              <a:rPr lang="hr-HR" sz="2200"/>
              <a:t>Uporaba jednostavnih i poznatih riječi</a:t>
            </a:r>
          </a:p>
          <a:p>
            <a:r>
              <a:rPr lang="hr-HR" sz="2200">
                <a:cs typeface="Helvetica" panose="020B0604020202020204" pitchFamily="34" charset="0"/>
              </a:rPr>
              <a:t>Izbjegavaju se:</a:t>
            </a:r>
          </a:p>
          <a:p>
            <a:pPr lvl="1"/>
            <a:r>
              <a:rPr lang="hr-HR" sz="1800">
                <a:cs typeface="Helvetica" panose="020B0604020202020204" pitchFamily="34" charset="0"/>
              </a:rPr>
              <a:t>Stručni termini</a:t>
            </a:r>
          </a:p>
          <a:p>
            <a:pPr lvl="1"/>
            <a:r>
              <a:rPr lang="hr-HR" sz="1800">
                <a:cs typeface="Helvetica" panose="020B0604020202020204" pitchFamily="34" charset="0"/>
              </a:rPr>
              <a:t>Složeni izrazi</a:t>
            </a:r>
          </a:p>
          <a:p>
            <a:pPr lvl="1"/>
            <a:r>
              <a:rPr lang="hr-HR" sz="1800">
                <a:cs typeface="Helvetica" panose="020B0604020202020204" pitchFamily="34" charset="0"/>
              </a:rPr>
              <a:t>Semantički složeni izrazi (prenesena značenja, frazemi…)</a:t>
            </a:r>
          </a:p>
          <a:p>
            <a:pPr lvl="1"/>
            <a:r>
              <a:rPr lang="hr-HR" sz="1800">
                <a:cs typeface="Helvetica" panose="020B0604020202020204" pitchFamily="34" charset="0"/>
              </a:rPr>
              <a:t>Niskočestotne riječi*</a:t>
            </a:r>
          </a:p>
          <a:p>
            <a:pPr marL="457200" lvl="1" indent="0">
              <a:buNone/>
            </a:pP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55BC5FBC-9224-8E38-EE05-715D5015D649}"/>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
        <p:nvSpPr>
          <p:cNvPr id="3" name="TekstniOkvir 2">
            <a:extLst>
              <a:ext uri="{FF2B5EF4-FFF2-40B4-BE49-F238E27FC236}">
                <a16:creationId xmlns:a16="http://schemas.microsoft.com/office/drawing/2014/main" id="{4AFCA0F8-0F06-3B49-8ED5-F5BF47C35E26}"/>
              </a:ext>
            </a:extLst>
          </p:cNvPr>
          <p:cNvSpPr txBox="1"/>
          <p:nvPr/>
        </p:nvSpPr>
        <p:spPr>
          <a:xfrm>
            <a:off x="897755" y="5086905"/>
            <a:ext cx="10515599" cy="1169551"/>
          </a:xfrm>
          <a:prstGeom prst="rect">
            <a:avLst/>
          </a:prstGeom>
          <a:noFill/>
        </p:spPr>
        <p:txBody>
          <a:bodyPr wrap="square">
            <a:spAutoFit/>
          </a:bodyPr>
          <a:lstStyle/>
          <a:p>
            <a:r>
              <a:rPr lang="hr-HR" sz="1400"/>
              <a:t>Izvor:</a:t>
            </a:r>
          </a:p>
          <a:p>
            <a:r>
              <a:rPr lang="hr-HR" sz="1400"/>
              <a:t>Ljubešić, N., Rupnik, P., Kuzman, T. (2024). </a:t>
            </a:r>
            <a:r>
              <a:rPr lang="hr-HR" sz="1400" i="1"/>
              <a:t>Croatian web corpus CLASSLA-web.hr 1.0</a:t>
            </a:r>
            <a:r>
              <a:rPr lang="hr-HR" sz="1400"/>
              <a:t>, Slovenian language resource repository CLARIN.SI, ISSN 2820-4042, </a:t>
            </a:r>
            <a:r>
              <a:rPr lang="hr-HR" sz="1400">
                <a:hlinkClick r:id="rId4"/>
              </a:rPr>
              <a:t>http://hdl.handle.net/11356/1929</a:t>
            </a:r>
            <a:r>
              <a:rPr lang="hr-HR" sz="1400"/>
              <a:t>.</a:t>
            </a:r>
          </a:p>
          <a:p>
            <a:r>
              <a:rPr lang="hr-HR" sz="1400"/>
              <a:t>*KRITERIJ: niskočestotne riječi kako sam ih odredila ovdje: donjih 0,001 % riječi u korpusu (pojavljuju se manje od 10 puta u milijun riječi) – oko 20 000 najrjeđih riječi</a:t>
            </a:r>
          </a:p>
        </p:txBody>
      </p:sp>
    </p:spTree>
    <p:extLst>
      <p:ext uri="{BB962C8B-B14F-4D97-AF65-F5344CB8AC3E}">
        <p14:creationId xmlns:p14="http://schemas.microsoft.com/office/powerpoint/2010/main" val="905344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8C0DE-5B53-D532-2947-D70CDED69C40}"/>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6948B3E1-6DCC-7DC5-8FBB-EE5C4E905A8E}"/>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3E74F0DD-216F-17E5-D682-83F0AC53E984}"/>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FCF88036-C740-D1D8-8CA6-9E048A742D84}"/>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98BCD794-BAD9-A696-0C5A-18DFA7C3AC8A}"/>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159F6656-CA0D-E24C-8989-D4B8051E4F51}"/>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6C6FCEC9-1966-42E1-7E23-01A81F8A4902}"/>
              </a:ext>
            </a:extLst>
          </p:cNvPr>
          <p:cNvSpPr>
            <a:spLocks noGrp="1"/>
          </p:cNvSpPr>
          <p:nvPr>
            <p:ph idx="1"/>
          </p:nvPr>
        </p:nvSpPr>
        <p:spPr>
          <a:xfrm>
            <a:off x="838200" y="1936955"/>
            <a:ext cx="10515600" cy="4159155"/>
          </a:xfrm>
        </p:spPr>
        <p:txBody>
          <a:bodyPr>
            <a:normAutofit fontScale="92500" lnSpcReduction="10000"/>
          </a:bodyPr>
          <a:lstStyle/>
          <a:p>
            <a:r>
              <a:rPr lang="hr-HR" sz="2200"/>
              <a:t>Uporaba jednostavnih i poznatih riječi</a:t>
            </a:r>
          </a:p>
          <a:p>
            <a:r>
              <a:rPr lang="hr-HR" sz="2200">
                <a:cs typeface="Helvetica" panose="020B0604020202020204" pitchFamily="34" charset="0"/>
              </a:rPr>
              <a:t>Izbjegavaju se:</a:t>
            </a:r>
          </a:p>
          <a:p>
            <a:pPr lvl="1"/>
            <a:r>
              <a:rPr lang="hr-HR" sz="1800">
                <a:cs typeface="Helvetica" panose="020B0604020202020204" pitchFamily="34" charset="0"/>
              </a:rPr>
              <a:t>Stručni termini</a:t>
            </a:r>
          </a:p>
          <a:p>
            <a:pPr lvl="1"/>
            <a:r>
              <a:rPr lang="hr-HR" sz="1800">
                <a:cs typeface="Helvetica" panose="020B0604020202020204" pitchFamily="34" charset="0"/>
              </a:rPr>
              <a:t>Složeni izrazi</a:t>
            </a:r>
          </a:p>
          <a:p>
            <a:pPr lvl="1"/>
            <a:r>
              <a:rPr lang="hr-HR" sz="1800">
                <a:cs typeface="Helvetica" panose="020B0604020202020204" pitchFamily="34" charset="0"/>
              </a:rPr>
              <a:t>Semantički složeni izrazi (prenesena značenja, frazemi…)</a:t>
            </a:r>
          </a:p>
          <a:p>
            <a:pPr lvl="1"/>
            <a:r>
              <a:rPr lang="hr-HR" sz="1800">
                <a:cs typeface="Helvetica" panose="020B0604020202020204" pitchFamily="34" charset="0"/>
              </a:rPr>
              <a:t>Niskočestotne riječi</a:t>
            </a:r>
          </a:p>
          <a:p>
            <a:pPr lvl="1"/>
            <a:endParaRPr lang="hr-HR" sz="1800">
              <a:cs typeface="Helvetica" panose="020B0604020202020204" pitchFamily="34" charset="0"/>
            </a:endParaRPr>
          </a:p>
          <a:p>
            <a:pPr marL="457200" lvl="1" indent="0">
              <a:buNone/>
            </a:pPr>
            <a:r>
              <a:rPr lang="hr-HR" sz="2000"/>
              <a:t>Usprkos (30) </a:t>
            </a:r>
            <a:r>
              <a:rPr lang="hr-HR" sz="2000">
                <a:solidFill>
                  <a:srgbClr val="215F9A"/>
                </a:solidFill>
              </a:rPr>
              <a:t>sporadičnim (2</a:t>
            </a:r>
            <a:r>
              <a:rPr lang="hr-HR" sz="2000"/>
              <a:t>) </a:t>
            </a:r>
            <a:r>
              <a:rPr lang="hr-HR" sz="2000">
                <a:solidFill>
                  <a:srgbClr val="215F9A"/>
                </a:solidFill>
              </a:rPr>
              <a:t>turbulencijama (2)</a:t>
            </a:r>
            <a:r>
              <a:rPr lang="hr-HR" sz="2000"/>
              <a:t> u prometu (164), putnici (63) su </a:t>
            </a:r>
            <a:r>
              <a:rPr lang="hr-HR" sz="2000">
                <a:solidFill>
                  <a:srgbClr val="215F9A"/>
                </a:solidFill>
              </a:rPr>
              <a:t>pravovremeno (9)</a:t>
            </a:r>
            <a:r>
              <a:rPr lang="hr-HR" sz="2000"/>
              <a:t> stigli (165) na odredište (20) zahvaljujući (116) </a:t>
            </a:r>
            <a:r>
              <a:rPr lang="hr-HR" sz="2000">
                <a:solidFill>
                  <a:srgbClr val="215F9A"/>
                </a:solidFill>
              </a:rPr>
              <a:t>iscrpnom (2)</a:t>
            </a:r>
            <a:r>
              <a:rPr lang="hr-HR" sz="2000"/>
              <a:t> planiranju (44) ruta (23) i </a:t>
            </a:r>
            <a:r>
              <a:rPr lang="hr-HR" sz="2000">
                <a:solidFill>
                  <a:srgbClr val="215F9A"/>
                </a:solidFill>
              </a:rPr>
              <a:t>minucioznoj (&lt;1)</a:t>
            </a:r>
            <a:r>
              <a:rPr lang="hr-HR" sz="2000"/>
              <a:t> koordinaciji (14) između (446) različitih (364) </a:t>
            </a:r>
            <a:r>
              <a:rPr lang="hr-HR" sz="2000">
                <a:solidFill>
                  <a:srgbClr val="215F9A"/>
                </a:solidFill>
              </a:rPr>
              <a:t>sastavnica (11)</a:t>
            </a:r>
            <a:r>
              <a:rPr lang="hr-HR" sz="2000"/>
              <a:t> javnog (54) prijevoza (89).</a:t>
            </a:r>
          </a:p>
          <a:p>
            <a:pPr marL="457200" lvl="1" indent="0">
              <a:buNone/>
            </a:pPr>
            <a:r>
              <a:rPr lang="hr-HR" sz="2000">
                <a:sym typeface="Wingdings" panose="05000000000000000000" pitchFamily="2" charset="2"/>
              </a:rPr>
              <a:t></a:t>
            </a:r>
            <a:endParaRPr lang="hr-HR" sz="2000"/>
          </a:p>
          <a:p>
            <a:pPr marL="457200" lvl="1" indent="0">
              <a:buNone/>
            </a:pPr>
            <a:r>
              <a:rPr lang="hr-HR" sz="2000"/>
              <a:t>Usprkos povremenim (18) problemima (680) u prometu, putnici su stigli na+vrijeme(41) zahvaljujući dobrom (1540) planiranju ruta i koordinaciji između različitih vrsta (302) javnog prijevoza.</a:t>
            </a:r>
          </a:p>
        </p:txBody>
      </p:sp>
      <p:pic>
        <p:nvPicPr>
          <p:cNvPr id="24" name="Picture 23">
            <a:extLst>
              <a:ext uri="{FF2B5EF4-FFF2-40B4-BE49-F238E27FC236}">
                <a16:creationId xmlns:a16="http://schemas.microsoft.com/office/drawing/2014/main" id="{9D1A4AAA-BFD8-82C9-BD49-84C789EBED23}"/>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1960483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E8EDC-763B-5340-BFAF-36E15AA65CF5}"/>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01E39D74-3D5F-D13F-5D07-077A5263737D}"/>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25666217-1BF5-D4A3-0F21-2B121043DF85}"/>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07303A86-6016-3075-EFF4-CC7EC01343A3}"/>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34B21245-7B9F-6BCF-26C2-D869030B321C}"/>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5BBB3AAA-2674-D989-755E-0018862153AF}"/>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3B56CD6B-0D63-DF47-F1D5-DD6D1EBB77AF}"/>
              </a:ext>
            </a:extLst>
          </p:cNvPr>
          <p:cNvSpPr>
            <a:spLocks noGrp="1"/>
          </p:cNvSpPr>
          <p:nvPr>
            <p:ph idx="1"/>
          </p:nvPr>
        </p:nvSpPr>
        <p:spPr>
          <a:xfrm>
            <a:off x="838200" y="1936955"/>
            <a:ext cx="10515600" cy="4159155"/>
          </a:xfrm>
        </p:spPr>
        <p:txBody>
          <a:bodyPr>
            <a:normAutofit lnSpcReduction="10000"/>
          </a:bodyPr>
          <a:lstStyle/>
          <a:p>
            <a:r>
              <a:rPr lang="hr-HR" sz="2200">
                <a:cs typeface="Helvetica" panose="020B0604020202020204" pitchFamily="34" charset="0"/>
              </a:rPr>
              <a:t>Izbjegavaju se:</a:t>
            </a:r>
          </a:p>
          <a:p>
            <a:pPr lvl="1"/>
            <a:r>
              <a:rPr lang="hr-HR" sz="1800">
                <a:solidFill>
                  <a:schemeClr val="tx2">
                    <a:lumMod val="75000"/>
                    <a:lumOff val="25000"/>
                  </a:schemeClr>
                </a:solidFill>
                <a:cs typeface="Helvetica" panose="020B0604020202020204" pitchFamily="34" charset="0"/>
              </a:rPr>
              <a:t>Stručni termini</a:t>
            </a:r>
          </a:p>
          <a:p>
            <a:pPr lvl="1"/>
            <a:r>
              <a:rPr lang="hr-HR" sz="1800">
                <a:solidFill>
                  <a:schemeClr val="accent6">
                    <a:lumMod val="75000"/>
                  </a:schemeClr>
                </a:solidFill>
                <a:cs typeface="Helvetica" panose="020B0604020202020204" pitchFamily="34" charset="0"/>
              </a:rPr>
              <a:t>Složeni izrazi</a:t>
            </a:r>
          </a:p>
          <a:p>
            <a:pPr lvl="1"/>
            <a:r>
              <a:rPr lang="hr-HR" sz="1800">
                <a:solidFill>
                  <a:srgbClr val="7030A0"/>
                </a:solidFill>
                <a:cs typeface="Helvetica" panose="020B0604020202020204" pitchFamily="34" charset="0"/>
              </a:rPr>
              <a:t>Semantički složeni izrazi (prenesena značenja, frazemi…)</a:t>
            </a:r>
          </a:p>
          <a:p>
            <a:pPr lvl="1"/>
            <a:r>
              <a:rPr lang="hr-HR" sz="1800" u="sng">
                <a:cs typeface="Helvetica" panose="020B0604020202020204" pitchFamily="34" charset="0"/>
              </a:rPr>
              <a:t>Niskočestotne riječi</a:t>
            </a:r>
          </a:p>
          <a:p>
            <a:pPr lvl="1"/>
            <a:endParaRPr lang="hr-HR" sz="1800">
              <a:cs typeface="Helvetica" panose="020B0604020202020204" pitchFamily="34" charset="0"/>
            </a:endParaRPr>
          </a:p>
          <a:p>
            <a:pPr marL="457200" lvl="1" indent="0">
              <a:buNone/>
            </a:pPr>
            <a:r>
              <a:rPr lang="hr-HR" sz="1800" u="sng">
                <a:solidFill>
                  <a:schemeClr val="tx2">
                    <a:lumMod val="75000"/>
                    <a:lumOff val="25000"/>
                  </a:schemeClr>
                </a:solidFill>
                <a:cs typeface="Helvetica" panose="020B0604020202020204" pitchFamily="34" charset="0"/>
              </a:rPr>
              <a:t>Okrivljenik (9)</a:t>
            </a:r>
            <a:r>
              <a:rPr lang="hr-HR" sz="1800">
                <a:cs typeface="Helvetica" panose="020B0604020202020204" pitchFamily="34" charset="0"/>
              </a:rPr>
              <a:t> ima kao i </a:t>
            </a:r>
            <a:r>
              <a:rPr lang="hr-HR" sz="1800" u="sng">
                <a:solidFill>
                  <a:schemeClr val="tx2">
                    <a:lumMod val="75000"/>
                    <a:lumOff val="25000"/>
                  </a:schemeClr>
                </a:solidFill>
                <a:cs typeface="Helvetica" panose="020B0604020202020204" pitchFamily="34" charset="0"/>
              </a:rPr>
              <a:t>maloljetnik (7)</a:t>
            </a:r>
            <a:r>
              <a:rPr lang="hr-HR" sz="1800">
                <a:cs typeface="Helvetica" panose="020B0604020202020204" pitchFamily="34" charset="0"/>
              </a:rPr>
              <a:t> u </a:t>
            </a:r>
            <a:r>
              <a:rPr lang="hr-HR" sz="1800" u="sng">
                <a:solidFill>
                  <a:schemeClr val="tx2">
                    <a:lumMod val="75000"/>
                    <a:lumOff val="25000"/>
                  </a:schemeClr>
                </a:solidFill>
                <a:cs typeface="Helvetica" panose="020B0604020202020204" pitchFamily="34" charset="0"/>
              </a:rPr>
              <a:t>kaznenom+postupku (8)</a:t>
            </a:r>
            <a:r>
              <a:rPr lang="hr-HR" sz="1800">
                <a:solidFill>
                  <a:schemeClr val="tx2">
                    <a:lumMod val="75000"/>
                    <a:lumOff val="25000"/>
                  </a:schemeClr>
                </a:solidFill>
                <a:cs typeface="Helvetica" panose="020B0604020202020204" pitchFamily="34" charset="0"/>
              </a:rPr>
              <a:t> pravo</a:t>
            </a:r>
            <a:r>
              <a:rPr lang="hr-HR" sz="1800">
                <a:cs typeface="Helvetica" panose="020B0604020202020204" pitchFamily="34" charset="0"/>
              </a:rPr>
              <a:t>:</a:t>
            </a:r>
          </a:p>
          <a:p>
            <a:pPr marL="457200" lvl="1" indent="0">
              <a:buNone/>
            </a:pPr>
            <a:endParaRPr lang="hr-HR" sz="1200">
              <a:cs typeface="Helvetica" panose="020B0604020202020204" pitchFamily="34" charset="0"/>
            </a:endParaRPr>
          </a:p>
          <a:p>
            <a:pPr marL="800100" lvl="1" indent="-342900">
              <a:buAutoNum type="arabicParenR"/>
            </a:pPr>
            <a:r>
              <a:rPr lang="hr-HR" sz="1800">
                <a:cs typeface="Helvetica" panose="020B0604020202020204" pitchFamily="34" charset="0"/>
              </a:rPr>
              <a:t>u </a:t>
            </a:r>
            <a:r>
              <a:rPr lang="hr-HR" sz="1800">
                <a:solidFill>
                  <a:schemeClr val="accent6">
                    <a:lumMod val="75000"/>
                  </a:schemeClr>
                </a:solidFill>
                <a:cs typeface="Helvetica" panose="020B0604020202020204" pitchFamily="34" charset="0"/>
              </a:rPr>
              <a:t>najkraćem </a:t>
            </a:r>
            <a:r>
              <a:rPr lang="hr-HR" sz="1800" u="sng">
                <a:solidFill>
                  <a:schemeClr val="accent6">
                    <a:lumMod val="75000"/>
                  </a:schemeClr>
                </a:solidFill>
                <a:cs typeface="Helvetica" panose="020B0604020202020204" pitchFamily="34" charset="0"/>
              </a:rPr>
              <a:t>mogućem+roku </a:t>
            </a:r>
            <a:r>
              <a:rPr lang="hr-HR" sz="1800">
                <a:solidFill>
                  <a:schemeClr val="accent6">
                    <a:lumMod val="75000"/>
                  </a:schemeClr>
                </a:solidFill>
                <a:cs typeface="Helvetica" panose="020B0604020202020204" pitchFamily="34" charset="0"/>
              </a:rPr>
              <a:t>(&lt;1)</a:t>
            </a:r>
            <a:r>
              <a:rPr lang="hr-HR" sz="1800">
                <a:cs typeface="Helvetica" panose="020B0604020202020204" pitchFamily="34" charset="0"/>
              </a:rPr>
              <a:t>, na </a:t>
            </a:r>
            <a:r>
              <a:rPr lang="hr-HR" sz="1800">
                <a:solidFill>
                  <a:schemeClr val="accent6">
                    <a:lumMod val="75000"/>
                  </a:schemeClr>
                </a:solidFill>
                <a:cs typeface="Helvetica" panose="020B0604020202020204" pitchFamily="34" charset="0"/>
              </a:rPr>
              <a:t>njemu </a:t>
            </a:r>
            <a:r>
              <a:rPr lang="hr-HR" sz="1800" u="sng">
                <a:solidFill>
                  <a:schemeClr val="accent6">
                    <a:lumMod val="75000"/>
                  </a:schemeClr>
                </a:solidFill>
                <a:cs typeface="Helvetica" panose="020B0604020202020204" pitchFamily="34" charset="0"/>
              </a:rPr>
              <a:t>razumljiv+način</a:t>
            </a:r>
            <a:r>
              <a:rPr lang="hr-HR" sz="1800">
                <a:solidFill>
                  <a:schemeClr val="accent6">
                    <a:lumMod val="75000"/>
                  </a:schemeClr>
                </a:solidFill>
                <a:cs typeface="Helvetica" panose="020B0604020202020204" pitchFamily="34" charset="0"/>
              </a:rPr>
              <a:t> (&lt;1)</a:t>
            </a:r>
            <a:r>
              <a:rPr lang="hr-HR" sz="1800">
                <a:cs typeface="Helvetica" panose="020B0604020202020204" pitchFamily="34" charset="0"/>
              </a:rPr>
              <a:t>, biti upoznat sa </a:t>
            </a:r>
            <a:r>
              <a:rPr lang="hr-HR" sz="1800">
                <a:solidFill>
                  <a:schemeClr val="accent6">
                    <a:lumMod val="75000"/>
                  </a:schemeClr>
                </a:solidFill>
                <a:cs typeface="Helvetica" panose="020B0604020202020204" pitchFamily="34" charset="0"/>
              </a:rPr>
              <a:t>osnovama sumnje </a:t>
            </a:r>
            <a:r>
              <a:rPr lang="hr-HR" sz="1800">
                <a:cs typeface="Helvetica" panose="020B0604020202020204" pitchFamily="34" charset="0"/>
              </a:rPr>
              <a:t>da je počinio </a:t>
            </a:r>
            <a:r>
              <a:rPr lang="hr-HR" sz="1800" u="sng">
                <a:solidFill>
                  <a:srgbClr val="215F9A"/>
                </a:solidFill>
                <a:cs typeface="Helvetica" panose="020B0604020202020204" pitchFamily="34" charset="0"/>
              </a:rPr>
              <a:t>kazneno+djelo (10) </a:t>
            </a:r>
            <a:r>
              <a:rPr lang="hr-HR" sz="1800">
                <a:cs typeface="Helvetica" panose="020B0604020202020204" pitchFamily="34" charset="0"/>
              </a:rPr>
              <a:t>i razlozima </a:t>
            </a:r>
            <a:r>
              <a:rPr lang="hr-HR" sz="1800">
                <a:solidFill>
                  <a:srgbClr val="215F9A"/>
                </a:solidFill>
                <a:cs typeface="Helvetica" panose="020B0604020202020204" pitchFamily="34" charset="0"/>
              </a:rPr>
              <a:t>optužbe</a:t>
            </a:r>
          </a:p>
          <a:p>
            <a:pPr marL="457200" lvl="1" indent="0">
              <a:buNone/>
            </a:pPr>
            <a:endParaRPr lang="hr-HR" sz="1000" u="sng">
              <a:solidFill>
                <a:srgbClr val="215F9A"/>
              </a:solidFill>
              <a:cs typeface="Helvetica" panose="020B0604020202020204" pitchFamily="34" charset="0"/>
            </a:endParaRPr>
          </a:p>
          <a:p>
            <a:pPr marL="457200" lvl="1" indent="0">
              <a:buNone/>
            </a:pPr>
            <a:r>
              <a:rPr lang="hr-HR" sz="1800">
                <a:effectLst/>
                <a:ea typeface="Calibri" panose="020F0502020204030204" pitchFamily="34" charset="0"/>
              </a:rPr>
              <a:t>2)  služiti se u postupku svojim jezikom, odnosno jezikom koji govori i razumije </a:t>
            </a:r>
            <a:r>
              <a:rPr lang="hr-HR" sz="1800">
                <a:solidFill>
                  <a:srgbClr val="7030A0"/>
                </a:solidFill>
                <a:effectLst/>
                <a:ea typeface="Calibri" panose="020F0502020204030204" pitchFamily="34" charset="0"/>
              </a:rPr>
              <a:t>uključujući</a:t>
            </a:r>
            <a:r>
              <a:rPr lang="hr-HR" sz="1800">
                <a:effectLst/>
                <a:ea typeface="Calibri" panose="020F0502020204030204" pitchFamily="34" charset="0"/>
              </a:rPr>
              <a:t> i </a:t>
            </a:r>
            <a:r>
              <a:rPr lang="hr-HR" sz="1800" u="sng">
                <a:solidFill>
                  <a:schemeClr val="accent6">
                    <a:lumMod val="75000"/>
                  </a:schemeClr>
                </a:solidFill>
                <a:effectLst/>
                <a:ea typeface="Calibri" panose="020F0502020204030204" pitchFamily="34" charset="0"/>
              </a:rPr>
              <a:t>znakovni (&lt;1)</a:t>
            </a:r>
            <a:r>
              <a:rPr lang="hr-HR" sz="1800">
                <a:solidFill>
                  <a:schemeClr val="accent6">
                    <a:lumMod val="75000"/>
                  </a:schemeClr>
                </a:solidFill>
                <a:effectLst/>
                <a:ea typeface="Calibri" panose="020F0502020204030204" pitchFamily="34" charset="0"/>
              </a:rPr>
              <a:t> jezik gluhih i </a:t>
            </a:r>
            <a:r>
              <a:rPr lang="hr-HR" sz="1800" u="sng">
                <a:solidFill>
                  <a:schemeClr val="accent6">
                    <a:lumMod val="75000"/>
                  </a:schemeClr>
                </a:solidFill>
                <a:effectLst/>
                <a:ea typeface="Calibri" panose="020F0502020204030204" pitchFamily="34" charset="0"/>
              </a:rPr>
              <a:t>gluhoslijepih (&lt;1)</a:t>
            </a:r>
            <a:r>
              <a:rPr lang="hr-HR" sz="1800">
                <a:solidFill>
                  <a:schemeClr val="accent6">
                    <a:lumMod val="75000"/>
                  </a:schemeClr>
                </a:solidFill>
                <a:effectLst/>
                <a:ea typeface="Calibri" panose="020F0502020204030204" pitchFamily="34" charset="0"/>
              </a:rPr>
              <a:t> </a:t>
            </a:r>
            <a:r>
              <a:rPr lang="hr-HR" sz="1800">
                <a:effectLst/>
                <a:ea typeface="Calibri" panose="020F0502020204030204" pitchFamily="34" charset="0"/>
              </a:rPr>
              <a:t>te ako ne razumije hrvatski jezik na </a:t>
            </a:r>
            <a:r>
              <a:rPr lang="hr-HR" sz="1800" u="sng">
                <a:effectLst/>
                <a:ea typeface="Calibri" panose="020F0502020204030204" pitchFamily="34" charset="0"/>
              </a:rPr>
              <a:t>tumača (4)</a:t>
            </a:r>
            <a:r>
              <a:rPr lang="hr-HR" sz="1800">
                <a:effectLst/>
                <a:ea typeface="Calibri" panose="020F0502020204030204" pitchFamily="34" charset="0"/>
              </a:rPr>
              <a:t> odnosno </a:t>
            </a:r>
            <a:r>
              <a:rPr lang="hr-HR" sz="1800" u="sng">
                <a:effectLst/>
                <a:ea typeface="Calibri" panose="020F0502020204030204" pitchFamily="34" charset="0"/>
              </a:rPr>
              <a:t>prevoditelja (9)</a:t>
            </a:r>
            <a:r>
              <a:rPr lang="hr-HR" sz="1800">
                <a:effectLst/>
                <a:ea typeface="Calibri" panose="020F0502020204030204" pitchFamily="34" charset="0"/>
              </a:rPr>
              <a:t> ili </a:t>
            </a:r>
            <a:r>
              <a:rPr lang="hr-HR" sz="1800" u="sng">
                <a:effectLst/>
                <a:ea typeface="Calibri" panose="020F0502020204030204" pitchFamily="34" charset="0"/>
              </a:rPr>
              <a:t>tumača (&lt;1)</a:t>
            </a:r>
            <a:r>
              <a:rPr lang="hr-HR" sz="1800">
                <a:effectLst/>
                <a:ea typeface="Calibri" panose="020F0502020204030204" pitchFamily="34" charset="0"/>
              </a:rPr>
              <a:t> </a:t>
            </a:r>
            <a:r>
              <a:rPr lang="hr-HR" sz="1800">
                <a:solidFill>
                  <a:schemeClr val="accent6">
                    <a:lumMod val="75000"/>
                  </a:schemeClr>
                </a:solidFill>
                <a:effectLst/>
                <a:ea typeface="Calibri" panose="020F0502020204030204" pitchFamily="34" charset="0"/>
              </a:rPr>
              <a:t>znakovnog (&lt;1) jezika </a:t>
            </a:r>
            <a:r>
              <a:rPr lang="hr-HR" sz="1800">
                <a:effectLst/>
                <a:ea typeface="Calibri" panose="020F0502020204030204" pitchFamily="34" charset="0"/>
              </a:rPr>
              <a:t>ukoliko se radi o gluhom ili </a:t>
            </a:r>
            <a:r>
              <a:rPr lang="hr-HR" sz="1800" u="sng">
                <a:effectLst/>
                <a:ea typeface="Calibri" panose="020F0502020204030204" pitchFamily="34" charset="0"/>
              </a:rPr>
              <a:t>gluhoslijepom (&lt;1)</a:t>
            </a:r>
            <a:r>
              <a:rPr lang="hr-HR" sz="1800">
                <a:effectLst/>
                <a:ea typeface="Calibri" panose="020F0502020204030204" pitchFamily="34" charset="0"/>
              </a:rPr>
              <a:t> </a:t>
            </a:r>
            <a:r>
              <a:rPr lang="hr-HR" sz="1800" u="sng">
                <a:solidFill>
                  <a:srgbClr val="548235"/>
                </a:solidFill>
                <a:effectLst/>
                <a:ea typeface="Calibri" panose="020F0502020204030204" pitchFamily="34" charset="0"/>
              </a:rPr>
              <a:t>okrivljeniku (9)</a:t>
            </a:r>
            <a:endParaRPr lang="hr-HR" sz="1800" u="sng" kern="100">
              <a:effectLst/>
              <a:ea typeface="Calibri" panose="020F0502020204030204" pitchFamily="34" charset="0"/>
              <a:cs typeface="Times New Roman" panose="02020603050405020304" pitchFamily="18" charset="0"/>
            </a:endParaRPr>
          </a:p>
          <a:p>
            <a:pPr marL="457200" lvl="1" indent="0">
              <a:buNone/>
            </a:pPr>
            <a:endParaRPr lang="hr-HR" sz="1800">
              <a:solidFill>
                <a:srgbClr val="215F9A"/>
              </a:solidFill>
              <a:cs typeface="Helvetica" panose="020B0604020202020204" pitchFamily="34" charset="0"/>
            </a:endParaRPr>
          </a:p>
          <a:p>
            <a:pPr marL="457200" lvl="1" indent="0">
              <a:buNone/>
            </a:pP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A0BF8044-9771-5B7F-6FF3-4FEE7B982CC8}"/>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2290931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080AF-6050-AD56-FD7F-DEF394765D6A}"/>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2D3E034B-C350-5491-F594-16E5F37DAA04}"/>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D402CC4A-5DF6-7337-FE0D-5FC06ADAB574}"/>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953A7E83-DBD8-B1EE-E7C9-9532907F6F9E}"/>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06C0B1DF-4732-F26C-E3B6-FA4A9FCF9DFB}"/>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165B194E-E006-2D58-4E64-EEFC1FC94848}"/>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7814C078-7015-5F98-F024-20721DB41E84}"/>
              </a:ext>
            </a:extLst>
          </p:cNvPr>
          <p:cNvSpPr>
            <a:spLocks noGrp="1"/>
          </p:cNvSpPr>
          <p:nvPr>
            <p:ph idx="1"/>
          </p:nvPr>
        </p:nvSpPr>
        <p:spPr>
          <a:xfrm>
            <a:off x="838200" y="1936955"/>
            <a:ext cx="10515600" cy="4159155"/>
          </a:xfrm>
        </p:spPr>
        <p:txBody>
          <a:bodyPr>
            <a:normAutofit/>
          </a:bodyPr>
          <a:lstStyle/>
          <a:p>
            <a:r>
              <a:rPr lang="en-GB" sz="2200" dirty="0" err="1">
                <a:cs typeface="Helvetica" panose="020B0604020202020204" pitchFamily="34" charset="0"/>
              </a:rPr>
              <a:t>Složena</a:t>
            </a:r>
            <a:r>
              <a:rPr lang="en-GB" sz="2200" dirty="0">
                <a:cs typeface="Helvetica" panose="020B0604020202020204" pitchFamily="34" charset="0"/>
              </a:rPr>
              <a:t> </a:t>
            </a:r>
            <a:r>
              <a:rPr lang="en-GB" sz="2200" dirty="0" err="1">
                <a:cs typeface="Helvetica" panose="020B0604020202020204" pitchFamily="34" charset="0"/>
              </a:rPr>
              <a:t>sintaksa</a:t>
            </a:r>
            <a:r>
              <a:rPr lang="en-GB" sz="2200" dirty="0">
                <a:cs typeface="Helvetica" panose="020B0604020202020204" pitchFamily="34" charset="0"/>
              </a:rPr>
              <a:t> </a:t>
            </a:r>
            <a:r>
              <a:rPr lang="en-GB" sz="2200" dirty="0" err="1">
                <a:cs typeface="Helvetica" panose="020B0604020202020204" pitchFamily="34" charset="0"/>
              </a:rPr>
              <a:t>usvaja</a:t>
            </a:r>
            <a:r>
              <a:rPr lang="en-GB" sz="2200" dirty="0">
                <a:cs typeface="Helvetica" panose="020B0604020202020204" pitchFamily="34" charset="0"/>
              </a:rPr>
              <a:t> se </a:t>
            </a:r>
            <a:r>
              <a:rPr lang="en-GB" sz="2200" dirty="0" err="1">
                <a:cs typeface="Helvetica" panose="020B0604020202020204" pitchFamily="34" charset="0"/>
              </a:rPr>
              <a:t>kasno</a:t>
            </a:r>
            <a:endParaRPr lang="en-GB" sz="2200" dirty="0">
              <a:cs typeface="Helvetica" panose="020B0604020202020204" pitchFamily="34" charset="0"/>
            </a:endParaRPr>
          </a:p>
          <a:p>
            <a:r>
              <a:rPr lang="en-GB" sz="2200" dirty="0" err="1">
                <a:cs typeface="Helvetica" panose="020B0604020202020204" pitchFamily="34" charset="0"/>
              </a:rPr>
              <a:t>Složena</a:t>
            </a:r>
            <a:r>
              <a:rPr lang="en-GB" sz="2200" dirty="0">
                <a:cs typeface="Helvetica" panose="020B0604020202020204" pitchFamily="34" charset="0"/>
              </a:rPr>
              <a:t> </a:t>
            </a:r>
            <a:r>
              <a:rPr lang="en-GB" sz="2200" dirty="0" err="1">
                <a:cs typeface="Helvetica" panose="020B0604020202020204" pitchFamily="34" charset="0"/>
              </a:rPr>
              <a:t>sintaksa</a:t>
            </a:r>
            <a:r>
              <a:rPr lang="en-GB" sz="2200" dirty="0">
                <a:cs typeface="Helvetica" panose="020B0604020202020204" pitchFamily="34" charset="0"/>
              </a:rPr>
              <a:t> </a:t>
            </a:r>
            <a:r>
              <a:rPr lang="en-GB" sz="2200" dirty="0" err="1">
                <a:cs typeface="Helvetica" panose="020B0604020202020204" pitchFamily="34" charset="0"/>
              </a:rPr>
              <a:t>posebno</a:t>
            </a:r>
            <a:r>
              <a:rPr lang="en-GB" sz="2200" dirty="0">
                <a:cs typeface="Helvetica" panose="020B0604020202020204" pitchFamily="34" charset="0"/>
              </a:rPr>
              <a:t> je </a:t>
            </a:r>
            <a:r>
              <a:rPr lang="en-GB" sz="2200" dirty="0" err="1">
                <a:cs typeface="Helvetica" panose="020B0604020202020204" pitchFamily="34" charset="0"/>
              </a:rPr>
              <a:t>teška</a:t>
            </a:r>
            <a:r>
              <a:rPr lang="en-GB" sz="2200" dirty="0">
                <a:cs typeface="Helvetica" panose="020B0604020202020204" pitchFamily="34" charset="0"/>
              </a:rPr>
              <a:t> </a:t>
            </a:r>
            <a:r>
              <a:rPr lang="en-GB" sz="2200" dirty="0" err="1">
                <a:cs typeface="Helvetica" panose="020B0604020202020204" pitchFamily="34" charset="0"/>
              </a:rPr>
              <a:t>djeci</a:t>
            </a:r>
            <a:r>
              <a:rPr lang="en-GB" sz="2200" dirty="0">
                <a:cs typeface="Helvetica" panose="020B0604020202020204" pitchFamily="34" charset="0"/>
              </a:rPr>
              <a:t> s </a:t>
            </a:r>
            <a:r>
              <a:rPr lang="en-GB" sz="2200" dirty="0" err="1">
                <a:cs typeface="Helvetica" panose="020B0604020202020204" pitchFamily="34" charset="0"/>
              </a:rPr>
              <a:t>jezičnim</a:t>
            </a:r>
            <a:r>
              <a:rPr lang="en-GB" sz="2200" dirty="0">
                <a:cs typeface="Helvetica" panose="020B0604020202020204" pitchFamily="34" charset="0"/>
              </a:rPr>
              <a:t> </a:t>
            </a:r>
            <a:r>
              <a:rPr lang="en-GB" sz="2200" dirty="0" err="1">
                <a:cs typeface="Helvetica" panose="020B0604020202020204" pitchFamily="34" charset="0"/>
              </a:rPr>
              <a:t>poremećajem</a:t>
            </a:r>
            <a:endParaRPr lang="hr-HR" sz="1800" dirty="0">
              <a:cs typeface="Helvetica" panose="020B0604020202020204" pitchFamily="34" charset="0"/>
            </a:endParaRPr>
          </a:p>
        </p:txBody>
      </p:sp>
      <p:pic>
        <p:nvPicPr>
          <p:cNvPr id="24" name="Picture 23">
            <a:extLst>
              <a:ext uri="{FF2B5EF4-FFF2-40B4-BE49-F238E27FC236}">
                <a16:creationId xmlns:a16="http://schemas.microsoft.com/office/drawing/2014/main" id="{4D8E62B3-D723-4ACD-DE60-644841C8929A}"/>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2259058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26A64E-00EA-B630-AC05-EC9518C0A139}"/>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7306ED25-5F24-221E-72A1-18F8E5E425E1}"/>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AA27C6AC-05F5-3022-FB26-80138B9C03C8}"/>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507DE93B-EC05-4A4C-36BE-BFD9CF371F60}"/>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635E6DBD-2AF2-B2AD-DA41-23EE513E5984}"/>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A23C8022-D7C3-FDB5-0BE0-C8039E057705}"/>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A8698AD2-A62C-94D1-E3AB-1343482F3FA9}"/>
              </a:ext>
            </a:extLst>
          </p:cNvPr>
          <p:cNvSpPr>
            <a:spLocks noGrp="1"/>
          </p:cNvSpPr>
          <p:nvPr>
            <p:ph idx="1"/>
          </p:nvPr>
        </p:nvSpPr>
        <p:spPr>
          <a:xfrm>
            <a:off x="838200" y="1936955"/>
            <a:ext cx="10515600" cy="4159155"/>
          </a:xfrm>
        </p:spPr>
        <p:txBody>
          <a:bodyPr>
            <a:normAutofit/>
          </a:bodyPr>
          <a:lstStyle/>
          <a:p>
            <a:r>
              <a:rPr lang="hr-HR" sz="2200"/>
              <a:t>Kratke rečenice</a:t>
            </a:r>
          </a:p>
          <a:p>
            <a:r>
              <a:rPr lang="hr-HR" sz="2200">
                <a:cs typeface="Helvetica" panose="020B0604020202020204" pitchFamily="34" charset="0"/>
              </a:rPr>
              <a:t>Izbjegavaju se:</a:t>
            </a:r>
          </a:p>
          <a:p>
            <a:pPr lvl="1"/>
            <a:r>
              <a:rPr lang="hr-HR" sz="1800">
                <a:cs typeface="Helvetica" panose="020B0604020202020204" pitchFamily="34" charset="0"/>
              </a:rPr>
              <a:t>Duge rečenice s puno surečenica</a:t>
            </a:r>
          </a:p>
          <a:p>
            <a:pPr lvl="1"/>
            <a:r>
              <a:rPr lang="hr-HR" sz="1800">
                <a:cs typeface="Helvetica" panose="020B0604020202020204" pitchFamily="34" charset="0"/>
              </a:rPr>
              <a:t>Puno riječi između neke riječi/konstrukcije i (su)rečenice koja se na nju odnosi</a:t>
            </a:r>
          </a:p>
          <a:p>
            <a:pPr lvl="1"/>
            <a:r>
              <a:rPr lang="hr-HR" sz="1800">
                <a:cs typeface="Helvetica" panose="020B0604020202020204" pitchFamily="34" charset="0"/>
              </a:rPr>
              <a:t>Složene sintaktičke strukture</a:t>
            </a:r>
          </a:p>
          <a:p>
            <a:pPr lvl="1"/>
            <a:r>
              <a:rPr lang="hr-HR" sz="1800">
                <a:cs typeface="Helvetica" panose="020B0604020202020204" pitchFamily="34" charset="0"/>
              </a:rPr>
              <a:t>Pasiv ili slične konstrukcije (takve u kojima je onaj koji trpi radnju gramatički označen kao subjekt)</a:t>
            </a:r>
          </a:p>
        </p:txBody>
      </p:sp>
      <p:pic>
        <p:nvPicPr>
          <p:cNvPr id="24" name="Picture 23">
            <a:extLst>
              <a:ext uri="{FF2B5EF4-FFF2-40B4-BE49-F238E27FC236}">
                <a16:creationId xmlns:a16="http://schemas.microsoft.com/office/drawing/2014/main" id="{FC6F2626-52ED-DD55-5E58-20E378DD740B}"/>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1811876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29A33F-6C1A-A2F4-A06A-49A20CC579A8}"/>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1D924224-DC20-4139-CFEC-4792B7F54B30}"/>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7374EFB8-75AE-66B8-9E33-7A0EEB5D4777}"/>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FC4B90A4-FB2E-D34B-3732-58B44D8BA1E5}"/>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CB1E29B9-0661-9B4D-A7F5-986554500D48}"/>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E5C4A8B5-6811-5254-C913-2D1C6D38EF95}"/>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2A53A51C-BD4D-216A-C0F1-3501FAD83C39}"/>
              </a:ext>
            </a:extLst>
          </p:cNvPr>
          <p:cNvSpPr>
            <a:spLocks noGrp="1"/>
          </p:cNvSpPr>
          <p:nvPr>
            <p:ph idx="1"/>
          </p:nvPr>
        </p:nvSpPr>
        <p:spPr>
          <a:xfrm>
            <a:off x="838200" y="1936955"/>
            <a:ext cx="10515600" cy="4159155"/>
          </a:xfrm>
        </p:spPr>
        <p:txBody>
          <a:bodyPr>
            <a:normAutofit fontScale="92500"/>
          </a:bodyPr>
          <a:lstStyle/>
          <a:p>
            <a:r>
              <a:rPr lang="hr-HR" sz="2200"/>
              <a:t>Kratke rečenice</a:t>
            </a:r>
          </a:p>
          <a:p>
            <a:r>
              <a:rPr lang="hr-HR" sz="2200">
                <a:cs typeface="Helvetica" panose="020B0604020202020204" pitchFamily="34" charset="0"/>
              </a:rPr>
              <a:t>Izbjegavaju se:</a:t>
            </a:r>
          </a:p>
          <a:p>
            <a:pPr lvl="1"/>
            <a:r>
              <a:rPr lang="hr-HR" sz="1800">
                <a:cs typeface="Helvetica" panose="020B0604020202020204" pitchFamily="34" charset="0"/>
              </a:rPr>
              <a:t>Duge rečenice s puno surečenica</a:t>
            </a:r>
          </a:p>
          <a:p>
            <a:pPr lvl="1"/>
            <a:endParaRPr lang="hr-HR" sz="1800">
              <a:cs typeface="Helvetica" panose="020B0604020202020204" pitchFamily="34" charset="0"/>
            </a:endParaRPr>
          </a:p>
          <a:p>
            <a:pPr marL="457200" lvl="1" indent="0">
              <a:buNone/>
            </a:pPr>
            <a:r>
              <a:rPr lang="hr-HR" sz="2000">
                <a:solidFill>
                  <a:schemeClr val="tx2">
                    <a:lumMod val="75000"/>
                    <a:lumOff val="25000"/>
                  </a:schemeClr>
                </a:solidFill>
              </a:rPr>
              <a:t>Iako</a:t>
            </a:r>
            <a:r>
              <a:rPr lang="hr-HR" sz="2000"/>
              <a:t> je početak Prvog svjetskog rata obilježen nizom političkih i vojnih saveza </a:t>
            </a:r>
            <a:r>
              <a:rPr lang="hr-HR" sz="2000">
                <a:solidFill>
                  <a:schemeClr val="tx2">
                    <a:lumMod val="75000"/>
                    <a:lumOff val="25000"/>
                  </a:schemeClr>
                </a:solidFill>
              </a:rPr>
              <a:t>koji</a:t>
            </a:r>
            <a:r>
              <a:rPr lang="hr-HR" sz="2000"/>
              <a:t> su se stvarali desetljećima prije sukoba, ključni događaj bio je atentat na nadvojvodu Franju Ferdinanda u Sarajevu, </a:t>
            </a:r>
            <a:r>
              <a:rPr lang="hr-HR" sz="2000">
                <a:solidFill>
                  <a:schemeClr val="tx2">
                    <a:lumMod val="75000"/>
                    <a:lumOff val="25000"/>
                  </a:schemeClr>
                </a:solidFill>
              </a:rPr>
              <a:t>što</a:t>
            </a:r>
            <a:r>
              <a:rPr lang="hr-HR" sz="2000"/>
              <a:t> je izazvalo lančanu reakciju među europskim silama, </a:t>
            </a:r>
            <a:r>
              <a:rPr lang="hr-HR" sz="2000">
                <a:solidFill>
                  <a:schemeClr val="tx2">
                    <a:lumMod val="75000"/>
                    <a:lumOff val="25000"/>
                  </a:schemeClr>
                </a:solidFill>
              </a:rPr>
              <a:t>dok</a:t>
            </a:r>
            <a:r>
              <a:rPr lang="hr-HR" sz="2000"/>
              <a:t> su istovremeno rastući nacionalizmi, kolonijalne ambicije i industrijalizacija vojne opreme dodatno osnažili sukob.</a:t>
            </a:r>
          </a:p>
          <a:p>
            <a:pPr marL="457200" lvl="1" indent="0">
              <a:buNone/>
            </a:pPr>
            <a:r>
              <a:rPr lang="hr-HR" sz="2000">
                <a:cs typeface="Helvetica" panose="020B0604020202020204" pitchFamily="34" charset="0"/>
                <a:sym typeface="Wingdings" panose="05000000000000000000" pitchFamily="2" charset="2"/>
              </a:rPr>
              <a:t></a:t>
            </a:r>
          </a:p>
          <a:p>
            <a:pPr marL="457200" lvl="1" indent="0">
              <a:buNone/>
            </a:pPr>
            <a:r>
              <a:rPr lang="hr-HR" sz="2000">
                <a:cs typeface="Helvetica" panose="020B0604020202020204" pitchFamily="34" charset="0"/>
                <a:sym typeface="Wingdings" panose="05000000000000000000" pitchFamily="2" charset="2"/>
              </a:rPr>
              <a:t>Početak prvog svjetskog rata obilježen je političkim i vojnim savezima stvaranima desetljećima prije sukoba. Ključni je pokretač rata bio atentat na nadvojvodu Franju Ferdinanda u Sarajevu. To je izazvalo lančanu reakciju među europskim silama. Istovremeno su rastući </a:t>
            </a:r>
            <a:r>
              <a:rPr lang="hr-HR" sz="2000"/>
              <a:t>nacionalizmi, kolonijalne ambicije i industrijalizacija vojne opreme dodatno osnažili sukob.</a:t>
            </a:r>
            <a:endParaRPr lang="hr-HR" sz="2000">
              <a:cs typeface="Helvetica" panose="020B0604020202020204" pitchFamily="34" charset="0"/>
            </a:endParaRPr>
          </a:p>
        </p:txBody>
      </p:sp>
      <p:pic>
        <p:nvPicPr>
          <p:cNvPr id="24" name="Picture 23">
            <a:extLst>
              <a:ext uri="{FF2B5EF4-FFF2-40B4-BE49-F238E27FC236}">
                <a16:creationId xmlns:a16="http://schemas.microsoft.com/office/drawing/2014/main" id="{BC68A4B9-8B0B-AC5B-3F9F-EACAD99D0B8C}"/>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1070187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16C44-9825-F1AC-B1A9-F4882EC84C36}"/>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A84700E0-044A-6748-2294-A4A990892718}"/>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E45BBDB4-5BF9-8CE7-7A09-943B20BF4B9D}"/>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AC03DE7C-E38C-C697-9DE9-7CAF29B7FF1D}"/>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64E40865-5FEB-8159-F0E7-2ADFED5C87CE}"/>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664A9AD9-EB69-0F33-7079-6F410477CFD7}"/>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AD6177B5-39C6-94B4-A7C6-A6C2B18ADD56}"/>
              </a:ext>
            </a:extLst>
          </p:cNvPr>
          <p:cNvSpPr>
            <a:spLocks noGrp="1"/>
          </p:cNvSpPr>
          <p:nvPr>
            <p:ph idx="1"/>
          </p:nvPr>
        </p:nvSpPr>
        <p:spPr>
          <a:xfrm>
            <a:off x="838200" y="1936955"/>
            <a:ext cx="10515600" cy="4159155"/>
          </a:xfrm>
        </p:spPr>
        <p:txBody>
          <a:bodyPr>
            <a:normAutofit/>
          </a:bodyPr>
          <a:lstStyle/>
          <a:p>
            <a:r>
              <a:rPr lang="hr-HR" sz="2200"/>
              <a:t>Kratke rečenice</a:t>
            </a:r>
          </a:p>
          <a:p>
            <a:r>
              <a:rPr lang="hr-HR" sz="2200">
                <a:cs typeface="Helvetica" panose="020B0604020202020204" pitchFamily="34" charset="0"/>
              </a:rPr>
              <a:t>Izbjegavaju se:</a:t>
            </a:r>
          </a:p>
          <a:p>
            <a:pPr lvl="1"/>
            <a:r>
              <a:rPr lang="hr-HR" sz="1800">
                <a:cs typeface="Helvetica" panose="020B0604020202020204" pitchFamily="34" charset="0"/>
              </a:rPr>
              <a:t>Duge rečenice s puno surečenica</a:t>
            </a:r>
          </a:p>
          <a:p>
            <a:pPr lvl="1"/>
            <a:r>
              <a:rPr lang="hr-HR" sz="1800">
                <a:cs typeface="Helvetica" panose="020B0604020202020204" pitchFamily="34" charset="0"/>
              </a:rPr>
              <a:t>Umetnute riječi ili surečenice</a:t>
            </a:r>
          </a:p>
          <a:p>
            <a:pPr marL="457200" lvl="1" indent="0">
              <a:buNone/>
            </a:pPr>
            <a:endParaRPr lang="hr-HR" sz="1800">
              <a:cs typeface="Helvetica" panose="020B0604020202020204" pitchFamily="34" charset="0"/>
            </a:endParaRPr>
          </a:p>
          <a:p>
            <a:pPr marL="457200" lvl="1" indent="0">
              <a:buNone/>
            </a:pPr>
            <a:r>
              <a:rPr lang="hr-HR" sz="1800">
                <a:cs typeface="Helvetica" panose="020B0604020202020204" pitchFamily="34" charset="0"/>
              </a:rPr>
              <a:t>Bila je to velika </a:t>
            </a:r>
            <a:r>
              <a:rPr lang="hr-HR" sz="1800">
                <a:solidFill>
                  <a:schemeClr val="tx2">
                    <a:lumMod val="75000"/>
                    <a:lumOff val="25000"/>
                  </a:schemeClr>
                </a:solidFill>
                <a:cs typeface="Helvetica" panose="020B0604020202020204" pitchFamily="34" charset="0"/>
              </a:rPr>
              <a:t>odluka</a:t>
            </a:r>
            <a:r>
              <a:rPr lang="hr-HR" sz="1800">
                <a:cs typeface="Helvetica" panose="020B0604020202020204" pitchFamily="34" charset="0"/>
              </a:rPr>
              <a:t> u tjednu ionako prepunom važnih zbivanja, </a:t>
            </a:r>
            <a:r>
              <a:rPr lang="hr-HR" sz="1800">
                <a:solidFill>
                  <a:schemeClr val="tx2">
                    <a:lumMod val="75000"/>
                    <a:lumOff val="25000"/>
                  </a:schemeClr>
                </a:solidFill>
                <a:cs typeface="Helvetica" panose="020B0604020202020204" pitchFamily="34" charset="0"/>
              </a:rPr>
              <a:t>koja</a:t>
            </a:r>
            <a:r>
              <a:rPr lang="hr-HR" sz="1800">
                <a:cs typeface="Helvetica" panose="020B0604020202020204" pitchFamily="34" charset="0"/>
              </a:rPr>
              <a:t> je u velikoj mjeri dovela do njezinog odlaska.</a:t>
            </a:r>
          </a:p>
          <a:p>
            <a:pPr marL="457200" lvl="1" indent="0">
              <a:buNone/>
            </a:pPr>
            <a:r>
              <a:rPr lang="hr-HR" sz="1800">
                <a:cs typeface="Helvetica" panose="020B0604020202020204" pitchFamily="34" charset="0"/>
                <a:sym typeface="Wingdings" panose="05000000000000000000" pitchFamily="2" charset="2"/>
              </a:rPr>
              <a:t></a:t>
            </a:r>
          </a:p>
          <a:p>
            <a:pPr marL="457200" lvl="1" indent="0">
              <a:buNone/>
            </a:pPr>
            <a:r>
              <a:rPr lang="hr-HR" sz="1800">
                <a:cs typeface="Helvetica" panose="020B0604020202020204" pitchFamily="34" charset="0"/>
                <a:sym typeface="Wingdings" panose="05000000000000000000" pitchFamily="2" charset="2"/>
              </a:rPr>
              <a:t>U tjednu prepunom važnih zbivanja donijela je i </a:t>
            </a:r>
            <a:r>
              <a:rPr lang="hr-HR" sz="1800">
                <a:solidFill>
                  <a:schemeClr val="tx2">
                    <a:lumMod val="75000"/>
                    <a:lumOff val="25000"/>
                  </a:schemeClr>
                </a:solidFill>
                <a:cs typeface="Helvetica" panose="020B0604020202020204" pitchFamily="34" charset="0"/>
                <a:sym typeface="Wingdings" panose="05000000000000000000" pitchFamily="2" charset="2"/>
              </a:rPr>
              <a:t>odluku koja </a:t>
            </a:r>
            <a:r>
              <a:rPr lang="hr-HR" sz="1800">
                <a:cs typeface="Helvetica" panose="020B0604020202020204" pitchFamily="34" charset="0"/>
                <a:sym typeface="Wingdings" panose="05000000000000000000" pitchFamily="2" charset="2"/>
              </a:rPr>
              <a:t>je u velikoj mjeri dovela do njezinog odlaska.</a:t>
            </a: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D11C794C-EF54-626D-6EA9-382895352F4B}"/>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3081595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208F9-DCDE-5AB4-8CE8-85F2B4E5F0F2}"/>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05B7BE16-4E62-2E9F-7495-8223A92D9EEE}"/>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3DA49960-9185-BB49-75B6-F56D5D238AD0}"/>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CCEAFB27-D5D2-A713-2681-CA0238911212}"/>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3B11CF6E-464A-0DBE-18F5-EC082567CC8D}"/>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1F6833BC-C0D6-32F8-9946-6ACBD7807CEC}"/>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C8CDD09C-5D35-4036-168D-84A31715C7A3}"/>
              </a:ext>
            </a:extLst>
          </p:cNvPr>
          <p:cNvSpPr>
            <a:spLocks noGrp="1"/>
          </p:cNvSpPr>
          <p:nvPr>
            <p:ph idx="1"/>
          </p:nvPr>
        </p:nvSpPr>
        <p:spPr>
          <a:xfrm>
            <a:off x="838200" y="1936955"/>
            <a:ext cx="10515600" cy="4159155"/>
          </a:xfrm>
        </p:spPr>
        <p:txBody>
          <a:bodyPr>
            <a:normAutofit/>
          </a:bodyPr>
          <a:lstStyle/>
          <a:p>
            <a:r>
              <a:rPr lang="hr-HR" sz="2200"/>
              <a:t>Kratke rečenice</a:t>
            </a:r>
          </a:p>
          <a:p>
            <a:r>
              <a:rPr lang="hr-HR" sz="2200">
                <a:cs typeface="Helvetica" panose="020B0604020202020204" pitchFamily="34" charset="0"/>
              </a:rPr>
              <a:t>Izbjegavaju se:</a:t>
            </a:r>
          </a:p>
          <a:p>
            <a:pPr lvl="1"/>
            <a:r>
              <a:rPr lang="hr-HR" sz="1800">
                <a:cs typeface="Helvetica" panose="020B0604020202020204" pitchFamily="34" charset="0"/>
              </a:rPr>
              <a:t>Duge rečenice s puno surečenica</a:t>
            </a:r>
          </a:p>
          <a:p>
            <a:pPr lvl="1"/>
            <a:r>
              <a:rPr lang="hr-HR" sz="1800">
                <a:cs typeface="Helvetica" panose="020B0604020202020204" pitchFamily="34" charset="0"/>
              </a:rPr>
              <a:t>Umetnute riječi ili surečenice</a:t>
            </a:r>
          </a:p>
          <a:p>
            <a:pPr marL="457200" lvl="1" indent="0">
              <a:buNone/>
            </a:pPr>
            <a:endParaRPr lang="hr-HR" sz="1800">
              <a:cs typeface="Helvetica" panose="020B0604020202020204" pitchFamily="34" charset="0"/>
            </a:endParaRPr>
          </a:p>
          <a:p>
            <a:pPr marL="457200" lvl="1" indent="0">
              <a:buNone/>
            </a:pPr>
            <a:r>
              <a:rPr lang="hr-HR" sz="1800">
                <a:solidFill>
                  <a:schemeClr val="tx2">
                    <a:lumMod val="75000"/>
                    <a:lumOff val="25000"/>
                  </a:schemeClr>
                </a:solidFill>
                <a:cs typeface="Helvetica" panose="020B0604020202020204" pitchFamily="34" charset="0"/>
              </a:rPr>
              <a:t>Knjigu</a:t>
            </a:r>
            <a:r>
              <a:rPr lang="hr-HR" sz="1800">
                <a:cs typeface="Helvetica" panose="020B0604020202020204" pitchFamily="34" charset="0"/>
              </a:rPr>
              <a:t> koju je jedva pronašla u nekom opskurnom antikvarijatu </a:t>
            </a:r>
            <a:r>
              <a:rPr lang="hr-HR" sz="1800">
                <a:solidFill>
                  <a:schemeClr val="tx2">
                    <a:lumMod val="75000"/>
                    <a:lumOff val="25000"/>
                  </a:schemeClr>
                </a:solidFill>
                <a:cs typeface="Helvetica" panose="020B0604020202020204" pitchFamily="34" charset="0"/>
              </a:rPr>
              <a:t>poklonila je sestri već dan prije rođendana</a:t>
            </a:r>
            <a:r>
              <a:rPr lang="hr-HR" sz="1800">
                <a:cs typeface="Helvetica" panose="020B0604020202020204" pitchFamily="34" charset="0"/>
              </a:rPr>
              <a:t>.</a:t>
            </a:r>
          </a:p>
          <a:p>
            <a:pPr marL="457200" lvl="1" indent="0">
              <a:buNone/>
            </a:pPr>
            <a:r>
              <a:rPr lang="hr-HR" sz="1800">
                <a:cs typeface="Helvetica" panose="020B0604020202020204" pitchFamily="34" charset="0"/>
                <a:sym typeface="Wingdings" panose="05000000000000000000" pitchFamily="2" charset="2"/>
              </a:rPr>
              <a:t></a:t>
            </a:r>
          </a:p>
          <a:p>
            <a:pPr marL="457200" lvl="1" indent="0">
              <a:buNone/>
            </a:pPr>
            <a:r>
              <a:rPr lang="hr-HR" sz="1800">
                <a:cs typeface="Helvetica" panose="020B0604020202020204" pitchFamily="34" charset="0"/>
                <a:sym typeface="Wingdings" panose="05000000000000000000" pitchFamily="2" charset="2"/>
              </a:rPr>
              <a:t>Sestri je dan prije rođendana poklonila </a:t>
            </a:r>
            <a:r>
              <a:rPr lang="hr-HR" sz="1800">
                <a:solidFill>
                  <a:schemeClr val="tx2">
                    <a:lumMod val="75000"/>
                    <a:lumOff val="25000"/>
                  </a:schemeClr>
                </a:solidFill>
                <a:cs typeface="Helvetica" panose="020B0604020202020204" pitchFamily="34" charset="0"/>
                <a:sym typeface="Wingdings" panose="05000000000000000000" pitchFamily="2" charset="2"/>
              </a:rPr>
              <a:t>knjigu koju </a:t>
            </a:r>
            <a:r>
              <a:rPr lang="hr-HR" sz="1800">
                <a:cs typeface="Helvetica" panose="020B0604020202020204" pitchFamily="34" charset="0"/>
              </a:rPr>
              <a:t>je jedva pronašla u nekom opskurnom antikvarijatu.</a:t>
            </a:r>
          </a:p>
        </p:txBody>
      </p:sp>
      <p:pic>
        <p:nvPicPr>
          <p:cNvPr id="24" name="Picture 23">
            <a:extLst>
              <a:ext uri="{FF2B5EF4-FFF2-40B4-BE49-F238E27FC236}">
                <a16:creationId xmlns:a16="http://schemas.microsoft.com/office/drawing/2014/main" id="{A8EDB826-2276-7838-8C0F-5ADBD5433D74}"/>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2725474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B9BFDC-0382-4DA2-EB41-E2724D4BAF8E}"/>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0EC764FF-E2D1-E923-E26B-518E591BCDC8}"/>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284B0E5E-A227-EB7B-4FF3-C42B765ECFBB}"/>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DA7011FD-F5DB-A80F-492D-C9B8FD9930F8}"/>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29F3C8E2-C403-5555-A36A-E061DBAF9C04}"/>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5D394190-C508-BF3E-AC4D-76A155526705}"/>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691E2CC7-C628-CFB3-D47E-ECC75EC2FCC1}"/>
              </a:ext>
            </a:extLst>
          </p:cNvPr>
          <p:cNvSpPr>
            <a:spLocks noGrp="1"/>
          </p:cNvSpPr>
          <p:nvPr>
            <p:ph idx="1"/>
          </p:nvPr>
        </p:nvSpPr>
        <p:spPr>
          <a:xfrm>
            <a:off x="838200" y="1936955"/>
            <a:ext cx="10515600" cy="4159155"/>
          </a:xfrm>
        </p:spPr>
        <p:txBody>
          <a:bodyPr>
            <a:normAutofit/>
          </a:bodyPr>
          <a:lstStyle/>
          <a:p>
            <a:r>
              <a:rPr lang="hr-HR" sz="2200"/>
              <a:t>Kratke rečenice</a:t>
            </a:r>
          </a:p>
          <a:p>
            <a:r>
              <a:rPr lang="hr-HR" sz="2200">
                <a:cs typeface="Helvetica" panose="020B0604020202020204" pitchFamily="34" charset="0"/>
              </a:rPr>
              <a:t>Izbjegavaju se:</a:t>
            </a:r>
          </a:p>
          <a:p>
            <a:pPr lvl="1"/>
            <a:r>
              <a:rPr lang="hr-HR" sz="1800">
                <a:cs typeface="Helvetica" panose="020B0604020202020204" pitchFamily="34" charset="0"/>
              </a:rPr>
              <a:t>Duge rečenice s puno surečenica</a:t>
            </a:r>
          </a:p>
          <a:p>
            <a:pPr lvl="1"/>
            <a:r>
              <a:rPr lang="hr-HR" sz="1800">
                <a:cs typeface="Helvetica" panose="020B0604020202020204" pitchFamily="34" charset="0"/>
              </a:rPr>
              <a:t>Puno riječi između neke riječi/konstrukcije i (su)rečenice koja se na nju odnosi</a:t>
            </a:r>
          </a:p>
          <a:p>
            <a:pPr lvl="1"/>
            <a:r>
              <a:rPr lang="hr-HR" sz="1800">
                <a:cs typeface="Helvetica" panose="020B0604020202020204" pitchFamily="34" charset="0"/>
              </a:rPr>
              <a:t>Složene sintaktičke strukture</a:t>
            </a:r>
          </a:p>
          <a:p>
            <a:pPr lvl="1"/>
            <a:endParaRPr lang="hr-HR" sz="1800">
              <a:cs typeface="Helvetica" panose="020B0604020202020204" pitchFamily="34" charset="0"/>
            </a:endParaRPr>
          </a:p>
          <a:p>
            <a:pPr marL="457200" lvl="1" indent="0">
              <a:buNone/>
            </a:pPr>
            <a:r>
              <a:rPr lang="pl-PL" sz="1800">
                <a:cs typeface="Helvetica" panose="020B0604020202020204" pitchFamily="34" charset="0"/>
              </a:rPr>
              <a:t>Pas </a:t>
            </a:r>
            <a:r>
              <a:rPr lang="pl-PL" sz="1800">
                <a:solidFill>
                  <a:schemeClr val="tx2">
                    <a:lumMod val="75000"/>
                    <a:lumOff val="25000"/>
                  </a:schemeClr>
                </a:solidFill>
                <a:cs typeface="Helvetica" panose="020B0604020202020204" pitchFamily="34" charset="0"/>
              </a:rPr>
              <a:t>kojeg su jučer doveli od veterinara </a:t>
            </a:r>
            <a:r>
              <a:rPr lang="pl-PL" sz="1800">
                <a:cs typeface="Helvetica" panose="020B0604020202020204" pitchFamily="34" charset="0"/>
              </a:rPr>
              <a:t>gledao ju je izdaleka.</a:t>
            </a:r>
          </a:p>
          <a:p>
            <a:pPr marL="457200" lvl="1" indent="0">
              <a:buNone/>
            </a:pPr>
            <a:r>
              <a:rPr lang="pl-PL" sz="1800">
                <a:cs typeface="Helvetica" panose="020B0604020202020204" pitchFamily="34" charset="0"/>
                <a:sym typeface="Wingdings" panose="05000000000000000000" pitchFamily="2" charset="2"/>
              </a:rPr>
              <a:t></a:t>
            </a:r>
          </a:p>
          <a:p>
            <a:pPr marL="457200" lvl="1" indent="0">
              <a:buNone/>
            </a:pPr>
            <a:r>
              <a:rPr lang="hr-HR" sz="1800">
                <a:cs typeface="Helvetica" panose="020B0604020202020204" pitchFamily="34" charset="0"/>
              </a:rPr>
              <a:t>Izdaleka ju je gledao pas. Tog su psa jučer doveli od veterinara.</a:t>
            </a:r>
            <a:endParaRPr lang="nl-NL" sz="1800" dirty="0">
              <a:cs typeface="Helvetica" panose="020B0604020202020204" pitchFamily="34" charset="0"/>
            </a:endParaRPr>
          </a:p>
        </p:txBody>
      </p:sp>
      <p:pic>
        <p:nvPicPr>
          <p:cNvPr id="24" name="Picture 23">
            <a:extLst>
              <a:ext uri="{FF2B5EF4-FFF2-40B4-BE49-F238E27FC236}">
                <a16:creationId xmlns:a16="http://schemas.microsoft.com/office/drawing/2014/main" id="{C91FE691-2FD5-C57D-2D3A-DD3222ADE53E}"/>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1660722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72B9F1-6931-9F1E-034E-B7ADF51DBDFF}"/>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ADFC3BA7-A23F-9E0C-3EFE-D0D4E38741EC}"/>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13CBE008-BED8-D0DB-7A6F-1D18F7C37287}"/>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5A819452-FA4C-AD52-AB66-DD43255ABEFE}"/>
              </a:ext>
            </a:extLst>
          </p:cNvPr>
          <p:cNvSpPr>
            <a:spLocks noGrp="1" noRot="1" noMove="1" noResize="1" noEditPoints="1" noAdjustHandles="1" noChangeArrowheads="1" noChangeShapeType="1"/>
          </p:cNvSpPr>
          <p:nvPr>
            <p:ph type="title"/>
          </p:nvPr>
        </p:nvSpPr>
        <p:spPr>
          <a:xfrm>
            <a:off x="836219" y="271004"/>
            <a:ext cx="8389688" cy="1325563"/>
          </a:xfrm>
        </p:spPr>
        <p:txBody>
          <a:bodyPr>
            <a:normAutofit/>
          </a:bodyPr>
          <a:lstStyle/>
          <a:p>
            <a:r>
              <a:rPr lang="hr-HR" sz="4000">
                <a:latin typeface="Helvetica" panose="020B0604020202020204" pitchFamily="34" charset="0"/>
                <a:cs typeface="Helvetica" panose="020B0604020202020204" pitchFamily="34" charset="0"/>
              </a:rPr>
              <a:t>Pristupi pojednostavljivanju jezika</a:t>
            </a:r>
            <a:endParaRPr lang="nl-NL" sz="4000"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D157AB27-EDCF-2717-8061-50F82B3BFE5A}"/>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51F3018E-91EE-040B-6A26-CF4789B8E842}"/>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C30B8D48-516D-736E-79DA-EC655A1BEE84}"/>
              </a:ext>
            </a:extLst>
          </p:cNvPr>
          <p:cNvSpPr>
            <a:spLocks noGrp="1"/>
          </p:cNvSpPr>
          <p:nvPr>
            <p:ph idx="1"/>
          </p:nvPr>
        </p:nvSpPr>
        <p:spPr>
          <a:xfrm>
            <a:off x="838200" y="1936955"/>
            <a:ext cx="10515600" cy="4159155"/>
          </a:xfrm>
        </p:spPr>
        <p:txBody>
          <a:bodyPr>
            <a:normAutofit/>
          </a:bodyPr>
          <a:lstStyle/>
          <a:p>
            <a:r>
              <a:rPr lang="hr-HR" sz="2200"/>
              <a:t>mogu se primijeniti svjesni ili nesvjesni postupci da bi se pojednostavilo ono što se želi reći</a:t>
            </a:r>
          </a:p>
          <a:p>
            <a:r>
              <a:rPr lang="hr-HR" sz="2200">
                <a:cs typeface="Helvetica" panose="020B0604020202020204" pitchFamily="34" charset="0"/>
              </a:rPr>
              <a:t>nesvjesni postupci: govor usmjeren djetetu, govor usmjeren strancu</a:t>
            </a:r>
          </a:p>
          <a:p>
            <a:r>
              <a:rPr lang="hr-HR" sz="2200">
                <a:cs typeface="Helvetica" panose="020B0604020202020204" pitchFamily="34" charset="0"/>
              </a:rPr>
              <a:t>svjesni postupci – pristupi:</a:t>
            </a:r>
          </a:p>
          <a:p>
            <a:pPr lvl="1"/>
            <a:r>
              <a:rPr lang="hr-HR" sz="1800">
                <a:cs typeface="Helvetica" panose="020B0604020202020204" pitchFamily="34" charset="0"/>
              </a:rPr>
              <a:t>Tehnike upravljanja jezičnom složenošću u primijenjoj lingvistici (primjerice, u poučavanju hrvatskog kao stranog jezika, u pisanju udžbenika…)</a:t>
            </a:r>
          </a:p>
          <a:p>
            <a:pPr lvl="1"/>
            <a:r>
              <a:rPr lang="hr-HR" sz="1800">
                <a:cs typeface="Helvetica" panose="020B0604020202020204" pitchFamily="34" charset="0"/>
              </a:rPr>
              <a:t>Potpomognuta i alternativna (?) komunikacija – usmjerena na pomoć u komunikaciji osobama s različitim poremećajima (primjerice, aplikacije za komunikaciju, komunikacijske ploče)</a:t>
            </a:r>
          </a:p>
          <a:p>
            <a:pPr lvl="1"/>
            <a:r>
              <a:rPr lang="hr-HR" sz="1800">
                <a:cs typeface="Helvetica" panose="020B0604020202020204" pitchFamily="34" charset="0"/>
              </a:rPr>
              <a:t>Prilagodbe sadržaja osobama s različitim jezičnim poremećajima (primjerice, principi jednostavnog jezika) – jezične i grafičke prilagodbe</a:t>
            </a:r>
            <a:endParaRPr lang="nl-NL" sz="1800" dirty="0">
              <a:cs typeface="Helvetica" panose="020B0604020202020204" pitchFamily="34" charset="0"/>
            </a:endParaRPr>
          </a:p>
        </p:txBody>
      </p:sp>
      <p:pic>
        <p:nvPicPr>
          <p:cNvPr id="24" name="Picture 23">
            <a:extLst>
              <a:ext uri="{FF2B5EF4-FFF2-40B4-BE49-F238E27FC236}">
                <a16:creationId xmlns:a16="http://schemas.microsoft.com/office/drawing/2014/main" id="{D368ADEF-2D72-8B6B-F678-DD9F4765C720}"/>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489381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528FB-5522-0AD1-028E-5ACDA63E3ADB}"/>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9EFA384D-1FDA-9BE8-B092-AC66AA06E75A}"/>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89B4BD1D-8B36-168E-A2F6-ADF708B2A9A3}"/>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B1CBC01F-31E0-3B8B-5B90-8390DF93FFC8}"/>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91EE58FF-1E1B-EF4F-1F6E-5DE29226B552}"/>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EC4D3DCD-C8F9-6EF1-F043-06F881EC0916}"/>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E5FA0A45-D530-9994-3E21-1993E4F7050C}"/>
              </a:ext>
            </a:extLst>
          </p:cNvPr>
          <p:cNvSpPr>
            <a:spLocks noGrp="1"/>
          </p:cNvSpPr>
          <p:nvPr>
            <p:ph idx="1"/>
          </p:nvPr>
        </p:nvSpPr>
        <p:spPr>
          <a:xfrm>
            <a:off x="838200" y="1936955"/>
            <a:ext cx="10515600" cy="4159155"/>
          </a:xfrm>
        </p:spPr>
        <p:txBody>
          <a:bodyPr>
            <a:normAutofit/>
          </a:bodyPr>
          <a:lstStyle/>
          <a:p>
            <a:r>
              <a:rPr lang="hr-HR" sz="2200"/>
              <a:t>Kratke rečenice</a:t>
            </a:r>
          </a:p>
          <a:p>
            <a:r>
              <a:rPr lang="hr-HR" sz="2200">
                <a:cs typeface="Helvetica" panose="020B0604020202020204" pitchFamily="34" charset="0"/>
              </a:rPr>
              <a:t>Izbjegavaju se:</a:t>
            </a:r>
          </a:p>
          <a:p>
            <a:pPr lvl="1"/>
            <a:r>
              <a:rPr lang="hr-HR" sz="1800">
                <a:cs typeface="Helvetica" panose="020B0604020202020204" pitchFamily="34" charset="0"/>
              </a:rPr>
              <a:t>Duge rečenice s puno surečenica</a:t>
            </a:r>
          </a:p>
          <a:p>
            <a:pPr lvl="1"/>
            <a:r>
              <a:rPr lang="hr-HR" sz="1800">
                <a:cs typeface="Helvetica" panose="020B0604020202020204" pitchFamily="34" charset="0"/>
              </a:rPr>
              <a:t>Puno riječi između neke riječi/konstrukcije i (su)rečenice koja se na nju odnosi</a:t>
            </a:r>
          </a:p>
          <a:p>
            <a:pPr lvl="1"/>
            <a:r>
              <a:rPr lang="hr-HR" sz="1800">
                <a:cs typeface="Helvetica" panose="020B0604020202020204" pitchFamily="34" charset="0"/>
              </a:rPr>
              <a:t>Složene sintaktičke strukture</a:t>
            </a:r>
          </a:p>
          <a:p>
            <a:pPr lvl="1"/>
            <a:r>
              <a:rPr lang="hr-HR" sz="1800">
                <a:cs typeface="Helvetica" panose="020B0604020202020204" pitchFamily="34" charset="0"/>
              </a:rPr>
              <a:t>Pasiv ili slične konstrukcije (takve u kojima je onaj koji trpi radnju gramatički označen kao subjekt)</a:t>
            </a:r>
          </a:p>
          <a:p>
            <a:pPr lvl="1"/>
            <a:endParaRPr lang="hr-HR" sz="1800">
              <a:cs typeface="Helvetica" panose="020B0604020202020204" pitchFamily="34" charset="0"/>
            </a:endParaRPr>
          </a:p>
          <a:p>
            <a:pPr marL="457200" lvl="1" indent="0">
              <a:buNone/>
            </a:pPr>
            <a:r>
              <a:rPr lang="hr-HR" sz="1800">
                <a:solidFill>
                  <a:schemeClr val="tx2">
                    <a:lumMod val="75000"/>
                    <a:lumOff val="25000"/>
                  </a:schemeClr>
                </a:solidFill>
                <a:cs typeface="Helvetica" panose="020B0604020202020204" pitchFamily="34" charset="0"/>
              </a:rPr>
              <a:t>Lijek je dan pacijentu </a:t>
            </a:r>
            <a:r>
              <a:rPr lang="hr-HR" sz="1800">
                <a:cs typeface="Helvetica" panose="020B0604020202020204" pitchFamily="34" charset="0"/>
              </a:rPr>
              <a:t>prema uputama liječnika. </a:t>
            </a:r>
            <a:r>
              <a:rPr lang="hr-HR" sz="1800">
                <a:cs typeface="Helvetica" panose="020B0604020202020204" pitchFamily="34" charset="0"/>
                <a:sym typeface="Wingdings" panose="05000000000000000000" pitchFamily="2" charset="2"/>
              </a:rPr>
              <a:t> Prema uputama liječnika </a:t>
            </a:r>
            <a:r>
              <a:rPr lang="hr-HR" sz="1800">
                <a:solidFill>
                  <a:schemeClr val="tx2">
                    <a:lumMod val="75000"/>
                    <a:lumOff val="25000"/>
                  </a:schemeClr>
                </a:solidFill>
                <a:cs typeface="Helvetica" panose="020B0604020202020204" pitchFamily="34" charset="0"/>
                <a:sym typeface="Wingdings" panose="05000000000000000000" pitchFamily="2" charset="2"/>
              </a:rPr>
              <a:t>pacijent je dobio lijek.</a:t>
            </a:r>
          </a:p>
          <a:p>
            <a:pPr marL="457200" lvl="1" indent="0">
              <a:buNone/>
            </a:pPr>
            <a:endParaRPr lang="hr-HR" sz="1800">
              <a:cs typeface="Helvetica" panose="020B0604020202020204" pitchFamily="34" charset="0"/>
            </a:endParaRPr>
          </a:p>
          <a:p>
            <a:pPr marL="457200" lvl="1" indent="0">
              <a:buNone/>
            </a:pPr>
            <a:r>
              <a:rPr lang="hr-HR" sz="1800">
                <a:solidFill>
                  <a:schemeClr val="tx2">
                    <a:lumMod val="75000"/>
                    <a:lumOff val="25000"/>
                  </a:schemeClr>
                </a:solidFill>
                <a:cs typeface="Helvetica" panose="020B0604020202020204" pitchFamily="34" charset="0"/>
              </a:rPr>
              <a:t>Kolega</a:t>
            </a:r>
            <a:r>
              <a:rPr lang="hr-HR" sz="1800">
                <a:cs typeface="Helvetica" panose="020B0604020202020204" pitchFamily="34" charset="0"/>
              </a:rPr>
              <a:t> ima čvrstu podršku supruge. </a:t>
            </a:r>
            <a:r>
              <a:rPr lang="hr-HR" sz="1800">
                <a:cs typeface="Helvetica" panose="020B0604020202020204" pitchFamily="34" charset="0"/>
                <a:sym typeface="Wingdings" panose="05000000000000000000" pitchFamily="2" charset="2"/>
              </a:rPr>
              <a:t> Supruga podržava </a:t>
            </a:r>
            <a:r>
              <a:rPr lang="hr-HR" sz="1800">
                <a:solidFill>
                  <a:schemeClr val="tx2">
                    <a:lumMod val="75000"/>
                    <a:lumOff val="25000"/>
                  </a:schemeClr>
                </a:solidFill>
                <a:cs typeface="Helvetica" panose="020B0604020202020204" pitchFamily="34" charset="0"/>
                <a:sym typeface="Wingdings" panose="05000000000000000000" pitchFamily="2" charset="2"/>
              </a:rPr>
              <a:t>kolegu</a:t>
            </a:r>
            <a:r>
              <a:rPr lang="hr-HR" sz="1800">
                <a:cs typeface="Helvetica" panose="020B0604020202020204" pitchFamily="34" charset="0"/>
                <a:sym typeface="Wingdings" panose="05000000000000000000" pitchFamily="2" charset="2"/>
              </a:rPr>
              <a:t>.</a:t>
            </a:r>
            <a:endParaRPr lang="hr-HR" sz="1800">
              <a:cs typeface="Helvetica" panose="020B0604020202020204" pitchFamily="34" charset="0"/>
            </a:endParaRPr>
          </a:p>
          <a:p>
            <a:pPr marL="457200" lvl="1" indent="0">
              <a:buNone/>
            </a:pPr>
            <a:endParaRPr lang="hr-HR" sz="1800">
              <a:cs typeface="Helvetica" panose="020B0604020202020204" pitchFamily="34" charset="0"/>
            </a:endParaRPr>
          </a:p>
          <a:p>
            <a:pPr marL="457200" lvl="1" indent="0">
              <a:buNone/>
            </a:pPr>
            <a:r>
              <a:rPr lang="hr-HR" sz="1800">
                <a:solidFill>
                  <a:schemeClr val="tx2">
                    <a:lumMod val="75000"/>
                    <a:lumOff val="25000"/>
                  </a:schemeClr>
                </a:solidFill>
                <a:cs typeface="Helvetica" panose="020B0604020202020204" pitchFamily="34" charset="0"/>
              </a:rPr>
              <a:t>Tvrtka</a:t>
            </a:r>
            <a:r>
              <a:rPr lang="hr-HR" sz="1800">
                <a:cs typeface="Helvetica" panose="020B0604020202020204" pitchFamily="34" charset="0"/>
              </a:rPr>
              <a:t> je pod velikom kontrolom tih ljudi. </a:t>
            </a:r>
            <a:r>
              <a:rPr lang="hr-HR" sz="1800">
                <a:cs typeface="Helvetica" panose="020B0604020202020204" pitchFamily="34" charset="0"/>
                <a:sym typeface="Wingdings" panose="05000000000000000000" pitchFamily="2" charset="2"/>
              </a:rPr>
              <a:t> Ti ljudi kontroliraju </a:t>
            </a:r>
            <a:r>
              <a:rPr lang="hr-HR" sz="1800">
                <a:solidFill>
                  <a:schemeClr val="tx2">
                    <a:lumMod val="75000"/>
                    <a:lumOff val="25000"/>
                  </a:schemeClr>
                </a:solidFill>
                <a:cs typeface="Helvetica" panose="020B0604020202020204" pitchFamily="34" charset="0"/>
                <a:sym typeface="Wingdings" panose="05000000000000000000" pitchFamily="2" charset="2"/>
              </a:rPr>
              <a:t>tvrtku</a:t>
            </a:r>
            <a:r>
              <a:rPr lang="hr-HR" sz="1800">
                <a:cs typeface="Helvetica" panose="020B0604020202020204" pitchFamily="34" charset="0"/>
                <a:sym typeface="Wingdings" panose="05000000000000000000" pitchFamily="2" charset="2"/>
              </a:rPr>
              <a:t>.</a:t>
            </a:r>
            <a:endParaRPr lang="hr-HR" sz="1800">
              <a:solidFill>
                <a:schemeClr val="tx2">
                  <a:lumMod val="75000"/>
                  <a:lumOff val="25000"/>
                </a:schemeClr>
              </a:solidFill>
              <a:cs typeface="Helvetica" panose="020B0604020202020204" pitchFamily="34" charset="0"/>
            </a:endParaRPr>
          </a:p>
          <a:p>
            <a:pPr marL="457200" lvl="1" indent="0">
              <a:buNone/>
            </a:pP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5348A8D6-3892-CE7B-4552-EBA1CB367412}"/>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1780470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47E3C-C0E8-87D7-1A52-B4F342284318}"/>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8E5FD971-D37D-34EA-AADF-6A759AC3AF5D}"/>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43A02476-2FCF-A329-68E0-2883EC8991CC}"/>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446DF5A8-54E4-B4C3-D370-2DB6ACBFA11D}"/>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rečenice</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CDF250D9-C911-786E-3CFD-56F9C0631C6E}"/>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793E74DF-F7BE-BC9A-7308-CB398956D290}"/>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408BABFB-00EB-84DC-55B5-0DDA9D8EBD2E}"/>
              </a:ext>
            </a:extLst>
          </p:cNvPr>
          <p:cNvSpPr>
            <a:spLocks noGrp="1"/>
          </p:cNvSpPr>
          <p:nvPr>
            <p:ph idx="1"/>
          </p:nvPr>
        </p:nvSpPr>
        <p:spPr>
          <a:xfrm>
            <a:off x="838200" y="1936955"/>
            <a:ext cx="10515600" cy="4159155"/>
          </a:xfrm>
        </p:spPr>
        <p:txBody>
          <a:bodyPr>
            <a:normAutofit/>
          </a:bodyPr>
          <a:lstStyle/>
          <a:p>
            <a:r>
              <a:rPr lang="hr-HR" sz="2200">
                <a:cs typeface="Helvetica" panose="020B0604020202020204" pitchFamily="34" charset="0"/>
              </a:rPr>
              <a:t>Izbjegavaju se:</a:t>
            </a:r>
          </a:p>
          <a:p>
            <a:pPr lvl="1"/>
            <a:r>
              <a:rPr lang="hr-HR" sz="1800" u="sng">
                <a:cs typeface="Helvetica" panose="020B0604020202020204" pitchFamily="34" charset="0"/>
              </a:rPr>
              <a:t>Duge rečenice s puno surečenica</a:t>
            </a:r>
          </a:p>
          <a:p>
            <a:pPr lvl="1"/>
            <a:r>
              <a:rPr lang="hr-HR" sz="1800">
                <a:solidFill>
                  <a:schemeClr val="accent6">
                    <a:lumMod val="75000"/>
                  </a:schemeClr>
                </a:solidFill>
                <a:cs typeface="Helvetica" panose="020B0604020202020204" pitchFamily="34" charset="0"/>
              </a:rPr>
              <a:t>Puno riječi između neke riječi/konstrukcije i (su)rečenice koja se na nju odnosi</a:t>
            </a:r>
          </a:p>
          <a:p>
            <a:pPr lvl="1"/>
            <a:r>
              <a:rPr lang="hr-HR" sz="1800">
                <a:solidFill>
                  <a:srgbClr val="7030A0"/>
                </a:solidFill>
                <a:cs typeface="Helvetica" panose="020B0604020202020204" pitchFamily="34" charset="0"/>
              </a:rPr>
              <a:t>Složene sintaktičke strukture</a:t>
            </a:r>
          </a:p>
          <a:p>
            <a:pPr lvl="1"/>
            <a:r>
              <a:rPr lang="hr-HR" sz="1800" b="1">
                <a:cs typeface="Helvetica" panose="020B0604020202020204" pitchFamily="34" charset="0"/>
              </a:rPr>
              <a:t>Pasiv ili slične konstrukcije</a:t>
            </a:r>
            <a:endParaRPr lang="hr-HR" sz="1800" b="1">
              <a:solidFill>
                <a:srgbClr val="7030A0"/>
              </a:solidFill>
              <a:cs typeface="Helvetica" panose="020B0604020202020204" pitchFamily="34" charset="0"/>
            </a:endParaRPr>
          </a:p>
          <a:p>
            <a:pPr marL="457200" lvl="1" indent="0">
              <a:buNone/>
            </a:pPr>
            <a:endParaRPr lang="hr-HR" sz="1800">
              <a:cs typeface="Helvetica" panose="020B0604020202020204" pitchFamily="34" charset="0"/>
            </a:endParaRPr>
          </a:p>
          <a:p>
            <a:pPr marL="457200" lvl="1" indent="0">
              <a:buNone/>
            </a:pPr>
            <a:r>
              <a:rPr lang="hr-HR" sz="1800">
                <a:solidFill>
                  <a:schemeClr val="accent6">
                    <a:lumMod val="75000"/>
                  </a:schemeClr>
                </a:solidFill>
                <a:cs typeface="Helvetica" panose="020B0604020202020204" pitchFamily="34" charset="0"/>
              </a:rPr>
              <a:t>Okrivljenik ima&gt; </a:t>
            </a:r>
            <a:r>
              <a:rPr lang="hr-HR" sz="1800">
                <a:cs typeface="Helvetica" panose="020B0604020202020204" pitchFamily="34" charset="0"/>
              </a:rPr>
              <a:t>kao i maloljetnik u kaznenom postupku </a:t>
            </a:r>
            <a:r>
              <a:rPr lang="hr-HR" sz="1800">
                <a:solidFill>
                  <a:schemeClr val="accent6">
                    <a:lumMod val="75000"/>
                  </a:schemeClr>
                </a:solidFill>
                <a:cs typeface="Helvetica" panose="020B0604020202020204" pitchFamily="34" charset="0"/>
              </a:rPr>
              <a:t>&gt;pravo&gt;&gt;&gt;&gt;</a:t>
            </a:r>
            <a:r>
              <a:rPr lang="hr-HR" sz="1800">
                <a:cs typeface="Helvetica" panose="020B0604020202020204" pitchFamily="34" charset="0"/>
              </a:rPr>
              <a:t>:</a:t>
            </a:r>
          </a:p>
          <a:p>
            <a:pPr marL="457200" lvl="1" indent="0">
              <a:buNone/>
            </a:pPr>
            <a:endParaRPr lang="hr-HR" sz="1200">
              <a:cs typeface="Helvetica" panose="020B0604020202020204" pitchFamily="34" charset="0"/>
            </a:endParaRPr>
          </a:p>
          <a:p>
            <a:pPr marL="800100" lvl="1" indent="-342900">
              <a:buAutoNum type="arabicParenR"/>
            </a:pPr>
            <a:r>
              <a:rPr lang="hr-HR" sz="1800">
                <a:cs typeface="Helvetica" panose="020B0604020202020204" pitchFamily="34" charset="0"/>
              </a:rPr>
              <a:t>u najkraćem mogućem roku, na njemu razumljiv način, </a:t>
            </a:r>
            <a:r>
              <a:rPr lang="hr-HR" sz="1800">
                <a:solidFill>
                  <a:schemeClr val="accent6">
                    <a:lumMod val="75000"/>
                  </a:schemeClr>
                </a:solidFill>
                <a:cs typeface="Helvetica" panose="020B0604020202020204" pitchFamily="34" charset="0"/>
              </a:rPr>
              <a:t>&gt;</a:t>
            </a:r>
            <a:r>
              <a:rPr lang="hr-HR" sz="1800" b="1">
                <a:solidFill>
                  <a:schemeClr val="accent6">
                    <a:lumMod val="75000"/>
                  </a:schemeClr>
                </a:solidFill>
                <a:cs typeface="Helvetica" panose="020B0604020202020204" pitchFamily="34" charset="0"/>
              </a:rPr>
              <a:t>biti upoznat</a:t>
            </a:r>
            <a:r>
              <a:rPr lang="hr-HR" sz="1800">
                <a:solidFill>
                  <a:schemeClr val="accent6">
                    <a:lumMod val="75000"/>
                  </a:schemeClr>
                </a:solidFill>
                <a:cs typeface="Helvetica" panose="020B0604020202020204" pitchFamily="34" charset="0"/>
              </a:rPr>
              <a:t>&gt; sa osnovama sumnje </a:t>
            </a:r>
            <a:r>
              <a:rPr lang="hr-HR" sz="1800">
                <a:solidFill>
                  <a:srgbClr val="7030A0"/>
                </a:solidFill>
                <a:cs typeface="Helvetica" panose="020B0604020202020204" pitchFamily="34" charset="0"/>
              </a:rPr>
              <a:t>da je počinio kazneno djelo </a:t>
            </a:r>
            <a:r>
              <a:rPr lang="hr-HR" sz="1800">
                <a:cs typeface="Helvetica" panose="020B0604020202020204" pitchFamily="34" charset="0"/>
              </a:rPr>
              <a:t>i </a:t>
            </a:r>
            <a:r>
              <a:rPr lang="hr-HR" sz="1800">
                <a:solidFill>
                  <a:schemeClr val="accent6">
                    <a:lumMod val="75000"/>
                  </a:schemeClr>
                </a:solidFill>
                <a:cs typeface="Helvetica" panose="020B0604020202020204" pitchFamily="34" charset="0"/>
              </a:rPr>
              <a:t>&gt;razlozima optužbe</a:t>
            </a:r>
          </a:p>
          <a:p>
            <a:pPr marL="457200" lvl="1" indent="0">
              <a:buNone/>
            </a:pPr>
            <a:endParaRPr lang="hr-HR" sz="1000">
              <a:cs typeface="Helvetica" panose="020B0604020202020204" pitchFamily="34" charset="0"/>
            </a:endParaRPr>
          </a:p>
          <a:p>
            <a:pPr marL="457200" lvl="1" indent="0">
              <a:buNone/>
            </a:pPr>
            <a:r>
              <a:rPr lang="hr-HR" sz="1800">
                <a:effectLst/>
                <a:ea typeface="Calibri" panose="020F0502020204030204" pitchFamily="34" charset="0"/>
              </a:rPr>
              <a:t>2)  </a:t>
            </a:r>
            <a:r>
              <a:rPr lang="hr-HR" sz="1800" u="sng">
                <a:solidFill>
                  <a:schemeClr val="accent6">
                    <a:lumMod val="75000"/>
                  </a:schemeClr>
                </a:solidFill>
                <a:effectLst/>
                <a:ea typeface="Calibri" panose="020F0502020204030204" pitchFamily="34" charset="0"/>
              </a:rPr>
              <a:t>&gt;služiti se</a:t>
            </a:r>
            <a:r>
              <a:rPr lang="hr-HR" sz="1800" u="sng">
                <a:effectLst/>
                <a:ea typeface="Calibri" panose="020F0502020204030204" pitchFamily="34" charset="0"/>
              </a:rPr>
              <a:t> u postupku svojim jezikom, odnosno jezikom </a:t>
            </a:r>
            <a:r>
              <a:rPr lang="hr-HR" sz="1800" u="sng">
                <a:solidFill>
                  <a:srgbClr val="7030A0"/>
                </a:solidFill>
                <a:effectLst/>
                <a:ea typeface="Calibri" panose="020F0502020204030204" pitchFamily="34" charset="0"/>
              </a:rPr>
              <a:t>koji govori </a:t>
            </a:r>
            <a:r>
              <a:rPr lang="hr-HR" sz="1800" u="sng">
                <a:effectLst/>
                <a:ea typeface="Calibri" panose="020F0502020204030204" pitchFamily="34" charset="0"/>
              </a:rPr>
              <a:t>i razumije uključujući i znakovni jezik gluhih i gluhoslijepih </a:t>
            </a:r>
            <a:r>
              <a:rPr lang="hr-HR" sz="1800" u="sng">
                <a:solidFill>
                  <a:srgbClr val="7030A0"/>
                </a:solidFill>
                <a:effectLst/>
                <a:ea typeface="Calibri" panose="020F0502020204030204" pitchFamily="34" charset="0"/>
              </a:rPr>
              <a:t>te ako ne razumije hrvatski jezik </a:t>
            </a:r>
            <a:r>
              <a:rPr lang="hr-HR" sz="1800" u="sng">
                <a:solidFill>
                  <a:schemeClr val="accent6">
                    <a:lumMod val="75000"/>
                  </a:schemeClr>
                </a:solidFill>
                <a:effectLst/>
                <a:ea typeface="Calibri" panose="020F0502020204030204" pitchFamily="34" charset="0"/>
              </a:rPr>
              <a:t>&gt;na tumača odnosno prevoditelja ili tumača znakovnog jezika </a:t>
            </a:r>
            <a:r>
              <a:rPr lang="hr-HR" sz="1800" u="sng">
                <a:solidFill>
                  <a:srgbClr val="7030A0"/>
                </a:solidFill>
                <a:effectLst/>
                <a:ea typeface="Calibri" panose="020F0502020204030204" pitchFamily="34" charset="0"/>
              </a:rPr>
              <a:t>ukoliko se radi o gluhom ili gluhoslijepom okrivljeniku</a:t>
            </a:r>
            <a:endParaRPr lang="hr-HR" sz="1800" u="sng" kern="100">
              <a:solidFill>
                <a:srgbClr val="7030A0"/>
              </a:solidFill>
              <a:effectLst/>
              <a:ea typeface="Calibri" panose="020F0502020204030204" pitchFamily="34" charset="0"/>
              <a:cs typeface="Times New Roman" panose="02020603050405020304" pitchFamily="18" charset="0"/>
            </a:endParaRPr>
          </a:p>
          <a:p>
            <a:pPr marL="457200" lvl="1" indent="0">
              <a:buNone/>
            </a:pPr>
            <a:endParaRPr lang="hr-HR" sz="1800">
              <a:solidFill>
                <a:srgbClr val="215F9A"/>
              </a:solidFill>
              <a:cs typeface="Helvetica" panose="020B0604020202020204" pitchFamily="34" charset="0"/>
            </a:endParaRPr>
          </a:p>
          <a:p>
            <a:pPr marL="457200" lvl="1" indent="0">
              <a:buNone/>
            </a:pP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E1402875-32DA-A584-24C7-EA492105AFFC}"/>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3148292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EB03F1-5D2F-EB52-33BD-5EFBF2322263}"/>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64152907-533D-A12B-B341-6C4BBB6B79E1}"/>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02269CB8-40BD-C452-3F37-41FE4707B30B}"/>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4FDB98E2-0D47-4970-D82A-AB11E5A256D8}"/>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Što možemo učiniti?</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25036B71-0C5E-90A1-D78B-699356828C41}"/>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A432CA9B-3B27-3D8D-FFD8-45B0B585AA70}"/>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274BC74C-2C28-C501-B1BF-2C1E62AC1C37}"/>
              </a:ext>
            </a:extLst>
          </p:cNvPr>
          <p:cNvSpPr>
            <a:spLocks noGrp="1"/>
          </p:cNvSpPr>
          <p:nvPr>
            <p:ph idx="1"/>
          </p:nvPr>
        </p:nvSpPr>
        <p:spPr>
          <a:xfrm>
            <a:off x="838200" y="1813297"/>
            <a:ext cx="10515600" cy="4159155"/>
          </a:xfrm>
        </p:spPr>
        <p:txBody>
          <a:bodyPr>
            <a:noAutofit/>
          </a:bodyPr>
          <a:lstStyle/>
          <a:p>
            <a:pPr marL="0" indent="0">
              <a:buNone/>
            </a:pPr>
            <a:r>
              <a:rPr lang="hr-HR" sz="2200">
                <a:cs typeface="Helvetica" panose="020B0604020202020204" pitchFamily="34" charset="0"/>
              </a:rPr>
              <a:t>Strategije izmjene teksta:</a:t>
            </a:r>
          </a:p>
          <a:p>
            <a:endParaRPr lang="hr-HR" sz="900">
              <a:cs typeface="Helvetica" panose="020B0604020202020204" pitchFamily="34" charset="0"/>
            </a:endParaRPr>
          </a:p>
          <a:p>
            <a:pPr lvl="1"/>
            <a:r>
              <a:rPr lang="hr-HR" sz="2200" kern="100">
                <a:effectLst/>
                <a:ea typeface="Calibri" panose="020F0502020204030204" pitchFamily="34" charset="0"/>
                <a:cs typeface="Helvetica" panose="020B0604020202020204" pitchFamily="34" charset="0"/>
              </a:rPr>
              <a:t>Upotrebljavati česte riječi</a:t>
            </a:r>
          </a:p>
          <a:p>
            <a:pPr lvl="1"/>
            <a:r>
              <a:rPr lang="hr-HR" sz="2200" kern="100">
                <a:ea typeface="Calibri" panose="020F0502020204030204" pitchFamily="34" charset="0"/>
                <a:cs typeface="Helvetica" panose="020B0604020202020204" pitchFamily="34" charset="0"/>
              </a:rPr>
              <a:t>Izbjegavati prenesena značenja</a:t>
            </a:r>
          </a:p>
          <a:p>
            <a:pPr lvl="1"/>
            <a:r>
              <a:rPr lang="hr-HR" sz="2200" kern="100">
                <a:effectLst/>
                <a:ea typeface="Calibri" panose="020F0502020204030204" pitchFamily="34" charset="0"/>
                <a:cs typeface="Helvetica" panose="020B0604020202020204" pitchFamily="34" charset="0"/>
              </a:rPr>
              <a:t>Izbjegavati ili objasniti stručne termine</a:t>
            </a:r>
          </a:p>
          <a:p>
            <a:pPr lvl="1"/>
            <a:r>
              <a:rPr lang="hr-HR" sz="2200" kern="100">
                <a:ea typeface="Calibri" panose="020F0502020204030204" pitchFamily="34" charset="0"/>
                <a:cs typeface="Helvetica" panose="020B0604020202020204" pitchFamily="34" charset="0"/>
              </a:rPr>
              <a:t>Upotrebljavati primjere da bi se objasnili neki koncepti</a:t>
            </a:r>
          </a:p>
          <a:p>
            <a:pPr lvl="1"/>
            <a:r>
              <a:rPr lang="hr-HR" sz="2200" kern="100">
                <a:effectLst/>
                <a:ea typeface="Calibri" panose="020F0502020204030204" pitchFamily="34" charset="0"/>
                <a:cs typeface="Helvetica" panose="020B0604020202020204" pitchFamily="34" charset="0"/>
              </a:rPr>
              <a:t>Upotrebljavati istu riječ za određenu stvar u čitavom dokumentu</a:t>
            </a:r>
          </a:p>
          <a:p>
            <a:pPr lvl="1"/>
            <a:endParaRPr lang="hr-HR" sz="900" kern="100">
              <a:ea typeface="Calibri" panose="020F0502020204030204" pitchFamily="34" charset="0"/>
              <a:cs typeface="Helvetica" panose="020B0604020202020204" pitchFamily="34" charset="0"/>
            </a:endParaRPr>
          </a:p>
          <a:p>
            <a:pPr lvl="1"/>
            <a:r>
              <a:rPr lang="hr-HR" sz="2200" kern="100">
                <a:effectLst/>
                <a:ea typeface="Calibri" panose="020F0502020204030204" pitchFamily="34" charset="0"/>
                <a:cs typeface="Helvetica" panose="020B0604020202020204" pitchFamily="34" charset="0"/>
              </a:rPr>
              <a:t>Upotrebljavati kratke rečenice</a:t>
            </a:r>
          </a:p>
          <a:p>
            <a:pPr lvl="1"/>
            <a:r>
              <a:rPr lang="hr-HR" sz="2200" kern="100">
                <a:ea typeface="Calibri" panose="020F0502020204030204" pitchFamily="34" charset="0"/>
                <a:cs typeface="Helvetica" panose="020B0604020202020204" pitchFamily="34" charset="0"/>
              </a:rPr>
              <a:t>Upotrebljavati jednostavne rečenice</a:t>
            </a:r>
          </a:p>
          <a:p>
            <a:pPr lvl="1"/>
            <a:r>
              <a:rPr lang="hr-HR" sz="2200" kern="100">
                <a:ea typeface="Calibri" panose="020F0502020204030204" pitchFamily="34" charset="0"/>
                <a:cs typeface="Helvetica" panose="020B0604020202020204" pitchFamily="34" charset="0"/>
              </a:rPr>
              <a:t>Ponavljati riječi kroz tekst kako bi se lakše moglo odrediti na koju se riječ nešto odnosi</a:t>
            </a:r>
            <a:endParaRPr lang="hr-HR" sz="2200" kern="100">
              <a:effectLst/>
              <a:ea typeface="Calibri" panose="020F0502020204030204" pitchFamily="34" charset="0"/>
              <a:cs typeface="Helvetica" panose="020B0604020202020204" pitchFamily="34" charset="0"/>
            </a:endParaRPr>
          </a:p>
          <a:p>
            <a:pPr lvl="1"/>
            <a:endParaRPr lang="hr-HR" sz="900" kern="100">
              <a:ea typeface="Calibri" panose="020F0502020204030204" pitchFamily="34" charset="0"/>
              <a:cs typeface="Helvetica" panose="020B0604020202020204" pitchFamily="34" charset="0"/>
            </a:endParaRPr>
          </a:p>
          <a:p>
            <a:pPr lvl="1"/>
            <a:r>
              <a:rPr lang="hr-HR" sz="2200" kern="100">
                <a:effectLst/>
                <a:ea typeface="Calibri" panose="020F0502020204030204" pitchFamily="34" charset="0"/>
                <a:cs typeface="Helvetica" panose="020B0604020202020204" pitchFamily="34" charset="0"/>
              </a:rPr>
              <a:t>Upotrebljavati aktivni oblik umjesto pasivnog</a:t>
            </a:r>
          </a:p>
          <a:p>
            <a:pPr lvl="1"/>
            <a:r>
              <a:rPr lang="hr-HR" sz="2200" kern="100">
                <a:ea typeface="Calibri" panose="020F0502020204030204" pitchFamily="34" charset="0"/>
                <a:cs typeface="Helvetica" panose="020B0604020202020204" pitchFamily="34" charset="0"/>
              </a:rPr>
              <a:t>Upotrebljavati glagole umjesto glagolskih i drugih imenica</a:t>
            </a:r>
            <a:endParaRPr lang="hr-HR" sz="2200" kern="100">
              <a:effectLst/>
              <a:ea typeface="Calibri" panose="020F0502020204030204" pitchFamily="34" charset="0"/>
              <a:cs typeface="Times New Roman" panose="02020603050405020304" pitchFamily="18" charset="0"/>
            </a:endParaRPr>
          </a:p>
          <a:p>
            <a:pPr marL="457200" lvl="1" indent="0">
              <a:buNone/>
            </a:pPr>
            <a:endParaRPr lang="hr-HR" sz="2200">
              <a:solidFill>
                <a:srgbClr val="215F9A"/>
              </a:solidFill>
              <a:cs typeface="Helvetica" panose="020B0604020202020204" pitchFamily="34" charset="0"/>
            </a:endParaRPr>
          </a:p>
          <a:p>
            <a:pPr marL="457200" lvl="1" indent="0">
              <a:buNone/>
            </a:pPr>
            <a:endParaRPr lang="hr-HR" sz="2200">
              <a:cs typeface="Helvetica" panose="020B0604020202020204" pitchFamily="34" charset="0"/>
            </a:endParaRPr>
          </a:p>
        </p:txBody>
      </p:sp>
      <p:pic>
        <p:nvPicPr>
          <p:cNvPr id="24" name="Picture 23">
            <a:extLst>
              <a:ext uri="{FF2B5EF4-FFF2-40B4-BE49-F238E27FC236}">
                <a16:creationId xmlns:a16="http://schemas.microsoft.com/office/drawing/2014/main" id="{5AC4BD91-82E6-36C6-F467-5447B478FE1F}"/>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375235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2EC44-E284-6F9E-DB93-FCCA5CFBD10C}"/>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A292677D-ED4D-6CEE-A87E-74DCE68C4F29}"/>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Footer Placeholder 3">
            <a:extLst>
              <a:ext uri="{FF2B5EF4-FFF2-40B4-BE49-F238E27FC236}">
                <a16:creationId xmlns:a16="http://schemas.microsoft.com/office/drawing/2014/main" id="{DAB644FF-FF5C-6114-9EB0-98D25959A13E}"/>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C68AB968-CECF-1185-2654-41D91F964C4B}"/>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pic>
        <p:nvPicPr>
          <p:cNvPr id="24" name="Picture 23">
            <a:extLst>
              <a:ext uri="{FF2B5EF4-FFF2-40B4-BE49-F238E27FC236}">
                <a16:creationId xmlns:a16="http://schemas.microsoft.com/office/drawing/2014/main" id="{066DD424-F99C-537A-7DF5-465A1306C5CD}"/>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
        <p:nvSpPr>
          <p:cNvPr id="3" name="TekstniOkvir 2">
            <a:extLst>
              <a:ext uri="{FF2B5EF4-FFF2-40B4-BE49-F238E27FC236}">
                <a16:creationId xmlns:a16="http://schemas.microsoft.com/office/drawing/2014/main" id="{30536016-8A79-FE31-7E7A-168FEC5D4B7A}"/>
              </a:ext>
            </a:extLst>
          </p:cNvPr>
          <p:cNvSpPr txBox="1"/>
          <p:nvPr/>
        </p:nvSpPr>
        <p:spPr>
          <a:xfrm>
            <a:off x="5929952" y="672711"/>
            <a:ext cx="5520582" cy="4031873"/>
          </a:xfrm>
          <a:prstGeom prst="rect">
            <a:avLst/>
          </a:prstGeom>
          <a:noFill/>
        </p:spPr>
        <p:txBody>
          <a:bodyPr wrap="square">
            <a:spAutoFit/>
          </a:bodyPr>
          <a:lstStyle/>
          <a:p>
            <a:pPr marL="457200" lvl="1" indent="0">
              <a:buNone/>
            </a:pPr>
            <a:r>
              <a:rPr lang="hr-HR" b="1">
                <a:cs typeface="Helvetica" panose="020B0604020202020204" pitchFamily="34" charset="0"/>
              </a:rPr>
              <a:t>REČENICE</a:t>
            </a:r>
          </a:p>
          <a:p>
            <a:pPr marL="457200" lvl="1" indent="0">
              <a:buNone/>
            </a:pPr>
            <a:r>
              <a:rPr lang="hr-HR">
                <a:solidFill>
                  <a:schemeClr val="accent6">
                    <a:lumMod val="75000"/>
                  </a:schemeClr>
                </a:solidFill>
                <a:cs typeface="Helvetica" panose="020B0604020202020204" pitchFamily="34" charset="0"/>
              </a:rPr>
              <a:t>Okrivljenik ima&gt; </a:t>
            </a:r>
            <a:r>
              <a:rPr lang="hr-HR">
                <a:cs typeface="Helvetica" panose="020B0604020202020204" pitchFamily="34" charset="0"/>
              </a:rPr>
              <a:t>kao i maloljetnik u kaznenom postupku </a:t>
            </a:r>
            <a:r>
              <a:rPr lang="hr-HR">
                <a:solidFill>
                  <a:schemeClr val="accent6">
                    <a:lumMod val="75000"/>
                  </a:schemeClr>
                </a:solidFill>
                <a:cs typeface="Helvetica" panose="020B0604020202020204" pitchFamily="34" charset="0"/>
              </a:rPr>
              <a:t>&gt;pravo&gt;&gt;&gt;&gt;</a:t>
            </a:r>
            <a:r>
              <a:rPr lang="hr-HR">
                <a:cs typeface="Helvetica" panose="020B0604020202020204" pitchFamily="34" charset="0"/>
              </a:rPr>
              <a:t>:</a:t>
            </a:r>
          </a:p>
          <a:p>
            <a:pPr marL="457200" lvl="1" indent="0">
              <a:buNone/>
            </a:pPr>
            <a:endParaRPr lang="hr-HR" sz="1200">
              <a:cs typeface="Helvetica" panose="020B0604020202020204" pitchFamily="34" charset="0"/>
            </a:endParaRPr>
          </a:p>
          <a:p>
            <a:pPr marL="800100" lvl="1" indent="-342900">
              <a:buAutoNum type="arabicParenR"/>
            </a:pPr>
            <a:r>
              <a:rPr lang="hr-HR">
                <a:cs typeface="Helvetica" panose="020B0604020202020204" pitchFamily="34" charset="0"/>
              </a:rPr>
              <a:t>u najkraćem mogućem roku, na njemu razumljiv način, </a:t>
            </a:r>
            <a:r>
              <a:rPr lang="hr-HR">
                <a:solidFill>
                  <a:schemeClr val="accent6">
                    <a:lumMod val="75000"/>
                  </a:schemeClr>
                </a:solidFill>
                <a:cs typeface="Helvetica" panose="020B0604020202020204" pitchFamily="34" charset="0"/>
              </a:rPr>
              <a:t>&gt;</a:t>
            </a:r>
            <a:r>
              <a:rPr lang="hr-HR" b="1">
                <a:solidFill>
                  <a:schemeClr val="accent6">
                    <a:lumMod val="75000"/>
                  </a:schemeClr>
                </a:solidFill>
                <a:cs typeface="Helvetica" panose="020B0604020202020204" pitchFamily="34" charset="0"/>
              </a:rPr>
              <a:t>biti upoznat</a:t>
            </a:r>
            <a:r>
              <a:rPr lang="hr-HR">
                <a:solidFill>
                  <a:schemeClr val="accent6">
                    <a:lumMod val="75000"/>
                  </a:schemeClr>
                </a:solidFill>
                <a:cs typeface="Helvetica" panose="020B0604020202020204" pitchFamily="34" charset="0"/>
              </a:rPr>
              <a:t>&gt; sa osnovama sumnje </a:t>
            </a:r>
            <a:r>
              <a:rPr lang="hr-HR">
                <a:solidFill>
                  <a:srgbClr val="7030A0"/>
                </a:solidFill>
                <a:cs typeface="Helvetica" panose="020B0604020202020204" pitchFamily="34" charset="0"/>
              </a:rPr>
              <a:t>da je počinio kazneno djelo </a:t>
            </a:r>
            <a:r>
              <a:rPr lang="hr-HR">
                <a:cs typeface="Helvetica" panose="020B0604020202020204" pitchFamily="34" charset="0"/>
              </a:rPr>
              <a:t>i </a:t>
            </a:r>
            <a:r>
              <a:rPr lang="hr-HR">
                <a:solidFill>
                  <a:schemeClr val="accent6">
                    <a:lumMod val="75000"/>
                  </a:schemeClr>
                </a:solidFill>
                <a:cs typeface="Helvetica" panose="020B0604020202020204" pitchFamily="34" charset="0"/>
              </a:rPr>
              <a:t>&gt;razlozima optužbe</a:t>
            </a:r>
          </a:p>
          <a:p>
            <a:pPr marL="457200" lvl="1" indent="0">
              <a:buNone/>
            </a:pPr>
            <a:endParaRPr lang="hr-HR" sz="1000">
              <a:cs typeface="Helvetica" panose="020B0604020202020204" pitchFamily="34" charset="0"/>
            </a:endParaRPr>
          </a:p>
          <a:p>
            <a:pPr marL="457200" lvl="1" indent="0">
              <a:buNone/>
            </a:pPr>
            <a:r>
              <a:rPr lang="hr-HR">
                <a:effectLst/>
                <a:ea typeface="Calibri" panose="020F0502020204030204" pitchFamily="34" charset="0"/>
                <a:cs typeface="Helvetica" panose="020B0604020202020204" pitchFamily="34" charset="0"/>
              </a:rPr>
              <a:t>2)  </a:t>
            </a:r>
            <a:r>
              <a:rPr lang="hr-HR" u="sng">
                <a:solidFill>
                  <a:schemeClr val="accent6">
                    <a:lumMod val="75000"/>
                  </a:schemeClr>
                </a:solidFill>
                <a:effectLst/>
                <a:ea typeface="Calibri" panose="020F0502020204030204" pitchFamily="34" charset="0"/>
                <a:cs typeface="Helvetica" panose="020B0604020202020204" pitchFamily="34" charset="0"/>
              </a:rPr>
              <a:t>&gt;služiti se</a:t>
            </a:r>
            <a:r>
              <a:rPr lang="hr-HR" u="sng">
                <a:effectLst/>
                <a:ea typeface="Calibri" panose="020F0502020204030204" pitchFamily="34" charset="0"/>
                <a:cs typeface="Helvetica" panose="020B0604020202020204" pitchFamily="34" charset="0"/>
              </a:rPr>
              <a:t> u postupku svojim jezikom, odnosno jezikom </a:t>
            </a:r>
            <a:r>
              <a:rPr lang="hr-HR" u="sng">
                <a:solidFill>
                  <a:srgbClr val="7030A0"/>
                </a:solidFill>
                <a:effectLst/>
                <a:ea typeface="Calibri" panose="020F0502020204030204" pitchFamily="34" charset="0"/>
                <a:cs typeface="Helvetica" panose="020B0604020202020204" pitchFamily="34" charset="0"/>
              </a:rPr>
              <a:t>koji govori </a:t>
            </a:r>
            <a:r>
              <a:rPr lang="hr-HR" u="sng">
                <a:effectLst/>
                <a:ea typeface="Calibri" panose="020F0502020204030204" pitchFamily="34" charset="0"/>
                <a:cs typeface="Helvetica" panose="020B0604020202020204" pitchFamily="34" charset="0"/>
              </a:rPr>
              <a:t>i razumije uključujući i znakovni jezik gluhih i gluhoslijepih </a:t>
            </a:r>
            <a:r>
              <a:rPr lang="hr-HR" u="sng">
                <a:solidFill>
                  <a:srgbClr val="7030A0"/>
                </a:solidFill>
                <a:effectLst/>
                <a:ea typeface="Calibri" panose="020F0502020204030204" pitchFamily="34" charset="0"/>
                <a:cs typeface="Helvetica" panose="020B0604020202020204" pitchFamily="34" charset="0"/>
              </a:rPr>
              <a:t>te ako ne razumije hrvatski jezik </a:t>
            </a:r>
            <a:r>
              <a:rPr lang="hr-HR" u="sng">
                <a:solidFill>
                  <a:schemeClr val="accent6">
                    <a:lumMod val="75000"/>
                  </a:schemeClr>
                </a:solidFill>
                <a:effectLst/>
                <a:ea typeface="Calibri" panose="020F0502020204030204" pitchFamily="34" charset="0"/>
                <a:cs typeface="Helvetica" panose="020B0604020202020204" pitchFamily="34" charset="0"/>
              </a:rPr>
              <a:t>&gt;na tumača odnosno prevoditelja ili tumača znakovnog jezika </a:t>
            </a:r>
            <a:r>
              <a:rPr lang="hr-HR" u="sng">
                <a:solidFill>
                  <a:srgbClr val="7030A0"/>
                </a:solidFill>
                <a:effectLst/>
                <a:ea typeface="Calibri" panose="020F0502020204030204" pitchFamily="34" charset="0"/>
                <a:cs typeface="Helvetica" panose="020B0604020202020204" pitchFamily="34" charset="0"/>
              </a:rPr>
              <a:t>ukoliko se radi o gluhom ili gluhoslijepom okrivljeniku</a:t>
            </a:r>
            <a:endParaRPr lang="hr-HR" u="sng" kern="100">
              <a:solidFill>
                <a:srgbClr val="7030A0"/>
              </a:solidFill>
              <a:effectLst/>
              <a:ea typeface="Calibri" panose="020F0502020204030204" pitchFamily="34" charset="0"/>
              <a:cs typeface="Helvetica" panose="020B0604020202020204" pitchFamily="34" charset="0"/>
            </a:endParaRPr>
          </a:p>
        </p:txBody>
      </p:sp>
      <p:sp>
        <p:nvSpPr>
          <p:cNvPr id="7" name="TekstniOkvir 6">
            <a:extLst>
              <a:ext uri="{FF2B5EF4-FFF2-40B4-BE49-F238E27FC236}">
                <a16:creationId xmlns:a16="http://schemas.microsoft.com/office/drawing/2014/main" id="{1DCCE228-31F6-EB34-7DDD-BD65C60E89CD}"/>
              </a:ext>
            </a:extLst>
          </p:cNvPr>
          <p:cNvSpPr txBox="1"/>
          <p:nvPr/>
        </p:nvSpPr>
        <p:spPr>
          <a:xfrm>
            <a:off x="316013" y="695308"/>
            <a:ext cx="5520583" cy="4308872"/>
          </a:xfrm>
          <a:prstGeom prst="rect">
            <a:avLst/>
          </a:prstGeom>
          <a:noFill/>
        </p:spPr>
        <p:txBody>
          <a:bodyPr wrap="square">
            <a:spAutoFit/>
          </a:bodyPr>
          <a:lstStyle/>
          <a:p>
            <a:pPr marL="457200" lvl="1" indent="0">
              <a:buNone/>
            </a:pPr>
            <a:r>
              <a:rPr lang="hr-HR" sz="1800" b="1">
                <a:cs typeface="Helvetica" panose="020B0604020202020204" pitchFamily="34" charset="0"/>
              </a:rPr>
              <a:t>RIJEČI</a:t>
            </a:r>
          </a:p>
          <a:p>
            <a:pPr marL="457200" lvl="1" indent="0">
              <a:buNone/>
            </a:pPr>
            <a:r>
              <a:rPr lang="hr-HR" sz="1800" u="sng">
                <a:solidFill>
                  <a:schemeClr val="tx2">
                    <a:lumMod val="75000"/>
                    <a:lumOff val="25000"/>
                  </a:schemeClr>
                </a:solidFill>
                <a:cs typeface="Helvetica" panose="020B0604020202020204" pitchFamily="34" charset="0"/>
              </a:rPr>
              <a:t>Okrivljenik (9)</a:t>
            </a:r>
            <a:r>
              <a:rPr lang="hr-HR" sz="1800">
                <a:cs typeface="Helvetica" panose="020B0604020202020204" pitchFamily="34" charset="0"/>
              </a:rPr>
              <a:t> ima kao i </a:t>
            </a:r>
            <a:r>
              <a:rPr lang="hr-HR" sz="1800" u="sng">
                <a:solidFill>
                  <a:schemeClr val="tx2">
                    <a:lumMod val="75000"/>
                    <a:lumOff val="25000"/>
                  </a:schemeClr>
                </a:solidFill>
                <a:cs typeface="Helvetica" panose="020B0604020202020204" pitchFamily="34" charset="0"/>
              </a:rPr>
              <a:t>maloljetnik (7)</a:t>
            </a:r>
            <a:r>
              <a:rPr lang="hr-HR" sz="1800">
                <a:cs typeface="Helvetica" panose="020B0604020202020204" pitchFamily="34" charset="0"/>
              </a:rPr>
              <a:t> u </a:t>
            </a:r>
            <a:r>
              <a:rPr lang="hr-HR" sz="1800" u="sng">
                <a:solidFill>
                  <a:schemeClr val="tx2">
                    <a:lumMod val="75000"/>
                    <a:lumOff val="25000"/>
                  </a:schemeClr>
                </a:solidFill>
                <a:cs typeface="Helvetica" panose="020B0604020202020204" pitchFamily="34" charset="0"/>
              </a:rPr>
              <a:t>kaznenom postupku (8)</a:t>
            </a:r>
            <a:r>
              <a:rPr lang="hr-HR" sz="1800">
                <a:solidFill>
                  <a:schemeClr val="tx2">
                    <a:lumMod val="75000"/>
                    <a:lumOff val="25000"/>
                  </a:schemeClr>
                </a:solidFill>
                <a:cs typeface="Helvetica" panose="020B0604020202020204" pitchFamily="34" charset="0"/>
              </a:rPr>
              <a:t> pravo</a:t>
            </a:r>
            <a:r>
              <a:rPr lang="hr-HR" sz="1800">
                <a:cs typeface="Helvetica" panose="020B0604020202020204" pitchFamily="34" charset="0"/>
              </a:rPr>
              <a:t>:</a:t>
            </a:r>
          </a:p>
          <a:p>
            <a:pPr marL="457200" lvl="1" indent="0">
              <a:buNone/>
            </a:pPr>
            <a:endParaRPr lang="hr-HR" sz="1200">
              <a:cs typeface="Helvetica" panose="020B0604020202020204" pitchFamily="34" charset="0"/>
            </a:endParaRPr>
          </a:p>
          <a:p>
            <a:pPr marL="800100" lvl="1" indent="-342900">
              <a:buAutoNum type="arabicParenR"/>
            </a:pPr>
            <a:r>
              <a:rPr lang="hr-HR" sz="1800">
                <a:cs typeface="Helvetica" panose="020B0604020202020204" pitchFamily="34" charset="0"/>
              </a:rPr>
              <a:t>u </a:t>
            </a:r>
            <a:r>
              <a:rPr lang="hr-HR" sz="1800">
                <a:solidFill>
                  <a:schemeClr val="accent6">
                    <a:lumMod val="75000"/>
                  </a:schemeClr>
                </a:solidFill>
                <a:cs typeface="Helvetica" panose="020B0604020202020204" pitchFamily="34" charset="0"/>
              </a:rPr>
              <a:t>najkraćem </a:t>
            </a:r>
            <a:r>
              <a:rPr lang="hr-HR" sz="1800" u="sng">
                <a:solidFill>
                  <a:schemeClr val="accent6">
                    <a:lumMod val="75000"/>
                  </a:schemeClr>
                </a:solidFill>
                <a:cs typeface="Helvetica" panose="020B0604020202020204" pitchFamily="34" charset="0"/>
              </a:rPr>
              <a:t>mogućem+roku </a:t>
            </a:r>
            <a:r>
              <a:rPr lang="hr-HR" sz="1800">
                <a:solidFill>
                  <a:schemeClr val="accent6">
                    <a:lumMod val="75000"/>
                  </a:schemeClr>
                </a:solidFill>
                <a:cs typeface="Helvetica" panose="020B0604020202020204" pitchFamily="34" charset="0"/>
              </a:rPr>
              <a:t>(&lt;1)</a:t>
            </a:r>
            <a:r>
              <a:rPr lang="hr-HR" sz="1800">
                <a:cs typeface="Helvetica" panose="020B0604020202020204" pitchFamily="34" charset="0"/>
              </a:rPr>
              <a:t>, na </a:t>
            </a:r>
            <a:r>
              <a:rPr lang="hr-HR" sz="1800">
                <a:solidFill>
                  <a:schemeClr val="accent6">
                    <a:lumMod val="75000"/>
                  </a:schemeClr>
                </a:solidFill>
                <a:cs typeface="Helvetica" panose="020B0604020202020204" pitchFamily="34" charset="0"/>
              </a:rPr>
              <a:t>njemu </a:t>
            </a:r>
            <a:r>
              <a:rPr lang="hr-HR" sz="1800" u="sng">
                <a:solidFill>
                  <a:schemeClr val="accent6">
                    <a:lumMod val="75000"/>
                  </a:schemeClr>
                </a:solidFill>
                <a:cs typeface="Helvetica" panose="020B0604020202020204" pitchFamily="34" charset="0"/>
              </a:rPr>
              <a:t>razumljiv+način</a:t>
            </a:r>
            <a:r>
              <a:rPr lang="hr-HR" sz="1800">
                <a:solidFill>
                  <a:schemeClr val="accent6">
                    <a:lumMod val="75000"/>
                  </a:schemeClr>
                </a:solidFill>
                <a:cs typeface="Helvetica" panose="020B0604020202020204" pitchFamily="34" charset="0"/>
              </a:rPr>
              <a:t> (&lt;1)</a:t>
            </a:r>
            <a:r>
              <a:rPr lang="hr-HR" sz="1800">
                <a:cs typeface="Helvetica" panose="020B0604020202020204" pitchFamily="34" charset="0"/>
              </a:rPr>
              <a:t>, biti upoznat sa </a:t>
            </a:r>
            <a:r>
              <a:rPr lang="hr-HR" sz="1800">
                <a:solidFill>
                  <a:schemeClr val="accent6">
                    <a:lumMod val="75000"/>
                  </a:schemeClr>
                </a:solidFill>
                <a:cs typeface="Helvetica" panose="020B0604020202020204" pitchFamily="34" charset="0"/>
              </a:rPr>
              <a:t>osnovama sumnje </a:t>
            </a:r>
            <a:r>
              <a:rPr lang="hr-HR" sz="1800">
                <a:cs typeface="Helvetica" panose="020B0604020202020204" pitchFamily="34" charset="0"/>
              </a:rPr>
              <a:t>da je počinio </a:t>
            </a:r>
            <a:r>
              <a:rPr lang="hr-HR" sz="1800" u="sng">
                <a:solidFill>
                  <a:srgbClr val="215F9A"/>
                </a:solidFill>
                <a:cs typeface="Helvetica" panose="020B0604020202020204" pitchFamily="34" charset="0"/>
              </a:rPr>
              <a:t>kazneno+djelo (10) </a:t>
            </a:r>
            <a:r>
              <a:rPr lang="hr-HR" sz="1800">
                <a:cs typeface="Helvetica" panose="020B0604020202020204" pitchFamily="34" charset="0"/>
              </a:rPr>
              <a:t>i razlozima </a:t>
            </a:r>
            <a:r>
              <a:rPr lang="hr-HR" sz="1800">
                <a:solidFill>
                  <a:srgbClr val="215F9A"/>
                </a:solidFill>
                <a:cs typeface="Helvetica" panose="020B0604020202020204" pitchFamily="34" charset="0"/>
              </a:rPr>
              <a:t>optužbe</a:t>
            </a:r>
          </a:p>
          <a:p>
            <a:pPr marL="457200" lvl="1" indent="0">
              <a:buNone/>
            </a:pPr>
            <a:endParaRPr lang="hr-HR" sz="1000" u="sng">
              <a:solidFill>
                <a:srgbClr val="215F9A"/>
              </a:solidFill>
              <a:cs typeface="Helvetica" panose="020B0604020202020204" pitchFamily="34" charset="0"/>
            </a:endParaRPr>
          </a:p>
          <a:p>
            <a:pPr marL="457200" lvl="1" indent="0">
              <a:buNone/>
            </a:pPr>
            <a:r>
              <a:rPr lang="hr-HR" sz="1800">
                <a:effectLst/>
                <a:ea typeface="Calibri" panose="020F0502020204030204" pitchFamily="34" charset="0"/>
              </a:rPr>
              <a:t>2)  služiti se u postupku svojim jezikom, odnosno jezikom koji govori i razumije </a:t>
            </a:r>
            <a:r>
              <a:rPr lang="hr-HR" sz="1800">
                <a:solidFill>
                  <a:srgbClr val="7030A0"/>
                </a:solidFill>
                <a:effectLst/>
                <a:ea typeface="Calibri" panose="020F0502020204030204" pitchFamily="34" charset="0"/>
              </a:rPr>
              <a:t>uključujući</a:t>
            </a:r>
            <a:r>
              <a:rPr lang="hr-HR" sz="1800">
                <a:effectLst/>
                <a:ea typeface="Calibri" panose="020F0502020204030204" pitchFamily="34" charset="0"/>
              </a:rPr>
              <a:t> i </a:t>
            </a:r>
            <a:r>
              <a:rPr lang="hr-HR" sz="1800" u="sng">
                <a:solidFill>
                  <a:schemeClr val="accent6">
                    <a:lumMod val="75000"/>
                  </a:schemeClr>
                </a:solidFill>
                <a:effectLst/>
                <a:ea typeface="Calibri" panose="020F0502020204030204" pitchFamily="34" charset="0"/>
              </a:rPr>
              <a:t>znakovni (&lt;1)</a:t>
            </a:r>
            <a:r>
              <a:rPr lang="hr-HR" sz="1800">
                <a:solidFill>
                  <a:schemeClr val="accent6">
                    <a:lumMod val="75000"/>
                  </a:schemeClr>
                </a:solidFill>
                <a:effectLst/>
                <a:ea typeface="Calibri" panose="020F0502020204030204" pitchFamily="34" charset="0"/>
              </a:rPr>
              <a:t> jezik gluhih i </a:t>
            </a:r>
            <a:r>
              <a:rPr lang="hr-HR" sz="1800" u="sng">
                <a:solidFill>
                  <a:schemeClr val="accent6">
                    <a:lumMod val="75000"/>
                  </a:schemeClr>
                </a:solidFill>
                <a:effectLst/>
                <a:ea typeface="Calibri" panose="020F0502020204030204" pitchFamily="34" charset="0"/>
              </a:rPr>
              <a:t>gluhoslijepih (&lt;1)</a:t>
            </a:r>
            <a:r>
              <a:rPr lang="hr-HR" sz="1800">
                <a:solidFill>
                  <a:schemeClr val="accent6">
                    <a:lumMod val="75000"/>
                  </a:schemeClr>
                </a:solidFill>
                <a:effectLst/>
                <a:ea typeface="Calibri" panose="020F0502020204030204" pitchFamily="34" charset="0"/>
              </a:rPr>
              <a:t> </a:t>
            </a:r>
            <a:r>
              <a:rPr lang="hr-HR" sz="1800">
                <a:effectLst/>
                <a:ea typeface="Calibri" panose="020F0502020204030204" pitchFamily="34" charset="0"/>
              </a:rPr>
              <a:t>te ako ne razumije hrvatski jezik na </a:t>
            </a:r>
            <a:r>
              <a:rPr lang="hr-HR" sz="1800" u="sng">
                <a:effectLst/>
                <a:ea typeface="Calibri" panose="020F0502020204030204" pitchFamily="34" charset="0"/>
              </a:rPr>
              <a:t>tumača (4)</a:t>
            </a:r>
            <a:r>
              <a:rPr lang="hr-HR" sz="1800">
                <a:effectLst/>
                <a:ea typeface="Calibri" panose="020F0502020204030204" pitchFamily="34" charset="0"/>
              </a:rPr>
              <a:t> odnosno </a:t>
            </a:r>
            <a:r>
              <a:rPr lang="hr-HR" sz="1800" u="sng">
                <a:effectLst/>
                <a:ea typeface="Calibri" panose="020F0502020204030204" pitchFamily="34" charset="0"/>
              </a:rPr>
              <a:t>prevoditelja (9)</a:t>
            </a:r>
            <a:r>
              <a:rPr lang="hr-HR" sz="1800">
                <a:effectLst/>
                <a:ea typeface="Calibri" panose="020F0502020204030204" pitchFamily="34" charset="0"/>
              </a:rPr>
              <a:t> ili </a:t>
            </a:r>
            <a:r>
              <a:rPr lang="hr-HR" sz="1800" u="sng">
                <a:effectLst/>
                <a:ea typeface="Calibri" panose="020F0502020204030204" pitchFamily="34" charset="0"/>
              </a:rPr>
              <a:t>tumača (&lt;1)</a:t>
            </a:r>
            <a:r>
              <a:rPr lang="hr-HR" sz="1800">
                <a:effectLst/>
                <a:ea typeface="Calibri" panose="020F0502020204030204" pitchFamily="34" charset="0"/>
              </a:rPr>
              <a:t> </a:t>
            </a:r>
            <a:r>
              <a:rPr lang="hr-HR" sz="1800">
                <a:solidFill>
                  <a:schemeClr val="accent6">
                    <a:lumMod val="75000"/>
                  </a:schemeClr>
                </a:solidFill>
                <a:effectLst/>
                <a:ea typeface="Calibri" panose="020F0502020204030204" pitchFamily="34" charset="0"/>
              </a:rPr>
              <a:t>znakovnog (&lt;1) jezika </a:t>
            </a:r>
            <a:r>
              <a:rPr lang="hr-HR" sz="1800">
                <a:effectLst/>
                <a:ea typeface="Calibri" panose="020F0502020204030204" pitchFamily="34" charset="0"/>
              </a:rPr>
              <a:t>ukoliko se radi o gluhom ili </a:t>
            </a:r>
            <a:r>
              <a:rPr lang="hr-HR" sz="1800" u="sng">
                <a:effectLst/>
                <a:ea typeface="Calibri" panose="020F0502020204030204" pitchFamily="34" charset="0"/>
              </a:rPr>
              <a:t>gluhoslijepom (&lt;1)</a:t>
            </a:r>
            <a:r>
              <a:rPr lang="hr-HR" sz="1800">
                <a:effectLst/>
                <a:ea typeface="Calibri" panose="020F0502020204030204" pitchFamily="34" charset="0"/>
              </a:rPr>
              <a:t> </a:t>
            </a:r>
            <a:r>
              <a:rPr lang="hr-HR" sz="1800" u="sng">
                <a:solidFill>
                  <a:srgbClr val="548235"/>
                </a:solidFill>
                <a:effectLst/>
                <a:ea typeface="Calibri" panose="020F0502020204030204" pitchFamily="34" charset="0"/>
              </a:rPr>
              <a:t>okrivljeniku (9)</a:t>
            </a:r>
            <a:endParaRPr lang="hr-HR" sz="1800" u="sng" kern="10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9613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E0E95-5783-01F4-4719-69FF93B2B692}"/>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57827D02-64E3-8017-A91B-6B932C1F8A9B}"/>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Footer Placeholder 3">
            <a:extLst>
              <a:ext uri="{FF2B5EF4-FFF2-40B4-BE49-F238E27FC236}">
                <a16:creationId xmlns:a16="http://schemas.microsoft.com/office/drawing/2014/main" id="{198FEB84-FBA2-0FD1-E1F8-CF1074E1FA10}"/>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150CD23A-7F3F-F42E-7249-A1553AD6C15F}"/>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80A059DD-4400-BE51-AF88-F3BFA8613D68}"/>
              </a:ext>
            </a:extLst>
          </p:cNvPr>
          <p:cNvSpPr>
            <a:spLocks noGrp="1"/>
          </p:cNvSpPr>
          <p:nvPr>
            <p:ph idx="1"/>
          </p:nvPr>
        </p:nvSpPr>
        <p:spPr>
          <a:xfrm>
            <a:off x="551122" y="393405"/>
            <a:ext cx="4467446" cy="5550195"/>
          </a:xfrm>
        </p:spPr>
        <p:txBody>
          <a:bodyPr>
            <a:normAutofit/>
          </a:bodyPr>
          <a:lstStyle/>
          <a:p>
            <a:pPr marL="0" indent="0">
              <a:buNone/>
            </a:pPr>
            <a:r>
              <a:rPr lang="hr-HR" sz="2200">
                <a:cs typeface="Helvetica" panose="020B0604020202020204" pitchFamily="34" charset="0"/>
              </a:rPr>
              <a:t>Okrivljenik ima kao i maloljetnik u kaznenom postupku pravo:</a:t>
            </a:r>
          </a:p>
          <a:p>
            <a:pPr marL="0" indent="0">
              <a:buNone/>
            </a:pPr>
            <a:r>
              <a:rPr lang="hr-HR" sz="2200">
                <a:cs typeface="Helvetica" panose="020B0604020202020204" pitchFamily="34" charset="0"/>
              </a:rPr>
              <a:t>1) u najkraćem mogućem roku, na njemu razumljiv način, biti upoznat sa osnovama sumnje da je počinio kazneno djelo i razlozima optužbe,</a:t>
            </a:r>
          </a:p>
          <a:p>
            <a:pPr marL="0" indent="0">
              <a:buNone/>
            </a:pPr>
            <a:r>
              <a:rPr lang="hr-HR" sz="2200">
                <a:cs typeface="Helvetica" panose="020B0604020202020204" pitchFamily="34" charset="0"/>
              </a:rPr>
              <a:t>2) služiti se u postupku svojim jezikom, odnosno jezikom koji govori i razumije uključujući i znakovni jezik gluhih i gluhoslijepih te ako ne razumije hrvatski jezik na tumača odnosno prevoditelja ili tumača znakovnog jezika ukoliko se radi o gluhom ili gluhoslijepom okrivljeniku, </a:t>
            </a:r>
            <a:endParaRPr lang="hr-HR" sz="2200">
              <a:solidFill>
                <a:srgbClr val="215F9A"/>
              </a:solidFill>
              <a:cs typeface="Helvetica" panose="020B0604020202020204" pitchFamily="34" charset="0"/>
            </a:endParaRPr>
          </a:p>
          <a:p>
            <a:pPr marL="457200" lvl="1" indent="0">
              <a:buNone/>
            </a:pP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36BB725F-2474-6999-9758-61C96E9B8CEA}"/>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
        <p:nvSpPr>
          <p:cNvPr id="7" name="TekstniOkvir 6">
            <a:extLst>
              <a:ext uri="{FF2B5EF4-FFF2-40B4-BE49-F238E27FC236}">
                <a16:creationId xmlns:a16="http://schemas.microsoft.com/office/drawing/2014/main" id="{BBCA4756-92F0-4C35-26F3-19474A2132ED}"/>
              </a:ext>
            </a:extLst>
          </p:cNvPr>
          <p:cNvSpPr txBox="1"/>
          <p:nvPr/>
        </p:nvSpPr>
        <p:spPr>
          <a:xfrm>
            <a:off x="5446528" y="361506"/>
            <a:ext cx="6411489" cy="6172844"/>
          </a:xfrm>
          <a:prstGeom prst="rect">
            <a:avLst/>
          </a:prstGeom>
          <a:noFill/>
        </p:spPr>
        <p:txBody>
          <a:bodyPr wrap="square" rtlCol="0">
            <a:spAutoFit/>
          </a:bodyPr>
          <a:lstStyle/>
          <a:p>
            <a:pPr>
              <a:lnSpc>
                <a:spcPct val="107000"/>
              </a:lnSpc>
              <a:spcAft>
                <a:spcPts val="800"/>
              </a:spcAft>
            </a:pPr>
            <a:r>
              <a:rPr lang="hr-HR" sz="2200" kern="100">
                <a:effectLst/>
                <a:ea typeface="Calibri" panose="020F0502020204030204" pitchFamily="34" charset="0"/>
                <a:cs typeface="Helvetica" panose="020B0604020202020204" pitchFamily="34" charset="0"/>
              </a:rPr>
              <a:t>Ti si okrivljenik. To znači da mislimo da si možda napravio neko kazneno djelo, to jest, nešto što je protiv zakona. No, ne znamo jesi li ili nisi kriv pa će se to utvrditi u kaznenom postupku. U kaznenom postupku pokazat će se dokazi, ispitati svjedoci i odlučit će se jesi li ili nisi kriv. U kaznenom postupku imaš određena prava. To znači da postoji mogućnost da nešto dobiješ, učiniš ili tražiš. Ovo su tvoja prava:</a:t>
            </a:r>
          </a:p>
          <a:p>
            <a:pPr>
              <a:lnSpc>
                <a:spcPct val="107000"/>
              </a:lnSpc>
              <a:spcAft>
                <a:spcPts val="800"/>
              </a:spcAft>
            </a:pPr>
            <a:r>
              <a:rPr lang="hr-HR" sz="2200" kern="100">
                <a:effectLst/>
                <a:ea typeface="Calibri" panose="020F0502020204030204" pitchFamily="34" charset="0"/>
                <a:cs typeface="Helvetica" panose="020B0604020202020204" pitchFamily="34" charset="0"/>
              </a:rPr>
              <a:t>1. Imaš pravo da ti se kaže zašto mislimo da si napravio kazneno djelo i zbog čega te optužujemo.</a:t>
            </a:r>
          </a:p>
          <a:p>
            <a:pPr>
              <a:lnSpc>
                <a:spcPct val="107000"/>
              </a:lnSpc>
              <a:spcAft>
                <a:spcPts val="800"/>
              </a:spcAft>
            </a:pPr>
            <a:r>
              <a:rPr lang="hr-HR" sz="2200" kern="100">
                <a:effectLst/>
                <a:ea typeface="Calibri" panose="020F0502020204030204" pitchFamily="34" charset="0"/>
                <a:cs typeface="Helvetica" panose="020B0604020202020204" pitchFamily="34" charset="0"/>
              </a:rPr>
              <a:t>2. Imaš se pravo služiti jezikom koji dobro govoriš i razumiješ. Ako ne razumiješ hrvatski jezik, pozvat ćemo prevoditelja koji govori tvoj jezik. Ako si gluh ili gluhoslijep, pozvat ćemo tumača znakovnog jezika.</a:t>
            </a:r>
          </a:p>
          <a:p>
            <a:endParaRPr lang="hr-HR" sz="2200">
              <a:cs typeface="Helvetica" panose="020B0604020202020204" pitchFamily="34" charset="0"/>
            </a:endParaRPr>
          </a:p>
        </p:txBody>
      </p:sp>
    </p:spTree>
    <p:extLst>
      <p:ext uri="{BB962C8B-B14F-4D97-AF65-F5344CB8AC3E}">
        <p14:creationId xmlns:p14="http://schemas.microsoft.com/office/powerpoint/2010/main" val="2748520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0858E-8112-328A-16AF-16929AF85588}"/>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9CBCB572-90C4-C7E0-B7C8-6D94DCFF3485}"/>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Footer Placeholder 3">
            <a:extLst>
              <a:ext uri="{FF2B5EF4-FFF2-40B4-BE49-F238E27FC236}">
                <a16:creationId xmlns:a16="http://schemas.microsoft.com/office/drawing/2014/main" id="{C136D49A-C93B-7525-87A0-2887EC451C14}"/>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5BB48F84-D558-9F38-0726-43766ABCFCDA}"/>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pic>
        <p:nvPicPr>
          <p:cNvPr id="24" name="Picture 23">
            <a:extLst>
              <a:ext uri="{FF2B5EF4-FFF2-40B4-BE49-F238E27FC236}">
                <a16:creationId xmlns:a16="http://schemas.microsoft.com/office/drawing/2014/main" id="{C1D5571F-0F40-1C35-0EA9-D739D51459E2}"/>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
        <p:nvSpPr>
          <p:cNvPr id="3" name="Rezervirano mjesto sadržaja 2">
            <a:extLst>
              <a:ext uri="{FF2B5EF4-FFF2-40B4-BE49-F238E27FC236}">
                <a16:creationId xmlns:a16="http://schemas.microsoft.com/office/drawing/2014/main" id="{91F00A4D-17FD-2D4B-F2EA-D943C4C8E61B}"/>
              </a:ext>
            </a:extLst>
          </p:cNvPr>
          <p:cNvSpPr>
            <a:spLocks noGrp="1"/>
          </p:cNvSpPr>
          <p:nvPr>
            <p:ph idx="1"/>
          </p:nvPr>
        </p:nvSpPr>
        <p:spPr>
          <a:xfrm>
            <a:off x="838200" y="2139526"/>
            <a:ext cx="10515600" cy="4351338"/>
          </a:xfrm>
        </p:spPr>
        <p:txBody>
          <a:bodyPr>
            <a:normAutofit/>
          </a:bodyPr>
          <a:lstStyle/>
          <a:p>
            <a:pPr marL="0" indent="0" algn="ctr">
              <a:buNone/>
            </a:pPr>
            <a:r>
              <a:rPr lang="hr-HR" sz="7000" b="1">
                <a:solidFill>
                  <a:schemeClr val="tx2">
                    <a:lumMod val="75000"/>
                    <a:lumOff val="25000"/>
                  </a:schemeClr>
                </a:solidFill>
              </a:rPr>
              <a:t>Hvala!</a:t>
            </a:r>
          </a:p>
        </p:txBody>
      </p:sp>
      <p:pic>
        <p:nvPicPr>
          <p:cNvPr id="1026" name="Picture 2" descr="Advent Venecija i Treviso 2 dana KLASIK ...">
            <a:extLst>
              <a:ext uri="{FF2B5EF4-FFF2-40B4-BE49-F238E27FC236}">
                <a16:creationId xmlns:a16="http://schemas.microsoft.com/office/drawing/2014/main" id="{0915A862-25E4-C94C-5640-27C4B18805F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71913" y="3064778"/>
            <a:ext cx="4448175"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75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a:extLst>
              <a:ext uri="{FF2B5EF4-FFF2-40B4-BE49-F238E27FC236}">
                <a16:creationId xmlns:a16="http://schemas.microsoft.com/office/drawing/2014/main" id="{CEA019F7-7073-E1C6-E401-67F5E89B3D06}"/>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99E118BB-EAE1-37A6-1005-52876BE2BCB4}"/>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52862F95-DFC0-F56C-93D9-D2341B842B59}"/>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Jednostavan jezik </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(engl. easy language)</a:t>
            </a:r>
            <a:endParaRPr lang="nl-NL" sz="3000"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1BFAAA58-AAE9-A747-3ABB-C47412BA7161}"/>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5FEA2EBF-BC70-4804-2ED6-706DA822E21A}"/>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17F08902-319E-DD10-3746-49EC202A6836}"/>
              </a:ext>
            </a:extLst>
          </p:cNvPr>
          <p:cNvSpPr>
            <a:spLocks noGrp="1"/>
          </p:cNvSpPr>
          <p:nvPr>
            <p:ph idx="1"/>
          </p:nvPr>
        </p:nvSpPr>
        <p:spPr>
          <a:xfrm>
            <a:off x="838200" y="1936955"/>
            <a:ext cx="10515600" cy="4159155"/>
          </a:xfrm>
        </p:spPr>
        <p:txBody>
          <a:bodyPr>
            <a:normAutofit/>
          </a:bodyPr>
          <a:lstStyle/>
          <a:p>
            <a:r>
              <a:rPr lang="hr-HR" sz="2200"/>
              <a:t>stil pisanja i govorenja u kojem se upotrebljavaju jasne, lako razumljive rečenice i riječi, s ciljem da omogućuje široj publici, uključujući one s nižim razinama obrazovanja te one s jezičnim poremećajima, lakše razumijevanje informacija</a:t>
            </a:r>
          </a:p>
          <a:p>
            <a:r>
              <a:rPr lang="hr-HR" sz="2200">
                <a:cs typeface="Helvetica" panose="020B0604020202020204" pitchFamily="34" charset="0"/>
              </a:rPr>
              <a:t>ključno: jasnoća, pristupačnost, usmjerenost na razumijevanje osobe kojoj se obraćamo</a:t>
            </a:r>
            <a:endParaRPr lang="nl-NL" sz="2200" dirty="0">
              <a:cs typeface="Helvetica" panose="020B0604020202020204" pitchFamily="34" charset="0"/>
            </a:endParaRPr>
          </a:p>
        </p:txBody>
      </p:sp>
      <p:pic>
        <p:nvPicPr>
          <p:cNvPr id="24" name="Picture 23">
            <a:extLst>
              <a:ext uri="{FF2B5EF4-FFF2-40B4-BE49-F238E27FC236}">
                <a16:creationId xmlns:a16="http://schemas.microsoft.com/office/drawing/2014/main" id="{D598E2F6-395A-A817-B151-E194C847C584}"/>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3963250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B9F4D-0858-FF35-624E-61BA17E56323}"/>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229ACF04-AB95-6CCD-432D-4E3E631ABC06}"/>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00680012-D1E1-0370-7488-C13456B62FA6}"/>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90731D3F-647E-E46E-E11B-B451FC045F39}"/>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endParaRPr lang="nl-NL" sz="3000"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E46ED161-0FD5-A3C9-0507-251E4A8A31CC}"/>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3F5CF972-F98A-82EC-5DD9-163DDDA8BADB}"/>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20D41E96-B53B-5648-9A74-91A8526DCA5F}"/>
              </a:ext>
            </a:extLst>
          </p:cNvPr>
          <p:cNvSpPr>
            <a:spLocks noGrp="1"/>
          </p:cNvSpPr>
          <p:nvPr>
            <p:ph idx="1"/>
          </p:nvPr>
        </p:nvSpPr>
        <p:spPr>
          <a:xfrm>
            <a:off x="838200" y="1936955"/>
            <a:ext cx="10515600" cy="4548905"/>
          </a:xfrm>
        </p:spPr>
        <p:txBody>
          <a:bodyPr>
            <a:normAutofit fontScale="92500" lnSpcReduction="10000"/>
          </a:bodyPr>
          <a:lstStyle/>
          <a:p>
            <a:r>
              <a:rPr lang="hr-HR" sz="2200"/>
              <a:t>Mogu se navesti principi jednostavnog jezika u različitim aspektima jezika: razina riječi, razina oblika riječi (morfologija), razina veza među rječima (sintaksa), razina uporabe jezika (pragmatika)</a:t>
            </a:r>
          </a:p>
          <a:p>
            <a:endParaRPr lang="hr-HR" sz="2200">
              <a:cs typeface="Helvetica" panose="020B0604020202020204" pitchFamily="34" charset="0"/>
            </a:endParaRPr>
          </a:p>
          <a:p>
            <a:pPr marL="0" indent="0">
              <a:buNone/>
            </a:pPr>
            <a:r>
              <a:rPr lang="hr-HR" sz="2200">
                <a:cs typeface="Helvetica" panose="020B0604020202020204" pitchFamily="34" charset="0"/>
              </a:rPr>
              <a:t>Izvori:</a:t>
            </a:r>
          </a:p>
          <a:p>
            <a:pPr marL="0" indent="0">
              <a:buNone/>
            </a:pPr>
            <a:r>
              <a:rPr lang="hr-HR" sz="1200">
                <a:cs typeface="Helvetica" panose="020B0604020202020204" pitchFamily="34" charset="0"/>
              </a:rPr>
              <a:t>Gala</a:t>
            </a:r>
            <a:r>
              <a:rPr lang="hr-HR" sz="1300">
                <a:cs typeface="Helvetica" panose="020B0604020202020204" pitchFamily="34" charset="0"/>
              </a:rPr>
              <a:t>, N. i Ziegler, J. (2016). Reducing lexical complexity as a tool to increase text accessibility for children with dyslexia. U D. Brunato, F. Dell’Orletta, G. Venturi, T. François, P. Blache (Ur.), Proceedings of the Workshop on Computational Linguistics for Linguistic Complexity (str. 59-66). The COLING 2016 Organizing Committee.</a:t>
            </a:r>
          </a:p>
          <a:p>
            <a:pPr marL="0" indent="0">
              <a:buNone/>
            </a:pPr>
            <a:r>
              <a:rPr lang="hr-HR" sz="1300">
                <a:cs typeface="Helvetica" panose="020B0604020202020204" pitchFamily="34" charset="0"/>
              </a:rPr>
              <a:t>Lindold, C: i Vanhatalo, U. (Ur.), Easy language in Europe. Frank and Timme.</a:t>
            </a:r>
          </a:p>
          <a:p>
            <a:pPr marL="0" indent="0">
              <a:buNone/>
            </a:pPr>
            <a:r>
              <a:rPr lang="hr-HR" sz="1300">
                <a:cs typeface="Helvetica" panose="020B0604020202020204" pitchFamily="34" charset="0"/>
              </a:rPr>
              <a:t>Međunarodni savez knjižničarskih društava i ustanova – IFLA (2010). Guidelines for Easy-to-Read Materials (2010). U M. Nomura, G. Skat Nielsen, i B. Tronbacke IFLA Professional Reports (Ur.), Library Services to People with Special Needs Section. Međunarodni savez knjižničarskih društava i ustanova – IFLA. https://www.ifla.org/files/assets/hq/publications/professional-report/120.pdf</a:t>
            </a:r>
          </a:p>
          <a:p>
            <a:pPr marL="0" indent="0">
              <a:buNone/>
            </a:pPr>
            <a:r>
              <a:rPr lang="hr-HR" sz="1300">
                <a:cs typeface="Helvetica" panose="020B0604020202020204" pitchFamily="34" charset="0"/>
              </a:rPr>
              <a:t>Lenček, M. (2008). Disleksija/Što je lakše za čitati/Obilježja materijala lakših za čitanje. Centar za rehabilitaciju ERF-a i Ministarstvo obitelji, branitelja i međugeneracijske solidarnosti.</a:t>
            </a:r>
          </a:p>
          <a:p>
            <a:pPr marL="0" indent="0">
              <a:buNone/>
            </a:pPr>
            <a:r>
              <a:rPr lang="hr-HR" sz="1300">
                <a:cs typeface="Helvetica" panose="020B0604020202020204" pitchFamily="34" charset="0"/>
              </a:rPr>
              <a:t>Lenček, M. i Kuvač Kraljević, J. (2021). Easy Language in Croatia. U C. Lindold i U. Vanhatalo (Ur.), Easy language in Europe. Frank and Timme.</a:t>
            </a:r>
          </a:p>
          <a:p>
            <a:pPr marL="0" indent="0">
              <a:buNone/>
            </a:pPr>
            <a:r>
              <a:rPr lang="hr-HR" sz="1300">
                <a:cs typeface="Helvetica" panose="020B0604020202020204" pitchFamily="34" charset="0"/>
              </a:rPr>
              <a:t>Jozipović, M., Lenček, M., Kuvač Kraljević, J. (2022). Analiza primjene načela jednostavnog jezika u ispitnim pitanjima za predmet Priroda i društvo tijekom online nastave u pandemijskom vremenu. U: Prema postpandemijskom obrazovanju: kako osnažiti sustav odgoja i obrazovanja?. Rijeka: Sveučilište u Rijeci - Filozofski fakultet, str. 252-275</a:t>
            </a:r>
          </a:p>
          <a:p>
            <a:pPr marL="457200" lvl="1" indent="0">
              <a:buNone/>
            </a:pP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156718EC-3F5B-0149-D885-688F2F70E43C}"/>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681121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DAAD7-6800-4AAB-30AB-15B5A124F952}"/>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19DE03FC-78A6-7A89-1BAB-E96F2D166978}"/>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B982A30A-6921-6506-96A7-BE97F588B8C5}"/>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F3F0E59D-A88B-6D43-A073-3150FD4C4B50}"/>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348D6A22-CC15-6E9A-7E3F-277F3D8E0FD4}"/>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FEC7E943-04EF-6BBF-D451-2B78E071BC13}"/>
              </a:ext>
            </a:extLst>
          </p:cNvPr>
          <p:cNvPicPr>
            <a:picLocks noGrp="1" noRot="1" noChangeAspect="1" noMove="1" noResize="1" noEditPoints="1" noAdjustHandles="1" noChangeArrowheads="1" noChangeShapeType="1" noCrop="1"/>
          </p:cNvPicPr>
          <p:nvPr/>
        </p:nvPicPr>
        <p:blipFill>
          <a:blip r:embed="rId3"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34A345E4-DE4F-A6D2-545B-9739439609F6}"/>
              </a:ext>
            </a:extLst>
          </p:cNvPr>
          <p:cNvSpPr>
            <a:spLocks noGrp="1"/>
          </p:cNvSpPr>
          <p:nvPr>
            <p:ph idx="1"/>
          </p:nvPr>
        </p:nvSpPr>
        <p:spPr>
          <a:xfrm>
            <a:off x="305279" y="1957660"/>
            <a:ext cx="6312783" cy="3236253"/>
          </a:xfrm>
        </p:spPr>
        <p:txBody>
          <a:bodyPr>
            <a:normAutofit/>
          </a:bodyPr>
          <a:lstStyle/>
          <a:p>
            <a:pPr marL="457200" lvl="1" indent="0">
              <a:buNone/>
            </a:pPr>
            <a:r>
              <a:rPr lang="hr-HR" sz="2000" b="1"/>
              <a:t>Zašto je važno kakve su riječi u tekstu?</a:t>
            </a:r>
          </a:p>
          <a:p>
            <a:pPr lvl="1">
              <a:buFontTx/>
              <a:buChar char="-"/>
            </a:pPr>
            <a:r>
              <a:rPr lang="hr-HR" sz="2000"/>
              <a:t>prosječan četrnaestogodišnjak: oko 18 000 riječi</a:t>
            </a:r>
          </a:p>
          <a:p>
            <a:pPr lvl="1">
              <a:buFontTx/>
              <a:buChar char="-"/>
            </a:pPr>
            <a:r>
              <a:rPr lang="hr-HR" sz="2000"/>
              <a:t>prosječan osamnaestogodišnjak: oko 22 000 riječi</a:t>
            </a:r>
          </a:p>
          <a:p>
            <a:pPr lvl="1">
              <a:buFontTx/>
              <a:buChar char="-"/>
            </a:pPr>
            <a:r>
              <a:rPr lang="hr-HR" sz="2000"/>
              <a:t>Prosječna odrasla osoba (oko 40 godina): 30 000 riječ</a:t>
            </a:r>
          </a:p>
          <a:p>
            <a:pPr lvl="1">
              <a:buFontTx/>
              <a:buChar char="-"/>
            </a:pPr>
            <a:r>
              <a:rPr lang="hr-HR" sz="2000"/>
              <a:t>veličina rječnika jako ovisi o obrazovanju (formalnom i neformalnom)</a:t>
            </a:r>
          </a:p>
          <a:p>
            <a:pPr lvl="1">
              <a:buFontTx/>
              <a:buChar char="-"/>
            </a:pPr>
            <a:r>
              <a:rPr lang="hr-HR" sz="2000"/>
              <a:t>osobe s razvojnim jezičnim poremećajem čitav život zaostaju za vršnjacima urednog jezičnog razvoja u usvojenosti riječi</a:t>
            </a:r>
          </a:p>
          <a:p>
            <a:pPr marL="457200" lvl="1" indent="0">
              <a:buNone/>
            </a:pPr>
            <a:endParaRPr lang="hr-HR" sz="2000"/>
          </a:p>
        </p:txBody>
      </p:sp>
      <p:pic>
        <p:nvPicPr>
          <p:cNvPr id="24" name="Picture 23">
            <a:extLst>
              <a:ext uri="{FF2B5EF4-FFF2-40B4-BE49-F238E27FC236}">
                <a16:creationId xmlns:a16="http://schemas.microsoft.com/office/drawing/2014/main" id="{E9220CD6-AB02-9FF8-DBCC-B29F75D717E6}"/>
              </a:ext>
            </a:extLst>
          </p:cNvPr>
          <p:cNvPicPr>
            <a:picLocks noGrp="1" noRot="1" noChangeAspect="1" noMove="1" noResize="1" noEditPoints="1" noAdjustHandles="1" noChangeArrowheads="1" noChangeShapeType="1" noCrop="1"/>
          </p:cNvPicPr>
          <p:nvPr/>
        </p:nvPicPr>
        <p:blipFill>
          <a:blip r:embed="rId4"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
        <p:nvSpPr>
          <p:cNvPr id="2" name="TekstniOkvir 1">
            <a:extLst>
              <a:ext uri="{FF2B5EF4-FFF2-40B4-BE49-F238E27FC236}">
                <a16:creationId xmlns:a16="http://schemas.microsoft.com/office/drawing/2014/main" id="{80F4CC81-8983-9075-58BB-090C349F10E0}"/>
              </a:ext>
            </a:extLst>
          </p:cNvPr>
          <p:cNvSpPr txBox="1"/>
          <p:nvPr/>
        </p:nvSpPr>
        <p:spPr>
          <a:xfrm>
            <a:off x="1163438" y="5756726"/>
            <a:ext cx="10154093" cy="646331"/>
          </a:xfrm>
          <a:prstGeom prst="rect">
            <a:avLst/>
          </a:prstGeom>
          <a:noFill/>
        </p:spPr>
        <p:txBody>
          <a:bodyPr wrap="square" rtlCol="0">
            <a:spAutoFit/>
          </a:bodyPr>
          <a:lstStyle/>
          <a:p>
            <a:r>
              <a:rPr lang="hr-HR" sz="1200"/>
              <a:t>Izvori: </a:t>
            </a:r>
            <a:r>
              <a:rPr lang="hr-HR" sz="1200">
                <a:hlinkClick r:id="rId5"/>
              </a:rPr>
              <a:t>https://wordsrated.com/how-many-words-does-the-average-person-know/</a:t>
            </a:r>
            <a:endParaRPr lang="hr-HR" sz="1200"/>
          </a:p>
          <a:p>
            <a:r>
              <a:rPr lang="en-US" sz="1200"/>
              <a:t>Rice ML, Hoffman L. Predicting vocabulary growth in children with and without specific language impairment: a longitudinal study from 2;6 to 21 years of age. J Speech Lang Hear Res. 2015 Apr;58(2):345-59. doi: 10.1044/2015_JSLHR-L-14-0150. PMID: 25611623; PMCID: PMC4398600.</a:t>
            </a:r>
            <a:endParaRPr lang="hr-HR" sz="1200"/>
          </a:p>
        </p:txBody>
      </p:sp>
      <p:pic>
        <p:nvPicPr>
          <p:cNvPr id="5" name="Slika 4">
            <a:extLst>
              <a:ext uri="{FF2B5EF4-FFF2-40B4-BE49-F238E27FC236}">
                <a16:creationId xmlns:a16="http://schemas.microsoft.com/office/drawing/2014/main" id="{54974B01-9FC2-59D2-E8EE-D5B9626CD5A4}"/>
              </a:ext>
            </a:extLst>
          </p:cNvPr>
          <p:cNvPicPr>
            <a:picLocks noChangeAspect="1"/>
          </p:cNvPicPr>
          <p:nvPr/>
        </p:nvPicPr>
        <p:blipFill>
          <a:blip r:embed="rId6"/>
          <a:stretch>
            <a:fillRect/>
          </a:stretch>
        </p:blipFill>
        <p:spPr>
          <a:xfrm>
            <a:off x="6588352" y="1919402"/>
            <a:ext cx="5275110" cy="3120187"/>
          </a:xfrm>
          <a:prstGeom prst="rect">
            <a:avLst/>
          </a:prstGeom>
        </p:spPr>
      </p:pic>
    </p:spTree>
    <p:extLst>
      <p:ext uri="{BB962C8B-B14F-4D97-AF65-F5344CB8AC3E}">
        <p14:creationId xmlns:p14="http://schemas.microsoft.com/office/powerpoint/2010/main" val="82229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1AE1C-BA05-CACF-5449-BD2A41EABEEB}"/>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7819C003-3EBC-AA1C-FEC9-D9FA536F32CA}"/>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C0927363-44CD-68F2-BE98-2EBCE0E0B9C9}"/>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7A723D7E-76E3-1AD7-A9E0-339A8644C159}"/>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3ED4AC0B-D726-D5A4-956F-D8E2EC0F3B4C}"/>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F501F8B1-2FBF-542D-8961-6F9ED72DED45}"/>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2B868319-BC91-A689-22C0-B708F4C5CC2E}"/>
              </a:ext>
            </a:extLst>
          </p:cNvPr>
          <p:cNvSpPr>
            <a:spLocks noGrp="1"/>
          </p:cNvSpPr>
          <p:nvPr>
            <p:ph idx="1"/>
          </p:nvPr>
        </p:nvSpPr>
        <p:spPr>
          <a:xfrm>
            <a:off x="838200" y="1936955"/>
            <a:ext cx="10515600" cy="4159155"/>
          </a:xfrm>
        </p:spPr>
        <p:txBody>
          <a:bodyPr>
            <a:normAutofit/>
          </a:bodyPr>
          <a:lstStyle/>
          <a:p>
            <a:r>
              <a:rPr lang="hr-HR" sz="2200"/>
              <a:t>Uporaba jednostavnih i poznatih riječi</a:t>
            </a:r>
          </a:p>
          <a:p>
            <a:r>
              <a:rPr lang="hr-HR" sz="2200">
                <a:cs typeface="Helvetica" panose="020B0604020202020204" pitchFamily="34" charset="0"/>
              </a:rPr>
              <a:t>Izbjegavaju se:</a:t>
            </a:r>
          </a:p>
          <a:p>
            <a:pPr lvl="1"/>
            <a:r>
              <a:rPr lang="hr-HR" sz="1800">
                <a:cs typeface="Helvetica" panose="020B0604020202020204" pitchFamily="34" charset="0"/>
              </a:rPr>
              <a:t>Stručni termini</a:t>
            </a:r>
          </a:p>
          <a:p>
            <a:pPr lvl="1"/>
            <a:r>
              <a:rPr lang="hr-HR" sz="1800">
                <a:cs typeface="Helvetica" panose="020B0604020202020204" pitchFamily="34" charset="0"/>
              </a:rPr>
              <a:t>Složeni izrazi</a:t>
            </a:r>
          </a:p>
          <a:p>
            <a:pPr lvl="1"/>
            <a:r>
              <a:rPr lang="hr-HR" sz="1800">
                <a:cs typeface="Helvetica" panose="020B0604020202020204" pitchFamily="34" charset="0"/>
              </a:rPr>
              <a:t>Značenjski složeni izrazi (prenesena značenja, frazemi…)</a:t>
            </a:r>
          </a:p>
          <a:p>
            <a:pPr lvl="1"/>
            <a:r>
              <a:rPr lang="hr-HR" sz="1800">
                <a:cs typeface="Helvetica" panose="020B0604020202020204" pitchFamily="34" charset="0"/>
              </a:rPr>
              <a:t>Niskočestotne riječi</a:t>
            </a:r>
          </a:p>
          <a:p>
            <a:pPr marL="457200" lvl="1" indent="0">
              <a:buNone/>
            </a:pPr>
            <a:endParaRPr lang="hr-HR" sz="1800">
              <a:cs typeface="Helvetica" panose="020B0604020202020204" pitchFamily="34" charset="0"/>
            </a:endParaRPr>
          </a:p>
        </p:txBody>
      </p:sp>
      <p:pic>
        <p:nvPicPr>
          <p:cNvPr id="24" name="Picture 23">
            <a:extLst>
              <a:ext uri="{FF2B5EF4-FFF2-40B4-BE49-F238E27FC236}">
                <a16:creationId xmlns:a16="http://schemas.microsoft.com/office/drawing/2014/main" id="{1F7F19AF-65EE-357C-014D-59DCBAED01DC}"/>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92514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EF195C-4798-795D-8379-5A50F4412C6A}"/>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EC0BEFAB-C919-D02C-EF3F-6822CF9BFA6A}"/>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5857F0A6-E03D-09E2-45D9-BD02F4A23A17}"/>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C395F7E4-85B7-BFB9-56E8-931EAE0A8547}"/>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99C429E9-B369-E27C-AD92-FB2D55F0FC75}"/>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7D5F9B7A-49C0-8ECC-236B-8E88EA579DDB}"/>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17203158-15CD-0A3D-72E7-D08D64A807F3}"/>
              </a:ext>
            </a:extLst>
          </p:cNvPr>
          <p:cNvSpPr>
            <a:spLocks noGrp="1"/>
          </p:cNvSpPr>
          <p:nvPr>
            <p:ph idx="1"/>
          </p:nvPr>
        </p:nvSpPr>
        <p:spPr>
          <a:xfrm>
            <a:off x="838200" y="1936955"/>
            <a:ext cx="10515600" cy="4159155"/>
          </a:xfrm>
        </p:spPr>
        <p:txBody>
          <a:bodyPr>
            <a:normAutofit/>
          </a:bodyPr>
          <a:lstStyle/>
          <a:p>
            <a:r>
              <a:rPr lang="hr-HR" sz="2200"/>
              <a:t>Uporaba jednostavnih i poznatih riječi</a:t>
            </a:r>
          </a:p>
          <a:p>
            <a:r>
              <a:rPr lang="hr-HR" sz="2200">
                <a:cs typeface="Helvetica" panose="020B0604020202020204" pitchFamily="34" charset="0"/>
              </a:rPr>
              <a:t>Izbjegavaju se:</a:t>
            </a:r>
          </a:p>
          <a:p>
            <a:pPr lvl="1"/>
            <a:r>
              <a:rPr lang="hr-HR" sz="1800">
                <a:cs typeface="Helvetica" panose="020B0604020202020204" pitchFamily="34" charset="0"/>
              </a:rPr>
              <a:t>Stručni termini</a:t>
            </a:r>
          </a:p>
          <a:p>
            <a:pPr marL="457200" lvl="1" indent="0">
              <a:buNone/>
            </a:pPr>
            <a:endParaRPr lang="hr-HR" sz="1800">
              <a:cs typeface="Helvetica" panose="020B0604020202020204" pitchFamily="34" charset="0"/>
            </a:endParaRPr>
          </a:p>
          <a:p>
            <a:pPr marL="457200" lvl="1" indent="0">
              <a:buNone/>
            </a:pPr>
            <a:r>
              <a:rPr lang="hr-HR" sz="2000"/>
              <a:t>U kontekstu </a:t>
            </a:r>
            <a:r>
              <a:rPr lang="hr-HR" sz="2000">
                <a:solidFill>
                  <a:schemeClr val="tx2">
                    <a:lumMod val="75000"/>
                    <a:lumOff val="25000"/>
                  </a:schemeClr>
                </a:solidFill>
              </a:rPr>
              <a:t>neurokognitivnih funkcija</a:t>
            </a:r>
            <a:r>
              <a:rPr lang="hr-HR" sz="2000"/>
              <a:t>, analizirali smo </a:t>
            </a:r>
            <a:r>
              <a:rPr lang="hr-HR" sz="2000">
                <a:solidFill>
                  <a:schemeClr val="tx2">
                    <a:lumMod val="75000"/>
                    <a:lumOff val="25000"/>
                  </a:schemeClr>
                </a:solidFill>
              </a:rPr>
              <a:t>neuroplasticitet</a:t>
            </a:r>
            <a:r>
              <a:rPr lang="hr-HR" sz="2000"/>
              <a:t> u odraslih pacijenata s </a:t>
            </a:r>
            <a:r>
              <a:rPr lang="hr-HR" sz="2000">
                <a:solidFill>
                  <a:schemeClr val="tx2">
                    <a:lumMod val="75000"/>
                    <a:lumOff val="25000"/>
                  </a:schemeClr>
                </a:solidFill>
              </a:rPr>
              <a:t>akutnim ishemijskim moždanim udarom </a:t>
            </a:r>
            <a:r>
              <a:rPr lang="hr-HR" sz="2000"/>
              <a:t>koristeći </a:t>
            </a:r>
            <a:r>
              <a:rPr lang="hr-HR" sz="2000">
                <a:solidFill>
                  <a:schemeClr val="tx2">
                    <a:lumMod val="75000"/>
                    <a:lumOff val="25000"/>
                  </a:schemeClr>
                </a:solidFill>
              </a:rPr>
              <a:t>funkcionalnu magnetsku rezonanciju (fMRI)</a:t>
            </a:r>
            <a:r>
              <a:rPr lang="hr-HR" sz="2000"/>
              <a:t> kako bismo procijenili promjene u </a:t>
            </a:r>
            <a:r>
              <a:rPr lang="hr-HR" sz="2000">
                <a:solidFill>
                  <a:schemeClr val="tx2">
                    <a:lumMod val="75000"/>
                    <a:lumOff val="25000"/>
                  </a:schemeClr>
                </a:solidFill>
              </a:rPr>
              <a:t>sinaptičkoj vezi </a:t>
            </a:r>
            <a:r>
              <a:rPr lang="hr-HR" sz="2000"/>
              <a:t>u </a:t>
            </a:r>
            <a:r>
              <a:rPr lang="hr-HR" sz="2000">
                <a:solidFill>
                  <a:schemeClr val="tx2">
                    <a:lumMod val="75000"/>
                    <a:lumOff val="25000"/>
                  </a:schemeClr>
                </a:solidFill>
              </a:rPr>
              <a:t>hipokampusu</a:t>
            </a:r>
            <a:r>
              <a:rPr lang="hr-HR" sz="2000"/>
              <a:t>.</a:t>
            </a:r>
            <a:endParaRPr lang="hr-HR" sz="2000">
              <a:cs typeface="Helvetica" panose="020B0604020202020204" pitchFamily="34" charset="0"/>
            </a:endParaRPr>
          </a:p>
        </p:txBody>
      </p:sp>
      <p:pic>
        <p:nvPicPr>
          <p:cNvPr id="24" name="Picture 23">
            <a:extLst>
              <a:ext uri="{FF2B5EF4-FFF2-40B4-BE49-F238E27FC236}">
                <a16:creationId xmlns:a16="http://schemas.microsoft.com/office/drawing/2014/main" id="{564AC573-D38B-CB37-5660-117DFD545E74}"/>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3050322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5EBBA-3158-2B82-3CD9-4DC08124C1E7}"/>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54429FF2-00F5-A884-1BE6-035DD1FBB9F4}"/>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2CCA99E8-0ED9-B7C3-D3BF-A84EACC425E0}"/>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6B472F7B-D826-54A2-449B-41A069CB5FC1}"/>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2364351E-C4F2-8C6C-DF39-E21F60885CA2}"/>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96D81A2F-8418-D5C9-859F-9999AAD9EFC9}"/>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F7B0E853-C8AB-189A-C91E-B4717DCB1CF6}"/>
              </a:ext>
            </a:extLst>
          </p:cNvPr>
          <p:cNvSpPr>
            <a:spLocks noGrp="1"/>
          </p:cNvSpPr>
          <p:nvPr>
            <p:ph idx="1"/>
          </p:nvPr>
        </p:nvSpPr>
        <p:spPr>
          <a:xfrm>
            <a:off x="838200" y="1936955"/>
            <a:ext cx="10515600" cy="4159155"/>
          </a:xfrm>
        </p:spPr>
        <p:txBody>
          <a:bodyPr>
            <a:normAutofit/>
          </a:bodyPr>
          <a:lstStyle/>
          <a:p>
            <a:r>
              <a:rPr lang="hr-HR" sz="2200"/>
              <a:t>Uporaba jednostavnih i poznatih riječi</a:t>
            </a:r>
          </a:p>
          <a:p>
            <a:r>
              <a:rPr lang="hr-HR" sz="2200">
                <a:cs typeface="Helvetica" panose="020B0604020202020204" pitchFamily="34" charset="0"/>
              </a:rPr>
              <a:t>Izbjegavaju se:</a:t>
            </a:r>
          </a:p>
          <a:p>
            <a:pPr lvl="1"/>
            <a:r>
              <a:rPr lang="hr-HR" sz="1800">
                <a:cs typeface="Helvetica" panose="020B0604020202020204" pitchFamily="34" charset="0"/>
              </a:rPr>
              <a:t>Stručni termini</a:t>
            </a:r>
          </a:p>
          <a:p>
            <a:pPr marL="457200" lvl="1" indent="0">
              <a:buNone/>
            </a:pPr>
            <a:endParaRPr lang="hr-HR" sz="1800">
              <a:cs typeface="Helvetica" panose="020B0604020202020204" pitchFamily="34" charset="0"/>
            </a:endParaRPr>
          </a:p>
          <a:p>
            <a:pPr marL="457200" lvl="1" indent="0">
              <a:buNone/>
            </a:pPr>
            <a:r>
              <a:rPr lang="hr-HR" sz="2000"/>
              <a:t>U kontekstu </a:t>
            </a:r>
            <a:r>
              <a:rPr lang="hr-HR" sz="2000">
                <a:solidFill>
                  <a:schemeClr val="tx2">
                    <a:lumMod val="75000"/>
                    <a:lumOff val="25000"/>
                  </a:schemeClr>
                </a:solidFill>
              </a:rPr>
              <a:t>neurokognitivnih funkcija</a:t>
            </a:r>
            <a:r>
              <a:rPr lang="hr-HR" sz="2000"/>
              <a:t>, analizirali smo </a:t>
            </a:r>
            <a:r>
              <a:rPr lang="hr-HR" sz="2000">
                <a:solidFill>
                  <a:schemeClr val="tx2">
                    <a:lumMod val="75000"/>
                    <a:lumOff val="25000"/>
                  </a:schemeClr>
                </a:solidFill>
              </a:rPr>
              <a:t>neuroplasticitet</a:t>
            </a:r>
            <a:r>
              <a:rPr lang="hr-HR" sz="2000"/>
              <a:t> u odraslih pacijenata s </a:t>
            </a:r>
            <a:r>
              <a:rPr lang="hr-HR" sz="2000">
                <a:solidFill>
                  <a:schemeClr val="tx2">
                    <a:lumMod val="75000"/>
                    <a:lumOff val="25000"/>
                  </a:schemeClr>
                </a:solidFill>
              </a:rPr>
              <a:t>akutnim ishemijskim moždanim udarom </a:t>
            </a:r>
            <a:r>
              <a:rPr lang="hr-HR" sz="2000"/>
              <a:t>koristeći </a:t>
            </a:r>
            <a:r>
              <a:rPr lang="hr-HR" sz="2000">
                <a:solidFill>
                  <a:schemeClr val="tx2">
                    <a:lumMod val="75000"/>
                    <a:lumOff val="25000"/>
                  </a:schemeClr>
                </a:solidFill>
              </a:rPr>
              <a:t>funkcionalnu magnetsku rezonanciju (fMRI)</a:t>
            </a:r>
            <a:r>
              <a:rPr lang="hr-HR" sz="2000"/>
              <a:t> kako bismo procijenili promjene u </a:t>
            </a:r>
            <a:r>
              <a:rPr lang="hr-HR" sz="2000">
                <a:solidFill>
                  <a:schemeClr val="tx2">
                    <a:lumMod val="75000"/>
                    <a:lumOff val="25000"/>
                  </a:schemeClr>
                </a:solidFill>
              </a:rPr>
              <a:t>sinaptičkoj vezi </a:t>
            </a:r>
            <a:r>
              <a:rPr lang="hr-HR" sz="2000"/>
              <a:t>u </a:t>
            </a:r>
            <a:r>
              <a:rPr lang="hr-HR" sz="2000">
                <a:solidFill>
                  <a:schemeClr val="tx2">
                    <a:lumMod val="75000"/>
                    <a:lumOff val="25000"/>
                  </a:schemeClr>
                </a:solidFill>
              </a:rPr>
              <a:t>hipokampusu</a:t>
            </a:r>
            <a:r>
              <a:rPr lang="hr-HR" sz="2000"/>
              <a:t>.</a:t>
            </a:r>
            <a:endParaRPr lang="hr-HR" sz="2000">
              <a:cs typeface="Helvetica" panose="020B0604020202020204" pitchFamily="34" charset="0"/>
            </a:endParaRPr>
          </a:p>
          <a:p>
            <a:pPr marL="457200" lvl="1" indent="0">
              <a:buNone/>
            </a:pPr>
            <a:r>
              <a:rPr lang="hr-HR" sz="2000">
                <a:cs typeface="Helvetica" panose="020B0604020202020204" pitchFamily="34" charset="0"/>
                <a:sym typeface="Wingdings" panose="05000000000000000000" pitchFamily="2" charset="2"/>
              </a:rPr>
              <a:t></a:t>
            </a:r>
          </a:p>
          <a:p>
            <a:pPr marL="457200" lvl="1" indent="0">
              <a:buNone/>
            </a:pPr>
            <a:r>
              <a:rPr lang="hr-HR" sz="2000"/>
              <a:t>U našem istraživanju proučavali smo promjene u mozgu kod odraslih koji su imali </a:t>
            </a:r>
            <a:r>
              <a:rPr lang="hr-HR" sz="2000">
                <a:solidFill>
                  <a:schemeClr val="tx2">
                    <a:lumMod val="75000"/>
                    <a:lumOff val="25000"/>
                  </a:schemeClr>
                </a:solidFill>
              </a:rPr>
              <a:t>moždani udar</a:t>
            </a:r>
            <a:r>
              <a:rPr lang="hr-HR" sz="2000"/>
              <a:t>, koristeći snimanje mozga kako bismo vidjeli kako se povezuju različiti dijelovi mozga.</a:t>
            </a:r>
            <a:endParaRPr lang="hr-HR" sz="2000">
              <a:cs typeface="Helvetica" panose="020B0604020202020204" pitchFamily="34" charset="0"/>
            </a:endParaRPr>
          </a:p>
        </p:txBody>
      </p:sp>
      <p:pic>
        <p:nvPicPr>
          <p:cNvPr id="24" name="Picture 23">
            <a:extLst>
              <a:ext uri="{FF2B5EF4-FFF2-40B4-BE49-F238E27FC236}">
                <a16:creationId xmlns:a16="http://schemas.microsoft.com/office/drawing/2014/main" id="{BF81B780-ED8C-3379-2D36-80C7FAFDC64B}"/>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361991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30403-DD74-331A-5AD5-AA7E5D7FA8B9}"/>
            </a:ext>
          </a:extLst>
        </p:cNvPr>
        <p:cNvGrpSpPr/>
        <p:nvPr/>
      </p:nvGrpSpPr>
      <p:grpSpPr>
        <a:xfrm>
          <a:off x="0" y="0"/>
          <a:ext cx="0" cy="0"/>
          <a:chOff x="0" y="0"/>
          <a:chExt cx="0" cy="0"/>
        </a:xfrm>
      </p:grpSpPr>
      <p:sp>
        <p:nvSpPr>
          <p:cNvPr id="9" name="Isosceles Triangle 8">
            <a:extLst>
              <a:ext uri="{FF2B5EF4-FFF2-40B4-BE49-F238E27FC236}">
                <a16:creationId xmlns:a16="http://schemas.microsoft.com/office/drawing/2014/main" id="{3139E796-8A88-4F27-D229-3BF944CF694C}"/>
              </a:ext>
            </a:extLst>
          </p:cNvPr>
          <p:cNvSpPr>
            <a:spLocks noGrp="1" noRot="1" noMove="1" noResize="1" noEditPoints="1" noAdjustHandles="1" noChangeArrowheads="1" noChangeShapeType="1"/>
          </p:cNvSpPr>
          <p:nvPr/>
        </p:nvSpPr>
        <p:spPr>
          <a:xfrm>
            <a:off x="9937072" y="5086905"/>
            <a:ext cx="2254928" cy="1771095"/>
          </a:xfrm>
          <a:prstGeom prst="triangle">
            <a:avLst>
              <a:gd name="adj" fmla="val 100000"/>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tangle 7">
            <a:extLst>
              <a:ext uri="{FF2B5EF4-FFF2-40B4-BE49-F238E27FC236}">
                <a16:creationId xmlns:a16="http://schemas.microsoft.com/office/drawing/2014/main" id="{7664A3E2-0192-37AE-D9E8-045780B40169}"/>
              </a:ext>
            </a:extLst>
          </p:cNvPr>
          <p:cNvSpPr>
            <a:spLocks noGrp="1" noRot="1" noMove="1" noResize="1" noEditPoints="1" noAdjustHandles="1" noChangeArrowheads="1" noChangeShapeType="1"/>
          </p:cNvSpPr>
          <p:nvPr/>
        </p:nvSpPr>
        <p:spPr>
          <a:xfrm>
            <a:off x="816543" y="272845"/>
            <a:ext cx="8907560" cy="1337649"/>
          </a:xfrm>
          <a:prstGeom prst="rect">
            <a:avLst/>
          </a:prstGeom>
          <a:solidFill>
            <a:srgbClr val="269CD9"/>
          </a:solidFill>
          <a:ln>
            <a:noFill/>
          </a:ln>
          <a:effectLst>
            <a:outerShdw blurRad="50800" dist="38100" dir="13500000" algn="br" rotWithShape="0">
              <a:prstClr val="black">
                <a:alpha val="40000"/>
              </a:prstClr>
            </a:outerShdw>
            <a:softEdge rad="3175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tle 15">
            <a:extLst>
              <a:ext uri="{FF2B5EF4-FFF2-40B4-BE49-F238E27FC236}">
                <a16:creationId xmlns:a16="http://schemas.microsoft.com/office/drawing/2014/main" id="{8EB6CE14-5799-6509-C740-4903CC7AF032}"/>
              </a:ext>
            </a:extLst>
          </p:cNvPr>
          <p:cNvSpPr>
            <a:spLocks noGrp="1" noRot="1" noMove="1" noResize="1" noEditPoints="1" noAdjustHandles="1" noChangeArrowheads="1" noChangeShapeType="1"/>
          </p:cNvSpPr>
          <p:nvPr>
            <p:ph type="title"/>
          </p:nvPr>
        </p:nvSpPr>
        <p:spPr>
          <a:xfrm>
            <a:off x="836219" y="271004"/>
            <a:ext cx="8389688" cy="1325563"/>
          </a:xfrm>
        </p:spPr>
        <p:txBody>
          <a:bodyPr/>
          <a:lstStyle/>
          <a:p>
            <a:r>
              <a:rPr lang="hr-HR">
                <a:latin typeface="Helvetica" panose="020B0604020202020204" pitchFamily="34" charset="0"/>
                <a:cs typeface="Helvetica" panose="020B0604020202020204" pitchFamily="34" charset="0"/>
              </a:rPr>
              <a:t>Principi jednostavnog jezika</a:t>
            </a:r>
            <a:br>
              <a:rPr lang="hr-HR">
                <a:latin typeface="Helvetica" panose="020B0604020202020204" pitchFamily="34" charset="0"/>
                <a:cs typeface="Helvetica" panose="020B0604020202020204" pitchFamily="34" charset="0"/>
              </a:rPr>
            </a:br>
            <a:r>
              <a:rPr lang="hr-HR" sz="3000">
                <a:latin typeface="Helvetica" panose="020B0604020202020204" pitchFamily="34" charset="0"/>
                <a:cs typeface="Helvetica" panose="020B0604020202020204" pitchFamily="34" charset="0"/>
              </a:rPr>
              <a:t>rječnik</a:t>
            </a:r>
            <a:endParaRPr lang="nl-NL" dirty="0">
              <a:latin typeface="Helvetica" panose="020B0604020202020204" pitchFamily="34" charset="0"/>
              <a:cs typeface="Helvetica" panose="020B0604020202020204" pitchFamily="34" charset="0"/>
            </a:endParaRPr>
          </a:p>
        </p:txBody>
      </p:sp>
      <p:sp>
        <p:nvSpPr>
          <p:cNvPr id="4" name="Footer Placeholder 3">
            <a:extLst>
              <a:ext uri="{FF2B5EF4-FFF2-40B4-BE49-F238E27FC236}">
                <a16:creationId xmlns:a16="http://schemas.microsoft.com/office/drawing/2014/main" id="{EFC6E1F5-CE1F-2E5B-8527-50F795D6C132}"/>
              </a:ext>
            </a:extLst>
          </p:cNvPr>
          <p:cNvSpPr>
            <a:spLocks noGrp="1" noRot="1" noMove="1" noResize="1" noEditPoints="1" noAdjustHandles="1" noChangeArrowheads="1" noChangeShapeType="1"/>
          </p:cNvSpPr>
          <p:nvPr>
            <p:ph type="ftr" sz="quarter" idx="11"/>
          </p:nvPr>
        </p:nvSpPr>
        <p:spPr/>
        <p:txBody>
          <a:bodyPr/>
          <a:lstStyle/>
          <a:p>
            <a:r>
              <a:rPr lang="en-US"/>
              <a:t>COST Action CA22139</a:t>
            </a:r>
            <a:endParaRPr lang="LID4096"/>
          </a:p>
        </p:txBody>
      </p:sp>
      <p:pic>
        <p:nvPicPr>
          <p:cNvPr id="6" name="Picture 5" descr="A blue and black logo&#10;&#10;Description automatically generated">
            <a:extLst>
              <a:ext uri="{FF2B5EF4-FFF2-40B4-BE49-F238E27FC236}">
                <a16:creationId xmlns:a16="http://schemas.microsoft.com/office/drawing/2014/main" id="{163250CE-2A7E-6102-06B1-5CFA71FBEFB6}"/>
              </a:ext>
            </a:extLst>
          </p:cNvPr>
          <p:cNvPicPr>
            <a:picLocks noGrp="1" noRot="1" noChangeAspect="1" noMove="1" noResize="1" noEditPoints="1" noAdjustHandles="1" noChangeArrowheads="1" noChangeShapeType="1" noCrop="1"/>
          </p:cNvPicPr>
          <p:nvPr/>
        </p:nvPicPr>
        <p:blipFill>
          <a:blip r:embed="rId2" cstate="hqprint">
            <a:extLst>
              <a:ext uri="{28A0092B-C50C-407E-A947-70E740481C1C}">
                <a14:useLocalDpi xmlns:a14="http://schemas.microsoft.com/office/drawing/2010/main" val="0"/>
              </a:ext>
            </a:extLst>
          </a:blip>
          <a:stretch>
            <a:fillRect/>
          </a:stretch>
        </p:blipFill>
        <p:spPr>
          <a:xfrm>
            <a:off x="119109" y="6299814"/>
            <a:ext cx="719091" cy="478195"/>
          </a:xfrm>
          <a:prstGeom prst="rect">
            <a:avLst/>
          </a:prstGeom>
        </p:spPr>
      </p:pic>
      <p:sp>
        <p:nvSpPr>
          <p:cNvPr id="22" name="Content Placeholder 21">
            <a:extLst>
              <a:ext uri="{FF2B5EF4-FFF2-40B4-BE49-F238E27FC236}">
                <a16:creationId xmlns:a16="http://schemas.microsoft.com/office/drawing/2014/main" id="{E61052F5-A29A-1D79-0ED5-C597560BAE25}"/>
              </a:ext>
            </a:extLst>
          </p:cNvPr>
          <p:cNvSpPr>
            <a:spLocks noGrp="1"/>
          </p:cNvSpPr>
          <p:nvPr>
            <p:ph idx="1"/>
          </p:nvPr>
        </p:nvSpPr>
        <p:spPr>
          <a:xfrm>
            <a:off x="838200" y="1936955"/>
            <a:ext cx="10515600" cy="4159155"/>
          </a:xfrm>
        </p:spPr>
        <p:txBody>
          <a:bodyPr>
            <a:normAutofit/>
          </a:bodyPr>
          <a:lstStyle/>
          <a:p>
            <a:r>
              <a:rPr lang="hr-HR" sz="2200"/>
              <a:t>Uporaba jednostavnih i poznatih riječi</a:t>
            </a:r>
          </a:p>
          <a:p>
            <a:r>
              <a:rPr lang="hr-HR" sz="2200">
                <a:cs typeface="Helvetica" panose="020B0604020202020204" pitchFamily="34" charset="0"/>
              </a:rPr>
              <a:t>Izbjegavaju se:</a:t>
            </a:r>
          </a:p>
          <a:p>
            <a:pPr lvl="1"/>
            <a:r>
              <a:rPr lang="hr-HR" sz="1800">
                <a:cs typeface="Helvetica" panose="020B0604020202020204" pitchFamily="34" charset="0"/>
              </a:rPr>
              <a:t>Stručni termini</a:t>
            </a:r>
          </a:p>
          <a:p>
            <a:pPr lvl="1"/>
            <a:r>
              <a:rPr lang="hr-HR" sz="1800">
                <a:cs typeface="Helvetica" panose="020B0604020202020204" pitchFamily="34" charset="0"/>
              </a:rPr>
              <a:t>Složeni izrazi</a:t>
            </a:r>
          </a:p>
          <a:p>
            <a:pPr lvl="1"/>
            <a:endParaRPr lang="hr-HR" sz="1800">
              <a:cs typeface="Helvetica" panose="020B0604020202020204" pitchFamily="34" charset="0"/>
            </a:endParaRPr>
          </a:p>
          <a:p>
            <a:pPr marL="457200" lvl="1" indent="0">
              <a:buNone/>
            </a:pPr>
            <a:r>
              <a:rPr lang="hr-HR" sz="2000"/>
              <a:t>Zbog nedostatka </a:t>
            </a:r>
            <a:r>
              <a:rPr lang="hr-HR" sz="2000">
                <a:solidFill>
                  <a:srgbClr val="215F9A"/>
                </a:solidFill>
              </a:rPr>
              <a:t>adekvatnih mjera prevencije </a:t>
            </a:r>
            <a:r>
              <a:rPr lang="hr-HR" sz="2000"/>
              <a:t>i izostanka </a:t>
            </a:r>
            <a:r>
              <a:rPr lang="hr-HR" sz="2000">
                <a:solidFill>
                  <a:srgbClr val="215F9A"/>
                </a:solidFill>
              </a:rPr>
              <a:t>sustavnog praćenja provedbe zakonskih okvira</a:t>
            </a:r>
            <a:r>
              <a:rPr lang="hr-HR" sz="2000"/>
              <a:t> u </a:t>
            </a:r>
            <a:r>
              <a:rPr lang="hr-HR" sz="2000">
                <a:solidFill>
                  <a:srgbClr val="215F9A"/>
                </a:solidFill>
              </a:rPr>
              <a:t>području zaštite prava pojedinaca</a:t>
            </a:r>
            <a:r>
              <a:rPr lang="hr-HR" sz="2000"/>
              <a:t>, došlo je do </a:t>
            </a:r>
            <a:r>
              <a:rPr lang="hr-HR" sz="2000">
                <a:solidFill>
                  <a:srgbClr val="215F9A"/>
                </a:solidFill>
              </a:rPr>
              <a:t>eskalacije međuinstitucionalnih sukoba</a:t>
            </a:r>
            <a:r>
              <a:rPr lang="hr-HR" sz="2000"/>
              <a:t> i </a:t>
            </a:r>
            <a:r>
              <a:rPr lang="hr-HR" sz="2000">
                <a:solidFill>
                  <a:srgbClr val="215F9A"/>
                </a:solidFill>
              </a:rPr>
              <a:t>urušavanja javnog povjerenja </a:t>
            </a:r>
            <a:r>
              <a:rPr lang="hr-HR" sz="2000"/>
              <a:t>u </a:t>
            </a:r>
            <a:r>
              <a:rPr lang="hr-HR" sz="2000">
                <a:solidFill>
                  <a:srgbClr val="215F9A"/>
                </a:solidFill>
              </a:rPr>
              <a:t>državne institucije</a:t>
            </a:r>
            <a:r>
              <a:rPr lang="hr-HR" sz="2000"/>
              <a:t>.</a:t>
            </a:r>
          </a:p>
          <a:p>
            <a:pPr marL="457200" lvl="1" indent="0">
              <a:buNone/>
            </a:pPr>
            <a:r>
              <a:rPr lang="hr-HR" sz="2000">
                <a:sym typeface="Wingdings" panose="05000000000000000000" pitchFamily="2" charset="2"/>
              </a:rPr>
              <a:t></a:t>
            </a:r>
            <a:endParaRPr lang="hr-HR" sz="2000"/>
          </a:p>
          <a:p>
            <a:pPr marL="457200" lvl="1" indent="0">
              <a:buNone/>
            </a:pPr>
            <a:r>
              <a:rPr lang="hr-HR" sz="2000"/>
              <a:t>Zbog nedostatka </a:t>
            </a:r>
            <a:r>
              <a:rPr lang="hr-HR" sz="2000">
                <a:solidFill>
                  <a:srgbClr val="215F9A"/>
                </a:solidFill>
              </a:rPr>
              <a:t>preventivnih mjera </a:t>
            </a:r>
            <a:r>
              <a:rPr lang="hr-HR" sz="2000"/>
              <a:t>i </a:t>
            </a:r>
            <a:r>
              <a:rPr lang="hr-HR" sz="2000">
                <a:solidFill>
                  <a:srgbClr val="215F9A"/>
                </a:solidFill>
              </a:rPr>
              <a:t>provedbe zakona </a:t>
            </a:r>
            <a:r>
              <a:rPr lang="hr-HR" sz="2000"/>
              <a:t>u </a:t>
            </a:r>
            <a:r>
              <a:rPr lang="hr-HR" sz="2000">
                <a:solidFill>
                  <a:srgbClr val="215F9A"/>
                </a:solidFill>
              </a:rPr>
              <a:t>zaštiti prava </a:t>
            </a:r>
            <a:r>
              <a:rPr lang="hr-HR" sz="2000"/>
              <a:t>ljudi, došlo je do sukoba među institucijama i gubitka povjerenja građana u državu.</a:t>
            </a:r>
          </a:p>
        </p:txBody>
      </p:sp>
      <p:pic>
        <p:nvPicPr>
          <p:cNvPr id="24" name="Picture 23">
            <a:extLst>
              <a:ext uri="{FF2B5EF4-FFF2-40B4-BE49-F238E27FC236}">
                <a16:creationId xmlns:a16="http://schemas.microsoft.com/office/drawing/2014/main" id="{9D6D3DE5-93AE-CF21-51B1-C6F8CACB57C2}"/>
              </a:ext>
            </a:extLst>
          </p:cNvPr>
          <p:cNvPicPr>
            <a:picLocks noGrp="1" noRot="1" noChangeAspect="1" noMove="1" noResize="1" noEditPoints="1" noAdjustHandles="1" noChangeArrowheads="1" noChangeShapeType="1" noCrop="1"/>
          </p:cNvPicPr>
          <p:nvPr/>
        </p:nvPicPr>
        <p:blipFill>
          <a:blip r:embed="rId3" cstate="hqprint">
            <a:biLevel thresh="75000"/>
            <a:extLst>
              <a:ext uri="{28A0092B-C50C-407E-A947-70E740481C1C}">
                <a14:useLocalDpi xmlns:a14="http://schemas.microsoft.com/office/drawing/2010/main" val="0"/>
              </a:ext>
            </a:extLst>
          </a:blip>
          <a:stretch>
            <a:fillRect/>
          </a:stretch>
        </p:blipFill>
        <p:spPr>
          <a:xfrm>
            <a:off x="10789920" y="6176100"/>
            <a:ext cx="1282971" cy="601910"/>
          </a:xfrm>
          <a:prstGeom prst="rect">
            <a:avLst/>
          </a:prstGeom>
        </p:spPr>
      </p:pic>
    </p:spTree>
    <p:extLst>
      <p:ext uri="{BB962C8B-B14F-4D97-AF65-F5344CB8AC3E}">
        <p14:creationId xmlns:p14="http://schemas.microsoft.com/office/powerpoint/2010/main" val="569718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itle page template" id="{4F663F36-365C-4F8B-932B-3CD7BDDFBB38}" vid="{DF7FEC94-C3D1-42F3-8DA1-28CAB6B48B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dd89962-f21b-4429-a447-32385ddb31a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4B18CFED83A744BB7AA60AE2A2AFB0" ma:contentTypeVersion="18" ma:contentTypeDescription="Create a new document." ma:contentTypeScope="" ma:versionID="702d488f80357432eb17950d67b9bd43">
  <xsd:schema xmlns:xsd="http://www.w3.org/2001/XMLSchema" xmlns:xs="http://www.w3.org/2001/XMLSchema" xmlns:p="http://schemas.microsoft.com/office/2006/metadata/properties" xmlns:ns3="6dd89962-f21b-4429-a447-32385ddb31a9" xmlns:ns4="04339b9d-8985-4c03-9fcd-478f331320a8" targetNamespace="http://schemas.microsoft.com/office/2006/metadata/properties" ma:root="true" ma:fieldsID="156f6b8269ba588c7448e14d35bdc26e" ns3:_="" ns4:_="">
    <xsd:import namespace="6dd89962-f21b-4429-a447-32385ddb31a9"/>
    <xsd:import namespace="04339b9d-8985-4c03-9fcd-478f331320a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MediaLengthInSeconds" minOccurs="0"/>
                <xsd:element ref="ns3:_activity" minOccurs="0"/>
                <xsd:element ref="ns3:MediaServiceLocatio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d89962-f21b-4429-a447-32385ddb31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339b9d-8985-4c03-9fcd-478f331320a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D16AE6-D47D-4754-85FE-52D954D820EF}">
  <ds:schemaRefs>
    <ds:schemaRef ds:uri="http://schemas.microsoft.com/office/2006/metadata/properties"/>
    <ds:schemaRef ds:uri="04339b9d-8985-4c03-9fcd-478f331320a8"/>
    <ds:schemaRef ds:uri="http://purl.org/dc/elements/1.1/"/>
    <ds:schemaRef ds:uri="http://schemas.openxmlformats.org/package/2006/metadata/core-properties"/>
    <ds:schemaRef ds:uri="6dd89962-f21b-4429-a447-32385ddb31a9"/>
    <ds:schemaRef ds:uri="http://purl.org/dc/terms/"/>
    <ds:schemaRef ds:uri="http://schemas.microsoft.com/office/infopath/2007/PartnerControl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CF456D5B-EA06-4D25-9E51-F786345DFC73}">
  <ds:schemaRefs>
    <ds:schemaRef ds:uri="http://schemas.microsoft.com/sharepoint/v3/contenttype/forms"/>
  </ds:schemaRefs>
</ds:datastoreItem>
</file>

<file path=customXml/itemProps3.xml><?xml version="1.0" encoding="utf-8"?>
<ds:datastoreItem xmlns:ds="http://schemas.openxmlformats.org/officeDocument/2006/customXml" ds:itemID="{69D3438C-8CCC-4065-9922-C345E89442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89962-f21b-4429-a447-32385ddb31a9"/>
    <ds:schemaRef ds:uri="04339b9d-8985-4c03-9fcd-478f33132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COST YJustLang template</Template>
  <TotalTime>2793</TotalTime>
  <Words>2939</Words>
  <Application>Microsoft Office PowerPoint</Application>
  <PresentationFormat>Široki zaslon</PresentationFormat>
  <Paragraphs>249</Paragraphs>
  <Slides>25</Slides>
  <Notes>9</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25</vt:i4>
      </vt:variant>
    </vt:vector>
  </HeadingPairs>
  <TitlesOfParts>
    <vt:vector size="32" baseType="lpstr">
      <vt:lpstr>Aptos</vt:lpstr>
      <vt:lpstr>Aptos Display</vt:lpstr>
      <vt:lpstr>Arial</vt:lpstr>
      <vt:lpstr>Calibri</vt:lpstr>
      <vt:lpstr>Helvetica</vt:lpstr>
      <vt:lpstr>Wingdings</vt:lpstr>
      <vt:lpstr>Office Theme</vt:lpstr>
      <vt:lpstr>Jezične prilagodbe Što je teško u jeziku i kako to olakšati?</vt:lpstr>
      <vt:lpstr>Pristupi pojednostavljivanju jezika</vt:lpstr>
      <vt:lpstr>Jednostavan jezik  (engl. easy language)</vt:lpstr>
      <vt:lpstr>Principi jednostavnog jezika</vt:lpstr>
      <vt:lpstr>Principi jednostavnog jezika rječnik</vt:lpstr>
      <vt:lpstr>Principi jednostavnog jezika rječnik</vt:lpstr>
      <vt:lpstr>Principi jednostavnog jezika rječnik</vt:lpstr>
      <vt:lpstr>Principi jednostavnog jezika rječnik</vt:lpstr>
      <vt:lpstr>Principi jednostavnog jezika rječnik</vt:lpstr>
      <vt:lpstr>Principi jednostavnog jezika rječnik</vt:lpstr>
      <vt:lpstr>Principi jednostavnog jezika rječnik</vt:lpstr>
      <vt:lpstr>Principi jednostavnog jezika rječnik</vt:lpstr>
      <vt:lpstr>Principi jednostavnog jezika rječnik</vt:lpstr>
      <vt:lpstr>Principi jednostavnog jezika rečenice</vt:lpstr>
      <vt:lpstr>Principi jednostavnog jezika rečenice</vt:lpstr>
      <vt:lpstr>Principi jednostavnog jezika rečenice</vt:lpstr>
      <vt:lpstr>Principi jednostavnog jezika rečenice</vt:lpstr>
      <vt:lpstr>Principi jednostavnog jezika rečenice</vt:lpstr>
      <vt:lpstr>Principi jednostavnog jezika rečenice</vt:lpstr>
      <vt:lpstr>Principi jednostavnog jezika rečenice</vt:lpstr>
      <vt:lpstr>Principi jednostavnog jezika rečenice</vt:lpstr>
      <vt:lpstr>Što možemo učiniti?</vt:lpstr>
      <vt:lpstr>PowerPoint prezentacija</vt:lpstr>
      <vt:lpstr>PowerPoint prezentacija</vt:lpstr>
      <vt:lpstr>PowerPoint prezentacija</vt:lpstr>
    </vt:vector>
  </TitlesOfParts>
  <Company>Utrecht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Bosnic, A. (Ana)</dc:creator>
  <cp:lastModifiedBy>Lana Peto</cp:lastModifiedBy>
  <cp:revision>5</cp:revision>
  <dcterms:created xsi:type="dcterms:W3CDTF">2024-08-12T14:44:36Z</dcterms:created>
  <dcterms:modified xsi:type="dcterms:W3CDTF">2024-12-17T17:01:45Z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0x010100FB4B18CFED83A744BB7AA60AE2A2AFB0</vt:lpwstr>
  </property>
</Properties>
</file>