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9C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A90E0-C4D7-4F40-AC1A-E8647B96B74D}" type="datetimeFigureOut">
              <a:rPr lang="nl-NL" smtClean="0"/>
              <a:t>15-12-2024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CB7B3-158F-4AEB-A2D9-47025F3585C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125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53317-8BFC-968B-AA95-4C7411172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803B9B-57EA-FFBE-DAC7-E8E512124C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9035F-0761-57E1-FEFF-DB5196534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7D1B-9E1F-4A6A-A28D-9E85C7FE15FC}" type="datetime1">
              <a:rPr lang="LID4096" smtClean="0"/>
              <a:t>12/15/2024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BF361-0CB1-AD28-723A-89DDDE733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97403-F520-83AD-1B42-2D5B0E36E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0858-348C-4BD7-8B1C-7E3D16380F5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28029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65419-F5EC-D56E-E67F-0A309DADC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4F54C3-02AD-1877-BC02-3C5B54119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F2081-B660-8F17-0687-53F73440D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A9CE-EB03-4116-8D9B-D7762EC0AAC1}" type="datetime1">
              <a:rPr lang="LID4096" smtClean="0"/>
              <a:t>12/15/2024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4A996-985A-2E98-AB90-9FA82B707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B03BD-3E28-43E5-7CF0-F677D67D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0858-348C-4BD7-8B1C-7E3D16380F5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877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3682F5-3D25-2648-9DEE-F3F575A4BA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29D52B-5D54-F601-95A2-B1D208EAC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C795D-E673-9E1C-34D7-E89A90825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8C22E-1B40-445C-B74D-2905FC56CD33}" type="datetime1">
              <a:rPr lang="LID4096" smtClean="0"/>
              <a:t>12/15/2024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DBB98-5BF5-DA19-3B8D-5592BE955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28AF4-6326-3BB7-35EB-EE6D17DBF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0858-348C-4BD7-8B1C-7E3D16380F5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64662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7505E-D74E-A60E-2767-C7410862C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6FABE-666A-DCDA-93AC-40A0AB254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914B9-9F12-BEB8-5996-CBB73A4CA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8261-52E7-4A7B-80BE-35D6A090948E}" type="datetime1">
              <a:rPr lang="LID4096" smtClean="0"/>
              <a:t>12/15/2024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AFB8F-DBDC-D9CA-6197-7AC1FDDEF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BFB22-02AA-7BBC-386F-CFF4D41E5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0858-348C-4BD7-8B1C-7E3D16380F5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38045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FCE0D-1ACD-7298-ACF4-07A7D39FC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BF59FA-0ABD-A0C3-3AD7-9A8FE398B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C891E-EB49-0313-C2D1-23DBB2D80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40E3-B119-4284-83D0-53876DEF0485}" type="datetime1">
              <a:rPr lang="LID4096" smtClean="0"/>
              <a:t>12/15/2024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FC348-9392-F892-9E50-DD0CE4BD7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93E96-4CFE-C727-294A-C2E934B2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0858-348C-4BD7-8B1C-7E3D16380F5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1617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59519-B160-B11E-3A09-E2C8038DC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23227-C717-E52C-CD29-D02627C46F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22C4D5-42BC-0C45-A758-B3CFFD60E4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788E07-9304-450E-B4E2-E9DA206AB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C18F0-66C1-410B-895C-E9A4EEFBCD50}" type="datetime1">
              <a:rPr lang="LID4096" smtClean="0"/>
              <a:t>12/15/2024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A29B62-3A38-0317-B687-EB7FD6FCB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B3EBCE-1E62-2F43-F9EF-DA9A24715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0858-348C-4BD7-8B1C-7E3D16380F5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230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F4E18-D3AB-1C48-7D51-F2253F219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CDF59F-42C4-4708-BB8F-6D75A95CC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1AFFEF-792F-4A23-3065-03625C07A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00E468-EB03-20AE-8612-FD533C4947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247B11-8487-4D23-94F7-856472B0E3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E65C05-9F58-72C3-3BD0-D9E80C060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6A9C-1267-4F52-9681-56C2087B1A6A}" type="datetime1">
              <a:rPr lang="LID4096" smtClean="0"/>
              <a:t>12/15/2024</a:t>
            </a:fld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42FBC2-8BAC-D2BD-08BF-AEEE69499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0F171C-ACFF-E453-17EA-B1BFA28A0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0858-348C-4BD7-8B1C-7E3D16380F5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71753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5356D-7394-BDCD-11E7-35DB410F0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771282-3620-D8A1-6B06-C1F40B4A8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04C3-0424-47B3-9CE5-74DF58719482}" type="datetime1">
              <a:rPr lang="LID4096" smtClean="0"/>
              <a:t>12/15/2024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83CC37-1988-4D54-7086-FBF4BED9D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234B35-AA0B-15D5-E70E-6FAAD7A9F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0858-348C-4BD7-8B1C-7E3D16380F5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4756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C335F2-5C05-1118-B1EC-2E22D120F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2EBA8-3CA0-4DBE-89E0-3EA75DB694BD}" type="datetime1">
              <a:rPr lang="LID4096" smtClean="0"/>
              <a:t>12/15/2024</a:t>
            </a:fld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97FC77-BE90-F3C0-8288-EA9C048C3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D63E5C-24C1-A406-4A33-187F511A7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0858-348C-4BD7-8B1C-7E3D16380F5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28847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87F0C-A289-123F-D3AE-F0F5FF7D5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733DC-EB99-9FAF-A9F3-C0895F6AD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99402-28A2-82DE-0296-7840403779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8B7D86-4C50-6867-01E1-9CD3C8250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21A5-1078-4208-8EDC-1E428A99BF79}" type="datetime1">
              <a:rPr lang="LID4096" smtClean="0"/>
              <a:t>12/15/2024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229F43-E826-557F-9311-2D72EDB77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DD2EDE-9820-17AB-C516-5CA188AC3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0858-348C-4BD7-8B1C-7E3D16380F5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91993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FDD73-956F-D2C9-0155-E80F12B3A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BF32A7-6E01-1B0E-ACCD-BDE5994451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B7E593-0E72-BB7F-7A35-2E7A996F9C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741C6C-243C-E960-F6E3-A83A7C1DC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E9D6-8662-48D8-B799-8C0682DF2CC5}" type="datetime1">
              <a:rPr lang="LID4096" smtClean="0"/>
              <a:t>12/15/2024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E7D089-7BC2-456C-6293-2CB126D8F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0D5DB-37B6-85B0-AE09-6BDE6838C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0858-348C-4BD7-8B1C-7E3D16380F5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49242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926793-B2CF-8341-FB7B-D815A0DAD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4102F6-6B31-CABF-8B13-D847AC335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E204F-372E-1B7A-704E-8714FD2DFA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E95B4C-437D-4BDA-AE47-C3B71962EEC3}" type="datetime1">
              <a:rPr lang="LID4096" smtClean="0"/>
              <a:t>12/15/2024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DB5BB-0258-34D4-DE85-C99DF72A59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124C8-69E6-00B9-5597-7CD416126A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1B0858-348C-4BD7-8B1C-7E3D16380F5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6973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111B97A-2FB0-4625-8C2E-CDCB1AF68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83D307E-DF68-43F8-97CE-0AAE950A7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271255" y="-1"/>
            <a:ext cx="7649490" cy="5728133"/>
            <a:chOff x="329184" y="1"/>
            <a:chExt cx="524256" cy="5728133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546E3D2-37BF-4528-9851-2B2F628234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28134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52A0C69-DC4E-4FC0-843C-BAA27B3A5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8ED94938-268E-4C0A-A08A-B3980C78B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318045"/>
            <a:ext cx="10999072" cy="532513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2009F3-BC52-8945-A246-8492CEC737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0232" y="2573889"/>
            <a:ext cx="10071536" cy="1533318"/>
          </a:xfrm>
        </p:spPr>
        <p:txBody>
          <a:bodyPr anchor="b">
            <a:noAutofit/>
          </a:bodyPr>
          <a:lstStyle/>
          <a:p>
            <a:r>
              <a:rPr lang="pl-PL" sz="5400" dirty="0">
                <a:latin typeface="Helvetica" panose="020B0604020202020204" pitchFamily="34" charset="0"/>
                <a:cs typeface="Helvetica" panose="020B0604020202020204" pitchFamily="34" charset="0"/>
              </a:rPr>
              <a:t> Djeca u sukobu sa zakonom i jezične poteškoće</a:t>
            </a:r>
            <a:endParaRPr lang="LID4096" sz="5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5076AC-FD20-3C5D-D7FD-6BF269946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0232" y="4861899"/>
            <a:ext cx="10071536" cy="448377"/>
          </a:xfrm>
        </p:spPr>
        <p:txBody>
          <a:bodyPr anchor="t">
            <a:normAutofit fontScale="92500" lnSpcReduction="20000"/>
          </a:bodyPr>
          <a:lstStyle/>
          <a:p>
            <a:r>
              <a:rPr lang="hr-HR" sz="3200" dirty="0" err="1">
                <a:latin typeface="Helvetica" panose="020B0604020202020204" pitchFamily="34" charset="0"/>
                <a:cs typeface="Helvetica" panose="020B0604020202020204" pitchFamily="34" charset="0"/>
              </a:rPr>
              <a:t>PhD</a:t>
            </a:r>
            <a:r>
              <a:rPr lang="hr-HR" sz="3200" dirty="0">
                <a:latin typeface="Helvetica" panose="020B0604020202020204" pitchFamily="34" charset="0"/>
                <a:cs typeface="Helvetica" panose="020B0604020202020204" pitchFamily="34" charset="0"/>
              </a:rPr>
              <a:t> Lana </a:t>
            </a:r>
            <a:r>
              <a:rPr lang="hr-HR" sz="3200" dirty="0" err="1">
                <a:latin typeface="Helvetica" panose="020B0604020202020204" pitchFamily="34" charset="0"/>
                <a:cs typeface="Helvetica" panose="020B0604020202020204" pitchFamily="34" charset="0"/>
              </a:rPr>
              <a:t>Petö</a:t>
            </a:r>
            <a:r>
              <a:rPr lang="hr-HR" sz="3200" dirty="0">
                <a:latin typeface="Helvetica" panose="020B0604020202020204" pitchFamily="34" charset="0"/>
                <a:cs typeface="Helvetica" panose="020B0604020202020204" pitchFamily="34" charset="0"/>
              </a:rPr>
              <a:t> Kujundžić</a:t>
            </a:r>
            <a:endParaRPr lang="en-US" sz="3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9" name="Picture 8" descr="A blue and black logo&#10;&#10;Description automatically generated">
            <a:extLst>
              <a:ext uri="{FF2B5EF4-FFF2-40B4-BE49-F238E27FC236}">
                <a16:creationId xmlns:a16="http://schemas.microsoft.com/office/drawing/2014/main" id="{24D4DC17-9509-D1FD-E548-A86AD28F26A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048" y="1049368"/>
            <a:ext cx="2164772" cy="1439573"/>
          </a:xfrm>
          <a:prstGeom prst="rect">
            <a:avLst/>
          </a:prstGeom>
        </p:spPr>
      </p:pic>
      <p:pic>
        <p:nvPicPr>
          <p:cNvPr id="5" name="Picture 4" descr="A grey logo with white text&#10;&#10;Description automatically generated">
            <a:extLst>
              <a:ext uri="{FF2B5EF4-FFF2-40B4-BE49-F238E27FC236}">
                <a16:creationId xmlns:a16="http://schemas.microsoft.com/office/drawing/2014/main" id="{397C8206-F1D9-9E8F-B5F4-2B146248956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927" y="1260432"/>
            <a:ext cx="2164772" cy="1017443"/>
          </a:xfrm>
          <a:prstGeom prst="rect">
            <a:avLst/>
          </a:prstGeom>
        </p:spPr>
      </p:pic>
      <p:pic>
        <p:nvPicPr>
          <p:cNvPr id="7" name="Picture 6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3129EB91-C212-F01A-CF1F-F13D6D8107F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268" y="1506524"/>
            <a:ext cx="2501225" cy="52525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97983F8-41AA-8CFA-06AC-1F679A5E6CAB}"/>
              </a:ext>
            </a:extLst>
          </p:cNvPr>
          <p:cNvSpPr txBox="1"/>
          <p:nvPr/>
        </p:nvSpPr>
        <p:spPr>
          <a:xfrm>
            <a:off x="4987419" y="5930343"/>
            <a:ext cx="2210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dirty="0">
                <a:latin typeface="Helvetica" panose="020B0604020202020204" pitchFamily="34" charset="0"/>
                <a:cs typeface="Helvetica" panose="020B0604020202020204" pitchFamily="34" charset="0"/>
              </a:rPr>
              <a:t>Zagreb</a:t>
            </a:r>
            <a:b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D</a:t>
            </a:r>
            <a:r>
              <a:rPr lang="hr-HR" dirty="0" err="1">
                <a:latin typeface="Helvetica" panose="020B0604020202020204" pitchFamily="34" charset="0"/>
                <a:cs typeface="Helvetica" panose="020B0604020202020204" pitchFamily="34" charset="0"/>
              </a:rPr>
              <a:t>ecember</a:t>
            </a:r>
            <a:r>
              <a:rPr lang="hr-HR" dirty="0">
                <a:latin typeface="Helvetica" panose="020B0604020202020204" pitchFamily="34" charset="0"/>
                <a:cs typeface="Helvetica" panose="020B0604020202020204" pitchFamily="34" charset="0"/>
              </a:rPr>
              <a:t> 16, 2024</a:t>
            </a:r>
            <a:endParaRPr lang="LID4096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647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034016-4213-D938-04FA-4F3A63BF8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PRAVILNIK O RADU STRUČNIH SURADNIKA U DRŽAVNIM ODVJETNIŠTVIMA I NA SUDOVIMA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7E9491B-FA1C-E608-E35D-16B34731D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Stručni suradnici </a:t>
            </a:r>
            <a:r>
              <a:rPr lang="hr-HR" dirty="0" err="1"/>
              <a:t>izvanpravne</a:t>
            </a:r>
            <a:r>
              <a:rPr lang="hr-HR" dirty="0"/>
              <a:t> struke u državnim odvjetništvima i na sudovima su osobe koje su završile sveučilišni diplomski studij iz socijalne pedagogije, socijalnog rada ili psihologije.</a:t>
            </a:r>
          </a:p>
          <a:p>
            <a:r>
              <a:rPr lang="hr-HR" dirty="0"/>
              <a:t>Poslovi i zadaci stručnih suradnika:</a:t>
            </a:r>
          </a:p>
          <a:p>
            <a:pPr lvl="1"/>
            <a:r>
              <a:rPr lang="hr-HR" dirty="0"/>
              <a:t>procjena kriminogenih rizičnih i zaštitnih čimbenika maloljetnika na osobnom, obiteljskom i školskom planu s ciljem davanja stručnog mišljenja</a:t>
            </a:r>
          </a:p>
          <a:p>
            <a:pPr lvl="2"/>
            <a:r>
              <a:rPr lang="hr-HR" dirty="0"/>
              <a:t>Za svrhovitost</a:t>
            </a:r>
          </a:p>
          <a:p>
            <a:pPr lvl="2"/>
            <a:r>
              <a:rPr lang="hr-HR" dirty="0"/>
              <a:t>Lišenje slobode i druge mjere</a:t>
            </a:r>
          </a:p>
          <a:p>
            <a:pPr lvl="2"/>
            <a:r>
              <a:rPr lang="hr-HR" dirty="0"/>
              <a:t>Odgojne mjere ili maloljetnički zatvor</a:t>
            </a:r>
          </a:p>
          <a:p>
            <a:pPr lvl="2"/>
            <a:r>
              <a:rPr lang="hr-HR" dirty="0"/>
              <a:t>Izvršenju odgojne mjere</a:t>
            </a:r>
          </a:p>
          <a:p>
            <a:pPr lvl="2"/>
            <a:r>
              <a:rPr lang="hr-HR" dirty="0"/>
              <a:t>Uvjetnom otpustu</a:t>
            </a:r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55E5EDF2-E139-873C-BF45-CDEE4193D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0AEB1F5C-8F0C-42A3-974E-19E8C8F2D4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2192" y="4911046"/>
            <a:ext cx="2228141" cy="1291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35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EBABFD7-B16D-08CB-B1C3-DB56E2B49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</a:rPr>
              <a:t>Sudska praksa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0FCD50C-0228-D54E-7A5B-2EA00528C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 pripremnom postupku</a:t>
            </a:r>
          </a:p>
          <a:p>
            <a:pPr lvl="1"/>
            <a:r>
              <a:rPr lang="hr-HR" dirty="0"/>
              <a:t>izvješće Zavoda za socijalni rad</a:t>
            </a:r>
          </a:p>
          <a:p>
            <a:pPr lvl="1"/>
            <a:r>
              <a:rPr lang="hr-HR" dirty="0"/>
              <a:t>Procjena i mišljenje stručnog suradnika državnog odvjetnika</a:t>
            </a:r>
          </a:p>
          <a:p>
            <a:r>
              <a:rPr lang="hr-HR" dirty="0"/>
              <a:t>Na sjednici vijeća i raspravi</a:t>
            </a:r>
          </a:p>
          <a:p>
            <a:pPr lvl="1"/>
            <a:r>
              <a:rPr lang="hr-HR" dirty="0"/>
              <a:t>predstavnik Zavoda za socijalnu skrb </a:t>
            </a:r>
          </a:p>
          <a:p>
            <a:pPr lvl="1"/>
            <a:r>
              <a:rPr lang="hr-HR" dirty="0"/>
              <a:t>Stručni suradnika suda</a:t>
            </a:r>
          </a:p>
          <a:p>
            <a:pPr marL="457200" lvl="1" indent="0">
              <a:buNone/>
            </a:pPr>
            <a:endParaRPr lang="hr-HR" dirty="0"/>
          </a:p>
          <a:p>
            <a:pPr marL="457200" lvl="1" indent="0">
              <a:buNone/>
            </a:pPr>
            <a:r>
              <a:rPr lang="hr-HR" dirty="0"/>
              <a:t>Prijedlog za zavodsku odgojnu mjeru ili maloljetnički zatvor zahtjeva posebnu dijagnostičku obradu djeteta ( Centri za pružanje usluga u zajednici-sa dijagnostičkim odjelima)</a:t>
            </a:r>
          </a:p>
          <a:p>
            <a:pPr marL="457200" lvl="1" indent="0">
              <a:buNone/>
            </a:pPr>
            <a:endParaRPr lang="hr-HR" dirty="0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13AC7A79-6404-1C5F-BB87-652276C79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49417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A675B0A-C4B0-08FA-6A18-CADF17E7B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4800" b="1" dirty="0"/>
              <a:t>Jesmo li uspješni u prepoznavanju ranjivog djeteta?</a:t>
            </a:r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CDEB0B70-E240-656A-84D3-97AD9DF643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56936" y="3336772"/>
            <a:ext cx="2485212" cy="1329043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B718708A-E446-5841-F427-B17013B0F1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4520" y="3212134"/>
            <a:ext cx="3411021" cy="1329043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4BCDB774-0F6F-E7FD-EBE1-BC05528AEA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2535" y="5940682"/>
            <a:ext cx="4310865" cy="917318"/>
          </a:xfrm>
          <a:prstGeom prst="rect">
            <a:avLst/>
          </a:prstGeom>
        </p:spPr>
      </p:pic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F75A9903-6954-CC5D-7D83-A4F3C649C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5940682"/>
            <a:ext cx="4114800" cy="780794"/>
          </a:xfrm>
        </p:spPr>
        <p:txBody>
          <a:bodyPr/>
          <a:lstStyle/>
          <a:p>
            <a:endParaRPr lang="LID4096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1F4B69D9-111B-DB9F-F9A5-8874EEE04D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4545" y="3090193"/>
            <a:ext cx="3655308" cy="1450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485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CEA019F7-7073-E1C6-E401-67F5E89B3D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937072" y="5086905"/>
            <a:ext cx="2254928" cy="1771095"/>
          </a:xfrm>
          <a:prstGeom prst="triangle">
            <a:avLst>
              <a:gd name="adj" fmla="val 100000"/>
            </a:avLst>
          </a:prstGeom>
          <a:solidFill>
            <a:srgbClr val="269CD9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E118BB-EAE1-37A6-1005-52876BE2BCB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16543" y="272845"/>
            <a:ext cx="8907560" cy="1337649"/>
          </a:xfrm>
          <a:prstGeom prst="rect">
            <a:avLst/>
          </a:prstGeom>
          <a:solidFill>
            <a:srgbClr val="269CD9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52862F95-DFC0-F56C-93D9-D2341B842B5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836219" y="271004"/>
            <a:ext cx="8389688" cy="1325563"/>
          </a:xfrm>
        </p:spPr>
        <p:txBody>
          <a:bodyPr>
            <a:normAutofit/>
          </a:bodyPr>
          <a:lstStyle/>
          <a:p>
            <a:pPr algn="ctr"/>
            <a:r>
              <a:rPr lang="nl-NL" sz="4800" b="1" dirty="0">
                <a:latin typeface="Arial" panose="020B0604020202020204" pitchFamily="34" charset="0"/>
                <a:cs typeface="Arial" panose="020B0604020202020204" pitchFamily="34" charset="0"/>
              </a:rPr>
              <a:t>Pravna osnova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FAAA58-AAE9-A747-3ABB-C47412BA71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COST Action CA22139</a:t>
            </a:r>
            <a:endParaRPr lang="LID4096"/>
          </a:p>
        </p:txBody>
      </p:sp>
      <p:pic>
        <p:nvPicPr>
          <p:cNvPr id="6" name="Picture 5" descr="A blue and black logo&#10;&#10;Description automatically generated">
            <a:extLst>
              <a:ext uri="{FF2B5EF4-FFF2-40B4-BE49-F238E27FC236}">
                <a16:creationId xmlns:a16="http://schemas.microsoft.com/office/drawing/2014/main" id="{5FEA2EBF-BC70-4804-2ED6-706DA822E2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09" y="6299814"/>
            <a:ext cx="719091" cy="478195"/>
          </a:xfrm>
          <a:prstGeom prst="rect">
            <a:avLst/>
          </a:prstGeom>
        </p:spPr>
      </p:pic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17F08902-319E-DD10-3746-49EC202A6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6955"/>
            <a:ext cx="10515600" cy="4159155"/>
          </a:xfrm>
        </p:spPr>
        <p:txBody>
          <a:bodyPr>
            <a:normAutofit/>
          </a:bodyPr>
          <a:lstStyle/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Konvencija o pravima djeteta 1989. </a:t>
            </a: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Smjernice VE o Pravosuđu prilagođeno djeci 2010.</a:t>
            </a: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Odluke Europskog suda za ljudska prava</a:t>
            </a: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Direktiva 2016/800/EU</a:t>
            </a: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Zakon o sudovima za mladež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Pravilnik o radu stručnih suradnika </a:t>
            </a:r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izvanpravne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struke na državnom odvjetništvu i sudu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D598E2F6-395A-A817-B151-E194C847C58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hq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9920" y="6176100"/>
            <a:ext cx="1282971" cy="60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25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A8BAC6-9F1F-017D-9691-9A4330A08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</a:rPr>
              <a:t>Pravosuđe prilagođeno djeci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C009CEC-F236-6368-D271-F6A41AF2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dirty="0">
                <a:latin typeface="Arial" panose="020B0604020202020204" pitchFamily="34" charset="0"/>
                <a:cs typeface="Arial" panose="020B0604020202020204" pitchFamily="34" charset="0"/>
              </a:rPr>
              <a:t>Informacija o postupku roditelju i djetetu na razumljiv način</a:t>
            </a:r>
          </a:p>
          <a:p>
            <a:r>
              <a:rPr lang="hr-HR" sz="3600" dirty="0">
                <a:latin typeface="Arial" panose="020B0604020202020204" pitchFamily="34" charset="0"/>
                <a:cs typeface="Arial" panose="020B0604020202020204" pitchFamily="34" charset="0"/>
              </a:rPr>
              <a:t>Pravo na branitelja</a:t>
            </a:r>
          </a:p>
          <a:p>
            <a:r>
              <a:rPr lang="hr-HR" sz="3600" dirty="0">
                <a:latin typeface="Arial" panose="020B0604020202020204" pitchFamily="34" charset="0"/>
                <a:cs typeface="Arial" panose="020B0604020202020204" pitchFamily="34" charset="0"/>
              </a:rPr>
              <a:t>Pravo na pojedinačnu procjenu</a:t>
            </a:r>
          </a:p>
          <a:p>
            <a:r>
              <a:rPr lang="hr-HR" sz="3600" dirty="0">
                <a:latin typeface="Arial" panose="020B0604020202020204" pitchFamily="34" charset="0"/>
                <a:cs typeface="Arial" panose="020B0604020202020204" pitchFamily="34" charset="0"/>
              </a:rPr>
              <a:t>Pravo da bude lišen slobode samo iznimno</a:t>
            </a:r>
          </a:p>
          <a:p>
            <a:r>
              <a:rPr lang="hr-HR" sz="3600" dirty="0">
                <a:latin typeface="Arial" panose="020B0604020202020204" pitchFamily="34" charset="0"/>
                <a:cs typeface="Arial" panose="020B0604020202020204" pitchFamily="34" charset="0"/>
              </a:rPr>
              <a:t>Pravo na dostojanstvo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4801063D-E859-6961-4158-2AFD0EF9F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6211" y="6176963"/>
            <a:ext cx="2499577" cy="544512"/>
          </a:xfrm>
          <a:prstGeom prst="rect">
            <a:avLst/>
          </a:prstGeom>
        </p:spPr>
      </p:pic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26DC13E4-69D8-1991-3AE5-BC1B68467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19936" y="5979560"/>
            <a:ext cx="4033463" cy="878440"/>
          </a:xfrm>
        </p:spPr>
        <p:txBody>
          <a:bodyPr/>
          <a:lstStyle/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157738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8453B2D-4760-257B-283E-128771CA8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</a:rPr>
              <a:t> Direktiva 2016/800/EU</a:t>
            </a:r>
            <a:b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</a:rPr>
              <a:t>(informacije)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7CBE96A-6885-DA82-FF75-B42877BE3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5653"/>
            <a:ext cx="10515600" cy="4091309"/>
          </a:xfrm>
        </p:spPr>
        <p:txBody>
          <a:bodyPr/>
          <a:lstStyle/>
          <a:p>
            <a:r>
              <a:rPr lang="hr-HR" dirty="0"/>
              <a:t>Djeci bi trebalo pružiti informacije o općenitim aspektima vođenja postupka</a:t>
            </a:r>
          </a:p>
          <a:p>
            <a:r>
              <a:rPr lang="hr-HR" dirty="0"/>
              <a:t>Djeci bi trebalo pružiti informacije o pravu na liječnički pregled </a:t>
            </a:r>
          </a:p>
          <a:p>
            <a:r>
              <a:rPr lang="pt-BR" dirty="0"/>
              <a:t>dijete lišeno slobode, pismo o pravima koje se dostavlja djetetu u skladu s Direktivom 2012/13/EU treba uključivati jasne informacije o pravima djeteta </a:t>
            </a:r>
            <a:endParaRPr lang="hr-HR" dirty="0"/>
          </a:p>
          <a:p>
            <a:r>
              <a:rPr lang="hr-HR" dirty="0"/>
              <a:t>obavijestiti nositelja roditeljske odgovornosti o primjenjivim </a:t>
            </a:r>
            <a:r>
              <a:rPr lang="hr-HR" dirty="0" err="1"/>
              <a:t>postupovnim</a:t>
            </a:r>
            <a:r>
              <a:rPr lang="hr-HR" dirty="0"/>
              <a:t> pravima, u pismenom, usmenom ili u oba oblika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8FF2A82F-708B-2428-2547-642ADAB21D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3866" y="6176962"/>
            <a:ext cx="2164268" cy="681037"/>
          </a:xfrm>
          <a:prstGeom prst="rect">
            <a:avLst/>
          </a:prstGeom>
        </p:spPr>
      </p:pic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05A7920C-7E27-AD1B-B117-FED6CC7BF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718523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4BD53D5-7B24-A84E-4010-F1DBFEA3F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4800" b="1" dirty="0"/>
              <a:t>Direktiva 2016/800/EU</a:t>
            </a:r>
            <a:br>
              <a:rPr lang="hr-HR" sz="4800" b="1" dirty="0"/>
            </a:br>
            <a:r>
              <a:rPr lang="hr-HR" sz="4800" b="1" dirty="0"/>
              <a:t>(pojedinačna ocjena)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69B036C-0C3E-8DC4-07BD-04EC7A72B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Pojedinačna ocjena treba se provoditi u najranijoj fazi postupka </a:t>
            </a:r>
          </a:p>
          <a:p>
            <a:r>
              <a:rPr lang="hr-HR" dirty="0"/>
              <a:t>Pojedinačna ocjena se provodi  kako bi se utvrdile djetetove posebne potrebe radi zaštite, obrazovanja, odgoja i društvene integracije,</a:t>
            </a:r>
          </a:p>
          <a:p>
            <a:r>
              <a:rPr lang="hr-HR" dirty="0"/>
              <a:t>Ocjenjuju se:</a:t>
            </a:r>
          </a:p>
          <a:p>
            <a:pPr lvl="1"/>
            <a:r>
              <a:rPr lang="hr-HR" dirty="0"/>
              <a:t>osobnost i zrelosti djeteta, </a:t>
            </a:r>
          </a:p>
          <a:p>
            <a:pPr lvl="1"/>
            <a:r>
              <a:rPr lang="hr-HR" dirty="0"/>
              <a:t>ekonomska, društvena i obiteljska sredina, </a:t>
            </a:r>
          </a:p>
          <a:p>
            <a:pPr lvl="1"/>
            <a:r>
              <a:rPr lang="hr-HR" dirty="0"/>
              <a:t>životno okružje </a:t>
            </a:r>
          </a:p>
          <a:p>
            <a:pPr lvl="1"/>
            <a:r>
              <a:rPr lang="hr-HR" dirty="0"/>
              <a:t>posebna ranjivost djeteta (kao na primjer)</a:t>
            </a:r>
          </a:p>
          <a:p>
            <a:pPr lvl="2"/>
            <a:r>
              <a:rPr lang="hr-HR" dirty="0"/>
              <a:t>poteškoće u učenju i komunikaciji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F41FAADB-3257-78A2-9DEB-AC3FF12399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3866" y="6020656"/>
            <a:ext cx="2164268" cy="837344"/>
          </a:xfrm>
          <a:prstGeom prst="rect">
            <a:avLst/>
          </a:prstGeom>
        </p:spPr>
      </p:pic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CBEB15E0-C31C-0725-F63E-F06236B2B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C4A7AC4E-0E5C-7B06-B09C-9CCD7710ED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4260" y="3996647"/>
            <a:ext cx="2671281" cy="169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513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D787EB6-D0A4-CE3D-FBB5-959ACB18D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v-SE" sz="4800" b="1" dirty="0">
                <a:latin typeface="Arial" panose="020B0604020202020204" pitchFamily="34" charset="0"/>
                <a:cs typeface="Arial" panose="020B0604020202020204" pitchFamily="34" charset="0"/>
              </a:rPr>
              <a:t>Direktiva 2016/800/EU</a:t>
            </a:r>
            <a:br>
              <a:rPr lang="sv-SE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4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</a:rPr>
              <a:t>snimanje ispitivanja</a:t>
            </a:r>
            <a:r>
              <a:rPr lang="sv-SE" sz="4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0F4F521-E17F-D9AE-B5B2-9405460FD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9621"/>
            <a:ext cx="10515600" cy="4317341"/>
          </a:xfrm>
        </p:spPr>
        <p:txBody>
          <a:bodyPr>
            <a:normAutofit/>
          </a:bodyPr>
          <a:lstStyle/>
          <a:p>
            <a:r>
              <a:rPr lang="hr-HR" sz="3600" dirty="0">
                <a:latin typeface="Arial" panose="020B0604020202020204" pitchFamily="34" charset="0"/>
                <a:cs typeface="Arial" panose="020B0604020202020204" pitchFamily="34" charset="0"/>
              </a:rPr>
              <a:t>Djeca koja su osumnjičenici ili optuženici u kaznenom postupku </a:t>
            </a:r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</a:rPr>
              <a:t>ne mogu uvijek razumjeti </a:t>
            </a:r>
            <a:r>
              <a:rPr lang="hr-HR" sz="3600" dirty="0">
                <a:latin typeface="Arial" panose="020B0604020202020204" pitchFamily="34" charset="0"/>
                <a:cs typeface="Arial" panose="020B0604020202020204" pitchFamily="34" charset="0"/>
              </a:rPr>
              <a:t>sadržaj ispitivanja kojima su podvrgnuta. Kako bi se </a:t>
            </a:r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</a:rPr>
              <a:t>osigurala dovoljna zaštita takve djece</a:t>
            </a:r>
            <a:r>
              <a:rPr lang="hr-HR" sz="3600" dirty="0">
                <a:latin typeface="Arial" panose="020B0604020202020204" pitchFamily="34" charset="0"/>
                <a:cs typeface="Arial" panose="020B0604020202020204" pitchFamily="34" charset="0"/>
              </a:rPr>
              <a:t>, ispitivanje koje provodi policija ili drugo tijelo za izvršavanje zakonodavstva trebalo bi stoga audiovizualno snimiti. </a:t>
            </a:r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AE9A4C53-70C0-C32A-718B-1EE11C8AC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10B9E75C-CCE2-BAF7-F38C-A6731B38E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4144" y="5047520"/>
            <a:ext cx="2174156" cy="1445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619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EC3538A-435F-84E6-3D3B-42534B8CA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</a:rPr>
              <a:t>Naše nacionalno pravo </a:t>
            </a:r>
            <a:b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</a:rPr>
              <a:t>(informacije)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253748D-6B77-4EC0-363A-FDE448A50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/>
              <a:t>Maloljetniku  i roditelju dostaviti pouka o pravima, a maloljetnika  usmeno poučiti o značenju prava. Potrebno se uvjeriti da je maloljetnik pouku o pravima razumio.</a:t>
            </a:r>
          </a:p>
          <a:p>
            <a:r>
              <a:rPr lang="hr-HR" dirty="0"/>
              <a:t>Prava na( kao i odrasli počinitelji) </a:t>
            </a:r>
          </a:p>
          <a:p>
            <a:pPr lvl="1"/>
            <a:r>
              <a:rPr lang="hr-HR" dirty="0"/>
              <a:t>razumljiv način, biti upoznat sa osnovama sumnje da je počinio kazneno djelo i razlozima optužbe,</a:t>
            </a:r>
          </a:p>
          <a:p>
            <a:pPr lvl="1"/>
            <a:r>
              <a:rPr lang="hr-HR" dirty="0"/>
              <a:t>služiti se u postupku svojim jezikom,</a:t>
            </a:r>
          </a:p>
          <a:p>
            <a:pPr lvl="1"/>
            <a:r>
              <a:rPr lang="hr-HR" dirty="0"/>
              <a:t>branitelja,</a:t>
            </a:r>
          </a:p>
          <a:p>
            <a:pPr lvl="1"/>
            <a:r>
              <a:rPr lang="hr-HR" dirty="0"/>
              <a:t>povjerljivo komunicirati s braniteljem,</a:t>
            </a:r>
          </a:p>
          <a:p>
            <a:pPr lvl="1"/>
            <a:r>
              <a:rPr lang="hr-HR" dirty="0"/>
              <a:t>na vrijeme primjereno za pripremu obrane,</a:t>
            </a:r>
          </a:p>
          <a:p>
            <a:pPr lvl="1"/>
            <a:r>
              <a:rPr lang="hr-HR" dirty="0"/>
              <a:t>iznijeti odnosno ne iznijeti svoju obranu i odbiti odgovoriti na postavljeno pitanje ili braniti se šutnjom, </a:t>
            </a:r>
          </a:p>
          <a:p>
            <a:pPr lvl="1"/>
            <a:r>
              <a:rPr lang="hr-HR" dirty="0"/>
              <a:t>na uvid u spis, </a:t>
            </a:r>
          </a:p>
          <a:p>
            <a:pPr lvl="1"/>
            <a:r>
              <a:rPr lang="hr-HR" dirty="0"/>
              <a:t>predlagati dokaze i sudjelovati u dokaznim i drugim </a:t>
            </a:r>
            <a:r>
              <a:rPr lang="hr-HR" dirty="0" err="1"/>
              <a:t>postupovnim</a:t>
            </a:r>
            <a:r>
              <a:rPr lang="hr-HR" dirty="0"/>
              <a:t> radnjama, te na raspravi,</a:t>
            </a:r>
          </a:p>
          <a:p>
            <a:pPr lvl="1"/>
            <a:r>
              <a:rPr lang="hr-HR" dirty="0"/>
              <a:t>ispitati </a:t>
            </a:r>
            <a:r>
              <a:rPr lang="hr-HR" dirty="0" err="1"/>
              <a:t>suokrivljenike</a:t>
            </a:r>
            <a:r>
              <a:rPr lang="hr-HR" dirty="0"/>
              <a:t>, svjedoke i vještake,</a:t>
            </a:r>
          </a:p>
          <a:p>
            <a:pPr lvl="1"/>
            <a:r>
              <a:rPr lang="hr-HR" dirty="0"/>
              <a:t>podnositi pravne lijekove</a:t>
            </a:r>
          </a:p>
          <a:p>
            <a:pPr lvl="1"/>
            <a:endParaRPr lang="hr-HR" dirty="0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9FD37FD8-2DDE-D5D2-6414-94F6C7F82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71D95D47-9494-8A17-8E22-28BEEB9AF0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5366" y="5589141"/>
            <a:ext cx="1637707" cy="108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866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FC8C56-0884-531E-4D17-33A1C023C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</a:rPr>
              <a:t>Prava za maloljetnika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BE6B9FD-8516-A6D4-637A-5C227B7CD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izvidi kaznenih djela i postupak tajni</a:t>
            </a:r>
          </a:p>
          <a:p>
            <a:r>
              <a:rPr lang="hr-HR" dirty="0"/>
              <a:t>pratnju roditelja, skrbnika ili druge odgovarajuće odrasle osobe </a:t>
            </a:r>
          </a:p>
          <a:p>
            <a:r>
              <a:rPr lang="hr-HR" dirty="0"/>
              <a:t>pribave podataka potrebnih za ocjenu njegove psihofizičke razvijenosti i podaci o osobnim i obiteljskim prilikama</a:t>
            </a:r>
          </a:p>
          <a:p>
            <a:r>
              <a:rPr lang="hr-HR" dirty="0"/>
              <a:t>liječnički pregled, liječničku pomoć, ako mu je oduzeta sloboda</a:t>
            </a:r>
          </a:p>
          <a:p>
            <a:r>
              <a:rPr lang="hr-HR" dirty="0"/>
              <a:t>da mu mogu biti određene mjere opreza ili privremene mjere, a kao krajnja mjera istražni zatvor, </a:t>
            </a:r>
          </a:p>
          <a:p>
            <a:r>
              <a:rPr lang="hr-HR" dirty="0"/>
              <a:t>ne može suditi u odsutnosti</a:t>
            </a:r>
          </a:p>
          <a:p>
            <a:endParaRPr lang="hr-HR" dirty="0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4B314BB4-83BD-EC80-5CF5-956595701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0E222F62-2C65-1BEC-6DAB-57161C929A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3539" y="5208997"/>
            <a:ext cx="1911584" cy="127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164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0CB991B-5B65-3945-A245-EDD45095F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</a:rPr>
              <a:t>Pribavljanje podataka za dijete</a:t>
            </a:r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B51D58BB-19A5-3969-7D64-4AF11DB242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93321" y="4921124"/>
            <a:ext cx="2291137" cy="1325563"/>
          </a:xfrm>
          <a:prstGeom prst="rect">
            <a:avLst/>
          </a:prstGeom>
        </p:spPr>
      </p:pic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C179D8A6-FA10-E892-142D-36EFC3102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4B3B0FB7-7A3D-E400-2990-6939FD966A90}"/>
              </a:ext>
            </a:extLst>
          </p:cNvPr>
          <p:cNvSpPr txBox="1"/>
          <p:nvPr/>
        </p:nvSpPr>
        <p:spPr>
          <a:xfrm>
            <a:off x="986319" y="2000407"/>
            <a:ext cx="9945384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Podaci</a:t>
            </a:r>
            <a:r>
              <a:rPr lang="hr-HR" sz="2800" dirty="0"/>
              <a:t> potrebni za ocjenu njegove  psihofizičke razvijenosti i podaci o osobnim i obiteljskim prilikama:</a:t>
            </a:r>
          </a:p>
          <a:p>
            <a:r>
              <a:rPr lang="hr-HR" sz="2800" dirty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/>
              <a:t>Ispitat će se maloljetnikov roditelj, njegov skrbnik i druge osobe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/>
              <a:t>zatražit će se izvješće od centra za socijalnu skrb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/>
              <a:t> izvješće o primjeni mjere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/>
              <a:t>zatražiti od stručnog suradnika mišljenje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601967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itle page template" id="{4F663F36-365C-4F8B-932B-3CD7BDDFBB38}" vid="{DF7FEC94-C3D1-42F3-8DA1-28CAB6B48B7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4B18CFED83A744BB7AA60AE2A2AFB0" ma:contentTypeVersion="18" ma:contentTypeDescription="Create a new document." ma:contentTypeScope="" ma:versionID="702d488f80357432eb17950d67b9bd43">
  <xsd:schema xmlns:xsd="http://www.w3.org/2001/XMLSchema" xmlns:xs="http://www.w3.org/2001/XMLSchema" xmlns:p="http://schemas.microsoft.com/office/2006/metadata/properties" xmlns:ns3="6dd89962-f21b-4429-a447-32385ddb31a9" xmlns:ns4="04339b9d-8985-4c03-9fcd-478f331320a8" targetNamespace="http://schemas.microsoft.com/office/2006/metadata/properties" ma:root="true" ma:fieldsID="156f6b8269ba588c7448e14d35bdc26e" ns3:_="" ns4:_="">
    <xsd:import namespace="6dd89962-f21b-4429-a447-32385ddb31a9"/>
    <xsd:import namespace="04339b9d-8985-4c03-9fcd-478f331320a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d89962-f21b-4429-a447-32385ddb31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339b9d-8985-4c03-9fcd-478f331320a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dd89962-f21b-4429-a447-32385ddb31a9" xsi:nil="true"/>
  </documentManagement>
</p:properties>
</file>

<file path=customXml/itemProps1.xml><?xml version="1.0" encoding="utf-8"?>
<ds:datastoreItem xmlns:ds="http://schemas.openxmlformats.org/officeDocument/2006/customXml" ds:itemID="{69D3438C-8CCC-4065-9922-C345E89442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d89962-f21b-4429-a447-32385ddb31a9"/>
    <ds:schemaRef ds:uri="04339b9d-8985-4c03-9fcd-478f331320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456D5B-EA06-4D25-9E51-F786345DFC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D16AE6-D47D-4754-85FE-52D954D820EF}">
  <ds:schemaRefs>
    <ds:schemaRef ds:uri="http://schemas.microsoft.com/office/2006/metadata/properties"/>
    <ds:schemaRef ds:uri="04339b9d-8985-4c03-9fcd-478f331320a8"/>
    <ds:schemaRef ds:uri="http://purl.org/dc/elements/1.1/"/>
    <ds:schemaRef ds:uri="http://schemas.openxmlformats.org/package/2006/metadata/core-properties"/>
    <ds:schemaRef ds:uri="6dd89962-f21b-4429-a447-32385ddb31a9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COST YJustLang template</Template>
  <TotalTime>113</TotalTime>
  <Words>673</Words>
  <Application>Microsoft Office PowerPoint</Application>
  <PresentationFormat>Široki zaslon</PresentationFormat>
  <Paragraphs>79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Helvetica</vt:lpstr>
      <vt:lpstr>Office Theme</vt:lpstr>
      <vt:lpstr> Djeca u sukobu sa zakonom i jezične poteškoće</vt:lpstr>
      <vt:lpstr>Pravna osnova </vt:lpstr>
      <vt:lpstr>Pravosuđe prilagođeno djeci</vt:lpstr>
      <vt:lpstr> Direktiva 2016/800/EU (informacije)</vt:lpstr>
      <vt:lpstr>Direktiva 2016/800/EU (pojedinačna ocjena)</vt:lpstr>
      <vt:lpstr>Direktiva 2016/800/EU (snimanje ispitivanja)</vt:lpstr>
      <vt:lpstr>Naše nacionalno pravo  (informacije)</vt:lpstr>
      <vt:lpstr>Prava za maloljetnika</vt:lpstr>
      <vt:lpstr>Pribavljanje podataka za dijete</vt:lpstr>
      <vt:lpstr>PRAVILNIK O RADU STRUČNIH SURADNIKA U DRŽAVNIM ODVJETNIŠTVIMA I NA SUDOVIMA</vt:lpstr>
      <vt:lpstr>Sudska praksa</vt:lpstr>
      <vt:lpstr>Jesmo li uspješni u prepoznavanju ranjivog djeteta?</vt:lpstr>
    </vt:vector>
  </TitlesOfParts>
  <Company>Utrecht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Bosnic, A. (Ana)</dc:creator>
  <cp:lastModifiedBy>Lana Peto</cp:lastModifiedBy>
  <cp:revision>5</cp:revision>
  <dcterms:created xsi:type="dcterms:W3CDTF">2024-08-12T14:44:36Z</dcterms:created>
  <dcterms:modified xsi:type="dcterms:W3CDTF">2024-12-15T10:34:26Z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0x010100FB4B18CFED83A744BB7AA60AE2A2AFB0</vt:lpwstr>
  </property>
</Properties>
</file>