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90E0-C4D7-4F40-AC1A-E8647B96B74D}" type="datetimeFigureOut">
              <a:rPr lang="nl-NL" smtClean="0"/>
              <a:t>15-12-2024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CB7B3-158F-4AEB-A2D9-47025F3585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25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3317-8BFC-968B-AA95-4C741117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03B9B-57EA-FFBE-DAC7-E8E512124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9035F-0761-57E1-FEFF-DB5196534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D1B-9E1F-4A6A-A28D-9E85C7FE15FC}" type="datetime1">
              <a:rPr lang="LID4096" smtClean="0"/>
              <a:t>12/15/2024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BF361-0CB1-AD28-723A-89DDDE73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97403-F520-83AD-1B42-2D5B0E36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2802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5419-F5EC-D56E-E67F-0A309DADC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F54C3-02AD-1877-BC02-3C5B54119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F2081-B660-8F17-0687-53F73440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9CE-EB03-4116-8D9B-D7762EC0AAC1}" type="datetime1">
              <a:rPr lang="LID4096" smtClean="0"/>
              <a:t>12/15/2024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4A996-985A-2E98-AB90-9FA82B70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B03BD-3E28-43E5-7CF0-F677D67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7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682F5-3D25-2648-9DEE-F3F575A4B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9D52B-5D54-F601-95A2-B1D208EAC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C795D-E673-9E1C-34D7-E89A9082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C22E-1B40-445C-B74D-2905FC56CD33}" type="datetime1">
              <a:rPr lang="LID4096" smtClean="0"/>
              <a:t>12/15/2024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DBB98-5BF5-DA19-3B8D-5592BE95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28AF4-6326-3BB7-35EB-EE6D17DB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6466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505E-D74E-A60E-2767-C7410862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6FABE-666A-DCDA-93AC-40A0AB254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14B9-9F12-BEB8-5996-CBB73A4C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8261-52E7-4A7B-80BE-35D6A090948E}" type="datetime1">
              <a:rPr lang="LID4096" smtClean="0"/>
              <a:t>12/15/2024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AFB8F-DBDC-D9CA-6197-7AC1FDDE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BFB22-02AA-7BBC-386F-CFF4D41E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3804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CE0D-1ACD-7298-ACF4-07A7D39F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F59FA-0ABD-A0C3-3AD7-9A8FE398B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C891E-EB49-0313-C2D1-23DBB2D8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40E3-B119-4284-83D0-53876DEF0485}" type="datetime1">
              <a:rPr lang="LID4096" smtClean="0"/>
              <a:t>12/15/2024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FC348-9392-F892-9E50-DD0CE4BD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93E96-4CFE-C727-294A-C2E934B2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161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9519-B160-B11E-3A09-E2C8038D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3227-C717-E52C-CD29-D02627C46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2C4D5-42BC-0C45-A758-B3CFFD60E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88E07-9304-450E-B4E2-E9DA206A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18F0-66C1-410B-895C-E9A4EEFBCD50}" type="datetime1">
              <a:rPr lang="LID4096" smtClean="0"/>
              <a:t>12/15/2024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29B62-3A38-0317-B687-EB7FD6FC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3EBCE-1E62-2F43-F9EF-DA9A2471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23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4E18-D3AB-1C48-7D51-F2253F21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DF59F-42C4-4708-BB8F-6D75A95CC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AFFEF-792F-4A23-3065-03625C07A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00E468-EB03-20AE-8612-FD533C494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47B11-8487-4D23-94F7-856472B0E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65C05-9F58-72C3-3BD0-D9E80C06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6A9C-1267-4F52-9681-56C2087B1A6A}" type="datetime1">
              <a:rPr lang="LID4096" smtClean="0"/>
              <a:t>12/15/2024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2FBC2-8BAC-D2BD-08BF-AEEE6949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F171C-ACFF-E453-17EA-B1BFA28A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7175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356D-7394-BDCD-11E7-35DB410F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71282-3620-D8A1-6B06-C1F40B4A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04C3-0424-47B3-9CE5-74DF58719482}" type="datetime1">
              <a:rPr lang="LID4096" smtClean="0"/>
              <a:t>12/15/2024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3CC37-1988-4D54-7086-FBF4BED9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34B35-AA0B-15D5-E70E-6FAAD7A9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475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335F2-5C05-1118-B1EC-2E22D120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EBA8-3CA0-4DBE-89E0-3EA75DB694BD}" type="datetime1">
              <a:rPr lang="LID4096" smtClean="0"/>
              <a:t>12/15/2024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97FC77-BE90-F3C0-8288-EA9C048C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63E5C-24C1-A406-4A33-187F511A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884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7F0C-A289-123F-D3AE-F0F5FF7D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33DC-EB99-9FAF-A9F3-C0895F6AD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99402-28A2-82DE-0296-784040377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B7D86-4C50-6867-01E1-9CD3C825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21A5-1078-4208-8EDC-1E428A99BF79}" type="datetime1">
              <a:rPr lang="LID4096" smtClean="0"/>
              <a:t>12/15/2024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29F43-E826-557F-9311-2D72EDB7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D2EDE-9820-17AB-C516-5CA188AC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199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DD73-956F-D2C9-0155-E80F12B3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F32A7-6E01-1B0E-ACCD-BDE599445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7E593-0E72-BB7F-7A35-2E7A996F9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41C6C-243C-E960-F6E3-A83A7C1D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E9D6-8662-48D8-B799-8C0682DF2CC5}" type="datetime1">
              <a:rPr lang="LID4096" smtClean="0"/>
              <a:t>12/15/2024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7D089-7BC2-456C-6293-2CB126D8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0D5DB-37B6-85B0-AE09-6BDE683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924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26793-B2CF-8341-FB7B-D815A0DA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02F6-6B31-CABF-8B13-D847AC335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E204F-372E-1B7A-704E-8714FD2DF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E95B4C-437D-4BDA-AE47-C3B71962EEC3}" type="datetime1">
              <a:rPr lang="LID4096" smtClean="0"/>
              <a:t>12/15/2024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B5BB-0258-34D4-DE85-C99DF72A5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124C8-69E6-00B9-5597-7CD416126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1B0858-348C-4BD7-8B1C-7E3D16380F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697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111B97A-2FB0-4625-8C2E-CDCB1AF68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2009F3-BC52-8945-A246-8492CEC73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232" y="2573889"/>
            <a:ext cx="10071536" cy="1533318"/>
          </a:xfrm>
        </p:spPr>
        <p:txBody>
          <a:bodyPr anchor="b">
            <a:noAutofit/>
          </a:bodyPr>
          <a:lstStyle/>
          <a:p>
            <a:r>
              <a:rPr lang="pl-PL" sz="5400" dirty="0">
                <a:latin typeface="Helvetica" panose="020B0604020202020204" pitchFamily="34" charset="0"/>
                <a:cs typeface="Helvetica" panose="020B0604020202020204" pitchFamily="34" charset="0"/>
              </a:rPr>
              <a:t> Djeca u sukobu sa zakonom i jezične poteškoće</a:t>
            </a:r>
            <a:endParaRPr lang="LID4096" sz="5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076AC-FD20-3C5D-D7FD-6BF26994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232" y="4861899"/>
            <a:ext cx="10071536" cy="448377"/>
          </a:xfrm>
        </p:spPr>
        <p:txBody>
          <a:bodyPr anchor="t">
            <a:normAutofit fontScale="92500" lnSpcReduction="20000"/>
          </a:bodyPr>
          <a:lstStyle/>
          <a:p>
            <a:r>
              <a:rPr lang="hr-HR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PhD</a:t>
            </a:r>
            <a:r>
              <a:rPr lang="hr-HR" sz="3200" dirty="0">
                <a:latin typeface="Helvetica" panose="020B0604020202020204" pitchFamily="34" charset="0"/>
                <a:cs typeface="Helvetica" panose="020B0604020202020204" pitchFamily="34" charset="0"/>
              </a:rPr>
              <a:t> Lana </a:t>
            </a:r>
            <a:r>
              <a:rPr lang="hr-HR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Petö</a:t>
            </a:r>
            <a:r>
              <a:rPr lang="hr-HR" sz="3200" dirty="0">
                <a:latin typeface="Helvetica" panose="020B0604020202020204" pitchFamily="34" charset="0"/>
                <a:cs typeface="Helvetica" panose="020B0604020202020204" pitchFamily="34" charset="0"/>
              </a:rPr>
              <a:t> Kujundžić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24D4DC17-9509-D1FD-E548-A86AD28F26A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48" y="1049368"/>
            <a:ext cx="2164772" cy="1439573"/>
          </a:xfrm>
          <a:prstGeom prst="rect">
            <a:avLst/>
          </a:prstGeom>
        </p:spPr>
      </p:pic>
      <p:pic>
        <p:nvPicPr>
          <p:cNvPr id="5" name="Picture 4" descr="A grey logo with white text&#10;&#10;Description automatically generated">
            <a:extLst>
              <a:ext uri="{FF2B5EF4-FFF2-40B4-BE49-F238E27FC236}">
                <a16:creationId xmlns:a16="http://schemas.microsoft.com/office/drawing/2014/main" id="{397C8206-F1D9-9E8F-B5F4-2B14624895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927" y="1260432"/>
            <a:ext cx="2164772" cy="1017443"/>
          </a:xfrm>
          <a:prstGeom prst="rect">
            <a:avLst/>
          </a:prstGeom>
        </p:spPr>
      </p:pic>
      <p:pic>
        <p:nvPicPr>
          <p:cNvPr id="7" name="Picture 6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3129EB91-C212-F01A-CF1F-F13D6D8107F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68" y="1506524"/>
            <a:ext cx="2501225" cy="5252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7983F8-41AA-8CFA-06AC-1F679A5E6CAB}"/>
              </a:ext>
            </a:extLst>
          </p:cNvPr>
          <p:cNvSpPr txBox="1"/>
          <p:nvPr/>
        </p:nvSpPr>
        <p:spPr>
          <a:xfrm>
            <a:off x="4987419" y="5930343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>
                <a:latin typeface="Helvetica" panose="020B0604020202020204" pitchFamily="34" charset="0"/>
                <a:cs typeface="Helvetica" panose="020B0604020202020204" pitchFamily="34" charset="0"/>
              </a:rPr>
              <a:t>Zagreb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</a:t>
            </a:r>
            <a:r>
              <a:rPr lang="hr-HR" dirty="0" err="1">
                <a:latin typeface="Helvetica" panose="020B0604020202020204" pitchFamily="34" charset="0"/>
                <a:cs typeface="Helvetica" panose="020B0604020202020204" pitchFamily="34" charset="0"/>
              </a:rPr>
              <a:t>ecember</a:t>
            </a:r>
            <a:r>
              <a:rPr lang="hr-HR" dirty="0">
                <a:latin typeface="Helvetica" panose="020B0604020202020204" pitchFamily="34" charset="0"/>
                <a:cs typeface="Helvetica" panose="020B0604020202020204" pitchFamily="34" charset="0"/>
              </a:rPr>
              <a:t> 16, 2024</a:t>
            </a:r>
            <a:endParaRPr lang="LID4096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47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034016-4213-D938-04FA-4F3A63BF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PRAVILNIK O RADU STRUČNIH SURADNIKA U DRŽAVNIM ODVJETNIŠTVIMA I NA SUDOVIMA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E9491B-FA1C-E608-E35D-16B34731D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Stručni suradnici </a:t>
            </a:r>
            <a:r>
              <a:rPr lang="hr-HR" dirty="0" err="1"/>
              <a:t>izvanpravne</a:t>
            </a:r>
            <a:r>
              <a:rPr lang="hr-HR" dirty="0"/>
              <a:t> struke u državnim odvjetništvima i na sudovima su osobe koje su završile sveučilišni diplomski studij iz socijalne pedagogije, socijalnog rada ili psihologije.</a:t>
            </a:r>
          </a:p>
          <a:p>
            <a:r>
              <a:rPr lang="hr-HR" dirty="0"/>
              <a:t>Poslovi i zadaci stručnih suradnika:</a:t>
            </a:r>
          </a:p>
          <a:p>
            <a:pPr lvl="1"/>
            <a:r>
              <a:rPr lang="hr-HR" dirty="0"/>
              <a:t>procjena kriminogenih rizičnih i zaštitnih čimbenika maloljetnika na osobnom, obiteljskom i školskom planu s ciljem davanja stručnog mišljenja</a:t>
            </a:r>
          </a:p>
          <a:p>
            <a:pPr lvl="2"/>
            <a:r>
              <a:rPr lang="hr-HR" dirty="0"/>
              <a:t>Za svrhovitost</a:t>
            </a:r>
          </a:p>
          <a:p>
            <a:pPr lvl="2"/>
            <a:r>
              <a:rPr lang="hr-HR" dirty="0"/>
              <a:t>Lišenje slobode i druge mjere</a:t>
            </a:r>
          </a:p>
          <a:p>
            <a:pPr lvl="2"/>
            <a:r>
              <a:rPr lang="hr-HR" dirty="0"/>
              <a:t>Odgojne mjere ili maloljetnički zatvor</a:t>
            </a:r>
          </a:p>
          <a:p>
            <a:pPr lvl="2"/>
            <a:r>
              <a:rPr lang="hr-HR" dirty="0"/>
              <a:t>Izvršenju odgojne mjere</a:t>
            </a:r>
          </a:p>
          <a:p>
            <a:pPr lvl="2"/>
            <a:r>
              <a:rPr lang="hr-HR" dirty="0"/>
              <a:t>Uvjetnom otpustu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5E5EDF2-E139-873C-BF45-CDEE4193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AEB1F5C-8F0C-42A3-974E-19E8C8F2D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192" y="4911046"/>
            <a:ext cx="2228141" cy="129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BABFD7-B16D-08CB-B1C3-DB56E2B4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Sudska praksa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FCD50C-0228-D54E-7A5B-2EA00528C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pripremnom postupku</a:t>
            </a:r>
          </a:p>
          <a:p>
            <a:pPr lvl="1"/>
            <a:r>
              <a:rPr lang="hr-HR" dirty="0"/>
              <a:t>izvješće Zavoda za socijalni rad</a:t>
            </a:r>
          </a:p>
          <a:p>
            <a:pPr lvl="1"/>
            <a:r>
              <a:rPr lang="hr-HR" dirty="0"/>
              <a:t>Procjena i mišljenje stručnog suradnika državnog odvjetnika</a:t>
            </a:r>
          </a:p>
          <a:p>
            <a:r>
              <a:rPr lang="hr-HR" dirty="0"/>
              <a:t>Na sjednici vijeća i raspravi</a:t>
            </a:r>
          </a:p>
          <a:p>
            <a:pPr lvl="1"/>
            <a:r>
              <a:rPr lang="hr-HR" dirty="0"/>
              <a:t>predstavnik Zavoda za socijalnu skrb </a:t>
            </a:r>
          </a:p>
          <a:p>
            <a:pPr lvl="1"/>
            <a:r>
              <a:rPr lang="hr-HR" dirty="0"/>
              <a:t>Stručni suradnika suda</a:t>
            </a:r>
          </a:p>
          <a:p>
            <a:pPr marL="457200" lvl="1" indent="0">
              <a:buNone/>
            </a:pPr>
            <a:endParaRPr lang="hr-HR" dirty="0"/>
          </a:p>
          <a:p>
            <a:pPr marL="457200" lvl="1" indent="0">
              <a:buNone/>
            </a:pPr>
            <a:r>
              <a:rPr lang="hr-HR" dirty="0"/>
              <a:t>Prijedlog za zavodsku odgojnu mjeru ili maloljetnički zatvor zahtjeva posebnu dijagnostičku obradu djeteta ( Centri za pružanje usluga u zajednici-sa dijagnostičkim odjelima)</a:t>
            </a:r>
          </a:p>
          <a:p>
            <a:pPr marL="457200" lvl="1" indent="0">
              <a:buNone/>
            </a:pPr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AC7A79-6404-1C5F-BB87-652276C7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941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675B0A-C4B0-08FA-6A18-CADF17E7B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/>
              <a:t>Jesmo li uspješni u prepoznavanju ranjivog djeteta?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DEB0B70-E240-656A-84D3-97AD9DF64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6936" y="3336772"/>
            <a:ext cx="2485212" cy="132904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718708A-E446-5841-F427-B17013B0F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520" y="3212134"/>
            <a:ext cx="3411021" cy="132904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BCDB774-0F6F-E7FD-EBE1-BC05528AEA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2535" y="5940682"/>
            <a:ext cx="4310865" cy="917318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75A9903-6954-CC5D-7D83-A4F3C649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40682"/>
            <a:ext cx="4114800" cy="780794"/>
          </a:xfrm>
        </p:spPr>
        <p:txBody>
          <a:bodyPr/>
          <a:lstStyle/>
          <a:p>
            <a:endParaRPr lang="LID4096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1F4B69D9-111B-DB9F-F9A5-8874EEE04D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4545" y="3090193"/>
            <a:ext cx="3655308" cy="145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EA019F7-7073-E1C6-E401-67F5E89B3D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7072" y="5086905"/>
            <a:ext cx="2254928" cy="1771095"/>
          </a:xfrm>
          <a:prstGeom prst="triangle">
            <a:avLst>
              <a:gd name="adj" fmla="val 100000"/>
            </a:avLst>
          </a:prstGeom>
          <a:solidFill>
            <a:srgbClr val="269CD9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E118BB-EAE1-37A6-1005-52876BE2BC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16543" y="272845"/>
            <a:ext cx="8907560" cy="1337649"/>
          </a:xfrm>
          <a:prstGeom prst="rect">
            <a:avLst/>
          </a:prstGeom>
          <a:solidFill>
            <a:srgbClr val="269CD9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52862F95-DFC0-F56C-93D9-D2341B842B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6219" y="271004"/>
            <a:ext cx="8389688" cy="1325563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>
                <a:latin typeface="Arial" panose="020B0604020202020204" pitchFamily="34" charset="0"/>
                <a:cs typeface="Arial" panose="020B0604020202020204" pitchFamily="34" charset="0"/>
              </a:rPr>
              <a:t>Pravna osnova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AAA58-AAE9-A747-3ABB-C47412BA7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COST Action CA22139</a:t>
            </a:r>
            <a:endParaRPr lang="LID4096"/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5FEA2EBF-BC70-4804-2ED6-706DA822E2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9" y="6299814"/>
            <a:ext cx="719091" cy="478195"/>
          </a:xfrm>
          <a:prstGeom prst="rect">
            <a:avLst/>
          </a:prstGeom>
        </p:spPr>
      </p:pic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17F08902-319E-DD10-3746-49EC202A6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955"/>
            <a:ext cx="10515600" cy="4159155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Konvencija o pravima djeteta 1989. 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Smjernice VE o Pravosuđu prilagođeno djeci 2010.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Odluke Europskog suda za ljudska prava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Direktiva 2016/800/EU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Zakon o sudovima za mladež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Pravilnik o radu stručnih suradnika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izvanpravne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struke na državnom odvjetništvu i sudu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598E2F6-395A-A817-B151-E194C847C5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hq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920" y="6176100"/>
            <a:ext cx="1282971" cy="6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5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8BAC6-9F1F-017D-9691-9A4330A0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Pravosuđe prilagođeno djeci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009CEC-F236-6368-D271-F6A41AF2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Informacija o postupku roditelju i djetetu na razumljiv način</a:t>
            </a: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Pravo na branitelja</a:t>
            </a: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Pravo na pojedinačnu procjenu</a:t>
            </a: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Pravo da bude lišen slobode samo iznimno</a:t>
            </a: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Pravo na dostojanstvo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801063D-E859-6961-4158-2AFD0EF9F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211" y="6176963"/>
            <a:ext cx="2499577" cy="544512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6DC13E4-69D8-1991-3AE5-BC1B6846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9936" y="5979560"/>
            <a:ext cx="4033463" cy="878440"/>
          </a:xfrm>
        </p:spPr>
        <p:txBody>
          <a:bodyPr/>
          <a:lstStyle/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15773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453B2D-4760-257B-283E-128771CA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 Direktiva 2016/800/EU</a:t>
            </a:r>
            <a:b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(informacije)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CBE96A-6885-DA82-FF75-B42877BE3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653"/>
            <a:ext cx="10515600" cy="4091309"/>
          </a:xfrm>
        </p:spPr>
        <p:txBody>
          <a:bodyPr/>
          <a:lstStyle/>
          <a:p>
            <a:r>
              <a:rPr lang="hr-HR" dirty="0"/>
              <a:t>Djeci bi trebalo pružiti informacije o općenitim aspektima vođenja postupka</a:t>
            </a:r>
          </a:p>
          <a:p>
            <a:r>
              <a:rPr lang="hr-HR" dirty="0"/>
              <a:t>Djeci bi trebalo pružiti informacije o pravu na liječnički pregled </a:t>
            </a:r>
          </a:p>
          <a:p>
            <a:r>
              <a:rPr lang="pt-BR" dirty="0"/>
              <a:t>dijete lišeno slobode, pismo o pravima koje se dostavlja djetetu u skladu s Direktivom 2012/13/EU treba uključivati jasne informacije o pravima djeteta </a:t>
            </a:r>
            <a:endParaRPr lang="hr-HR" dirty="0"/>
          </a:p>
          <a:p>
            <a:r>
              <a:rPr lang="hr-HR" dirty="0"/>
              <a:t>obavijestiti nositelja roditeljske odgovornosti o primjenjivim </a:t>
            </a:r>
            <a:r>
              <a:rPr lang="hr-HR" dirty="0" err="1"/>
              <a:t>postupovnim</a:t>
            </a:r>
            <a:r>
              <a:rPr lang="hr-HR" dirty="0"/>
              <a:t> pravima, u pismenom, usmenom ili u oba oblika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FF2A82F-708B-2428-2547-642ADAB21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866" y="6176962"/>
            <a:ext cx="2164268" cy="681037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5A7920C-7E27-AD1B-B117-FED6CC7B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71852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BD53D5-7B24-A84E-4010-F1DBFEA3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/>
              <a:t>Direktiva 2016/800/EU</a:t>
            </a:r>
            <a:br>
              <a:rPr lang="hr-HR" sz="4800" b="1" dirty="0"/>
            </a:br>
            <a:r>
              <a:rPr lang="hr-HR" sz="4800" b="1" dirty="0"/>
              <a:t>(pojedinačna ocjena)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9B036C-0C3E-8DC4-07BD-04EC7A72B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Pojedinačna ocjena treba se provoditi u najranijoj fazi postupka </a:t>
            </a:r>
          </a:p>
          <a:p>
            <a:r>
              <a:rPr lang="hr-HR" dirty="0"/>
              <a:t>Pojedinačna ocjena se provodi  kako bi se utvrdile djetetove posebne potrebe radi zaštite, obrazovanja, odgoja i društvene integracije,</a:t>
            </a:r>
          </a:p>
          <a:p>
            <a:r>
              <a:rPr lang="hr-HR" dirty="0"/>
              <a:t>Ocjenjuju se:</a:t>
            </a:r>
          </a:p>
          <a:p>
            <a:pPr lvl="1"/>
            <a:r>
              <a:rPr lang="hr-HR" dirty="0"/>
              <a:t>osobnost i zrelosti djeteta, </a:t>
            </a:r>
          </a:p>
          <a:p>
            <a:pPr lvl="1"/>
            <a:r>
              <a:rPr lang="hr-HR" dirty="0"/>
              <a:t>ekonomska, društvena i obiteljska sredina, </a:t>
            </a:r>
          </a:p>
          <a:p>
            <a:pPr lvl="1"/>
            <a:r>
              <a:rPr lang="hr-HR" dirty="0"/>
              <a:t>životno okružje </a:t>
            </a:r>
          </a:p>
          <a:p>
            <a:pPr lvl="1"/>
            <a:r>
              <a:rPr lang="hr-HR" dirty="0"/>
              <a:t>posebna ranjivost djeteta (kao na primjer)</a:t>
            </a:r>
          </a:p>
          <a:p>
            <a:pPr lvl="2"/>
            <a:r>
              <a:rPr lang="hr-HR" dirty="0"/>
              <a:t>poteškoće u učenju i komunikaciji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41FAADB-3257-78A2-9DEB-AC3FF1239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866" y="6020656"/>
            <a:ext cx="2164268" cy="837344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BEB15E0-C31C-0725-F63E-F06236B2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C4A7AC4E-0E5C-7B06-B09C-9CCD7710E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4260" y="3996647"/>
            <a:ext cx="2671281" cy="16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1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787EB6-D0A4-CE3D-FBB5-959ACB18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Direktiva 2016/800/EU</a:t>
            </a:r>
            <a:b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snimanje ispitivanja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F4F521-E17F-D9AE-B5B2-9405460FD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9621"/>
            <a:ext cx="10515600" cy="4317341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Djeca koja su osumnjičenici ili optuženici u kaznenom postupku </a:t>
            </a: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ne mogu uvijek razumjeti </a:t>
            </a: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sadržaj ispitivanja kojima su podvrgnuta. Kako bi se </a:t>
            </a: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osigurala dovoljna zaštita takve djece</a:t>
            </a: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, ispitivanje koje provodi policija ili drugo tijelo za izvršavanje zakonodavstva trebalo bi stoga audiovizualno snimiti. 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E9A4C53-70C0-C32A-718B-1EE11C8A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0B9E75C-CCE2-BAF7-F38C-A6731B38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144" y="5047520"/>
            <a:ext cx="2174156" cy="144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1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C3538A-435F-84E6-3D3B-42534B8C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Naše nacionalno pravo </a:t>
            </a:r>
            <a:b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(informacije)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53748D-6B77-4EC0-363A-FDE448A5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Maloljetniku  i roditelju dostaviti pouka o pravima, a maloljetnika  usmeno poučiti o značenju prava. Potrebno se uvjeriti da je maloljetnik pouku o pravima razumio.</a:t>
            </a:r>
          </a:p>
          <a:p>
            <a:r>
              <a:rPr lang="hr-HR" dirty="0"/>
              <a:t>Prava na( kao i odrasli počinitelji) </a:t>
            </a:r>
          </a:p>
          <a:p>
            <a:pPr lvl="1"/>
            <a:r>
              <a:rPr lang="hr-HR" dirty="0"/>
              <a:t>razumljiv način, biti upoznat sa osnovama sumnje da je počinio kazneno djelo i razlozima optužbe,</a:t>
            </a:r>
          </a:p>
          <a:p>
            <a:pPr lvl="1"/>
            <a:r>
              <a:rPr lang="hr-HR" dirty="0"/>
              <a:t>služiti se u postupku svojim jezikom,</a:t>
            </a:r>
          </a:p>
          <a:p>
            <a:pPr lvl="1"/>
            <a:r>
              <a:rPr lang="hr-HR" dirty="0"/>
              <a:t>branitelja,</a:t>
            </a:r>
          </a:p>
          <a:p>
            <a:pPr lvl="1"/>
            <a:r>
              <a:rPr lang="hr-HR" dirty="0"/>
              <a:t>povjerljivo komunicirati s braniteljem,</a:t>
            </a:r>
          </a:p>
          <a:p>
            <a:pPr lvl="1"/>
            <a:r>
              <a:rPr lang="hr-HR" dirty="0"/>
              <a:t>na vrijeme primjereno za pripremu obrane,</a:t>
            </a:r>
          </a:p>
          <a:p>
            <a:pPr lvl="1"/>
            <a:r>
              <a:rPr lang="hr-HR" dirty="0"/>
              <a:t>iznijeti odnosno ne iznijeti svoju obranu i odbiti odgovoriti na postavljeno pitanje ili braniti se šutnjom, </a:t>
            </a:r>
          </a:p>
          <a:p>
            <a:pPr lvl="1"/>
            <a:r>
              <a:rPr lang="hr-HR" dirty="0"/>
              <a:t>na uvid u spis, </a:t>
            </a:r>
          </a:p>
          <a:p>
            <a:pPr lvl="1"/>
            <a:r>
              <a:rPr lang="hr-HR" dirty="0"/>
              <a:t>predlagati dokaze i sudjelovati u dokaznim i drugim </a:t>
            </a:r>
            <a:r>
              <a:rPr lang="hr-HR" dirty="0" err="1"/>
              <a:t>postupovnim</a:t>
            </a:r>
            <a:r>
              <a:rPr lang="hr-HR" dirty="0"/>
              <a:t> radnjama, te na raspravi,</a:t>
            </a:r>
          </a:p>
          <a:p>
            <a:pPr lvl="1"/>
            <a:r>
              <a:rPr lang="hr-HR" dirty="0"/>
              <a:t>ispitati </a:t>
            </a:r>
            <a:r>
              <a:rPr lang="hr-HR" dirty="0" err="1"/>
              <a:t>suokrivljenike</a:t>
            </a:r>
            <a:r>
              <a:rPr lang="hr-HR" dirty="0"/>
              <a:t>, svjedoke i vještake,</a:t>
            </a:r>
          </a:p>
          <a:p>
            <a:pPr lvl="1"/>
            <a:r>
              <a:rPr lang="hr-HR" dirty="0"/>
              <a:t>podnositi pravne lijekove</a:t>
            </a:r>
          </a:p>
          <a:p>
            <a:pPr lvl="1"/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FD37FD8-2DDE-D5D2-6414-94F6C7F82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1D95D47-9494-8A17-8E22-28BEEB9AF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366" y="5589141"/>
            <a:ext cx="1637707" cy="108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6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FC8C56-0884-531E-4D17-33A1C023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Prava za maloljetnika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E6B9FD-8516-A6D4-637A-5C227B7CD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izvidi kaznenih djela i postupak tajni</a:t>
            </a:r>
          </a:p>
          <a:p>
            <a:r>
              <a:rPr lang="hr-HR" dirty="0"/>
              <a:t>pratnju roditelja, skrbnika ili druge odgovarajuće odrasle osobe </a:t>
            </a:r>
          </a:p>
          <a:p>
            <a:r>
              <a:rPr lang="hr-HR" dirty="0"/>
              <a:t>pribave podataka potrebnih za ocjenu njegove psihofizičke razvijenosti i podaci o osobnim i obiteljskim prilikama</a:t>
            </a:r>
          </a:p>
          <a:p>
            <a:r>
              <a:rPr lang="hr-HR" dirty="0"/>
              <a:t>liječnički pregled, liječničku pomoć, ako mu je oduzeta sloboda</a:t>
            </a:r>
          </a:p>
          <a:p>
            <a:r>
              <a:rPr lang="hr-HR" dirty="0"/>
              <a:t>da mu mogu biti određene mjere opreza ili privremene mjere, a kao krajnja mjera istražni zatvor, </a:t>
            </a:r>
          </a:p>
          <a:p>
            <a:r>
              <a:rPr lang="hr-HR" dirty="0"/>
              <a:t>ne može suditi u odsutnosti</a:t>
            </a: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B314BB4-83BD-EC80-5CF5-95659570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E222F62-2C65-1BEC-6DAB-57161C929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539" y="5208997"/>
            <a:ext cx="1911584" cy="12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6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CB991B-5B65-3945-A245-EDD45095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Pribavljanje podataka za dijete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51D58BB-19A5-3969-7D64-4AF11DB24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3321" y="4921124"/>
            <a:ext cx="2291137" cy="1325563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179D8A6-FA10-E892-142D-36EFC310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4B3B0FB7-7A3D-E400-2990-6939FD966A90}"/>
              </a:ext>
            </a:extLst>
          </p:cNvPr>
          <p:cNvSpPr txBox="1"/>
          <p:nvPr/>
        </p:nvSpPr>
        <p:spPr>
          <a:xfrm>
            <a:off x="986319" y="2000407"/>
            <a:ext cx="994538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hr-HR" sz="2800" dirty="0"/>
              <a:t> potrebni za ocjenu njegove  psihofizičke razvijenosti i podaci o osobnim i obiteljskim prilikama:</a:t>
            </a:r>
          </a:p>
          <a:p>
            <a:r>
              <a:rPr lang="hr-HR" sz="28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Ispitat će se maloljetnikov roditelj, njegov skrbnik i druge osobe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zatražit će se izvješće od centra za socijalnu skrb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 izvješće o primjeni mjere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zatražiti od stručnog suradnika mišljenje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0196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itle page template" id="{4F663F36-365C-4F8B-932B-3CD7BDDFBB38}" vid="{DF7FEC94-C3D1-42F3-8DA1-28CAB6B48B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B18CFED83A744BB7AA60AE2A2AFB0" ma:contentTypeVersion="18" ma:contentTypeDescription="Create a new document." ma:contentTypeScope="" ma:versionID="702d488f80357432eb17950d67b9bd43">
  <xsd:schema xmlns:xsd="http://www.w3.org/2001/XMLSchema" xmlns:xs="http://www.w3.org/2001/XMLSchema" xmlns:p="http://schemas.microsoft.com/office/2006/metadata/properties" xmlns:ns3="6dd89962-f21b-4429-a447-32385ddb31a9" xmlns:ns4="04339b9d-8985-4c03-9fcd-478f331320a8" targetNamespace="http://schemas.microsoft.com/office/2006/metadata/properties" ma:root="true" ma:fieldsID="156f6b8269ba588c7448e14d35bdc26e" ns3:_="" ns4:_="">
    <xsd:import namespace="6dd89962-f21b-4429-a447-32385ddb31a9"/>
    <xsd:import namespace="04339b9d-8985-4c03-9fcd-478f331320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89962-f21b-4429-a447-32385ddb3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39b9d-8985-4c03-9fcd-478f331320a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dd89962-f21b-4429-a447-32385ddb31a9" xsi:nil="true"/>
  </documentManagement>
</p:properties>
</file>

<file path=customXml/itemProps1.xml><?xml version="1.0" encoding="utf-8"?>
<ds:datastoreItem xmlns:ds="http://schemas.openxmlformats.org/officeDocument/2006/customXml" ds:itemID="{69D3438C-8CCC-4065-9922-C345E89442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89962-f21b-4429-a447-32385ddb31a9"/>
    <ds:schemaRef ds:uri="04339b9d-8985-4c03-9fcd-478f331320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456D5B-EA06-4D25-9E51-F786345DFC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D16AE6-D47D-4754-85FE-52D954D820EF}">
  <ds:schemaRefs>
    <ds:schemaRef ds:uri="http://schemas.microsoft.com/office/2006/metadata/properties"/>
    <ds:schemaRef ds:uri="04339b9d-8985-4c03-9fcd-478f331320a8"/>
    <ds:schemaRef ds:uri="http://purl.org/dc/elements/1.1/"/>
    <ds:schemaRef ds:uri="http://schemas.openxmlformats.org/package/2006/metadata/core-properties"/>
    <ds:schemaRef ds:uri="6dd89962-f21b-4429-a447-32385ddb31a9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COST YJustLang template</Template>
  <TotalTime>113</TotalTime>
  <Words>673</Words>
  <Application>Microsoft Office PowerPoint</Application>
  <PresentationFormat>Široki zaslon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Helvetica</vt:lpstr>
      <vt:lpstr>Office Theme</vt:lpstr>
      <vt:lpstr> Djeca u sukobu sa zakonom i jezične poteškoće</vt:lpstr>
      <vt:lpstr>Pravna osnova </vt:lpstr>
      <vt:lpstr>Pravosuđe prilagođeno djeci</vt:lpstr>
      <vt:lpstr> Direktiva 2016/800/EU (informacije)</vt:lpstr>
      <vt:lpstr>Direktiva 2016/800/EU (pojedinačna ocjena)</vt:lpstr>
      <vt:lpstr>Direktiva 2016/800/EU (snimanje ispitivanja)</vt:lpstr>
      <vt:lpstr>Naše nacionalno pravo  (informacije)</vt:lpstr>
      <vt:lpstr>Prava za maloljetnika</vt:lpstr>
      <vt:lpstr>Pribavljanje podataka za dijete</vt:lpstr>
      <vt:lpstr>PRAVILNIK O RADU STRUČNIH SURADNIKA U DRŽAVNIM ODVJETNIŠTVIMA I NA SUDOVIMA</vt:lpstr>
      <vt:lpstr>Sudska praksa</vt:lpstr>
      <vt:lpstr>Jesmo li uspješni u prepoznavanju ranjivog djeteta?</vt:lpstr>
    </vt:vector>
  </TitlesOfParts>
  <Company>Utrecht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Bosnic, A. (Ana)</dc:creator>
  <cp:lastModifiedBy>Lana Peto</cp:lastModifiedBy>
  <cp:revision>5</cp:revision>
  <dcterms:created xsi:type="dcterms:W3CDTF">2024-08-12T14:44:36Z</dcterms:created>
  <dcterms:modified xsi:type="dcterms:W3CDTF">2024-12-15T10:34:26Z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0x010100FB4B18CFED83A744BB7AA60AE2A2AFB0</vt:lpwstr>
  </property>
</Properties>
</file>