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1016" r:id="rId4"/>
    <p:sldId id="258" r:id="rId5"/>
    <p:sldId id="1037" r:id="rId6"/>
    <p:sldId id="1038" r:id="rId7"/>
    <p:sldId id="1030" r:id="rId8"/>
    <p:sldId id="1031" r:id="rId9"/>
    <p:sldId id="1034" r:id="rId10"/>
    <p:sldId id="1027" r:id="rId11"/>
    <p:sldId id="1039" r:id="rId12"/>
    <p:sldId id="1035" r:id="rId13"/>
    <p:sldId id="1036" r:id="rId14"/>
    <p:sldId id="1028" r:id="rId15"/>
    <p:sldId id="1024" r:id="rId16"/>
    <p:sldId id="1019" r:id="rId17"/>
    <p:sldId id="1020" r:id="rId18"/>
    <p:sldId id="1021" r:id="rId19"/>
    <p:sldId id="1022" r:id="rId20"/>
    <p:sldId id="1023" r:id="rId21"/>
    <p:sldId id="1040" r:id="rId22"/>
    <p:sldId id="1041" r:id="rId23"/>
    <p:sldId id="1042" r:id="rId24"/>
    <p:sldId id="1043" r:id="rId25"/>
    <p:sldId id="1044" r:id="rId26"/>
    <p:sldId id="1045" r:id="rId27"/>
    <p:sldId id="1047" r:id="rId28"/>
    <p:sldId id="1015" r:id="rId29"/>
  </p:sldIdLst>
  <p:sldSz cx="12192000" cy="6858000"/>
  <p:notesSz cx="6858000" cy="9144000"/>
  <p:defaultTextStyle>
    <a:defPPr>
      <a:defRPr lang="en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7517"/>
  </p:normalViewPr>
  <p:slideViewPr>
    <p:cSldViewPr snapToGrid="0">
      <p:cViewPr varScale="1">
        <p:scale>
          <a:sx n="58" d="100"/>
          <a:sy n="58" d="100"/>
        </p:scale>
        <p:origin x="96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B466BE-FA70-4E92-A9BB-9612533D6383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C98E238-0AE3-4219-BA61-7DFCC0BE33E6}">
      <dgm:prSet/>
      <dgm:spPr/>
      <dgm:t>
        <a:bodyPr/>
        <a:lstStyle/>
        <a:p>
          <a:r>
            <a:rPr lang="en-GB"/>
            <a:t>Ključne odredbe Direktive (EU) 2016/800</a:t>
          </a:r>
          <a:endParaRPr lang="en-US"/>
        </a:p>
      </dgm:t>
    </dgm:pt>
    <dgm:pt modelId="{4BC10158-54DF-40EC-A538-9FBE757F6D41}" type="parTrans" cxnId="{4E40862C-310E-48B1-9C16-50DDC5F7B734}">
      <dgm:prSet/>
      <dgm:spPr/>
      <dgm:t>
        <a:bodyPr/>
        <a:lstStyle/>
        <a:p>
          <a:endParaRPr lang="en-US"/>
        </a:p>
      </dgm:t>
    </dgm:pt>
    <dgm:pt modelId="{6FEF91EA-A73D-439A-B83A-428ABBE8AA51}" type="sibTrans" cxnId="{4E40862C-310E-48B1-9C16-50DDC5F7B734}">
      <dgm:prSet phldrT="01"/>
      <dgm:spPr/>
      <dgm:t>
        <a:bodyPr/>
        <a:lstStyle/>
        <a:p>
          <a:r>
            <a:rPr lang="en-US"/>
            <a:t>01</a:t>
          </a:r>
        </a:p>
      </dgm:t>
    </dgm:pt>
    <dgm:pt modelId="{94EEC370-77AB-4AF6-93D8-5479B268301D}">
      <dgm:prSet/>
      <dgm:spPr/>
      <dgm:t>
        <a:bodyPr/>
        <a:lstStyle/>
        <a:p>
          <a:r>
            <a:rPr lang="en-GB"/>
            <a:t>Individualna procjena u kontekstu Direktive</a:t>
          </a:r>
          <a:endParaRPr lang="en-US"/>
        </a:p>
      </dgm:t>
    </dgm:pt>
    <dgm:pt modelId="{A1E3B326-B0AD-4444-94AD-605C69FAA400}" type="parTrans" cxnId="{A248D030-3E88-407C-AC3B-9DAFDEABDAED}">
      <dgm:prSet/>
      <dgm:spPr/>
      <dgm:t>
        <a:bodyPr/>
        <a:lstStyle/>
        <a:p>
          <a:endParaRPr lang="en-US"/>
        </a:p>
      </dgm:t>
    </dgm:pt>
    <dgm:pt modelId="{21AA7051-8DE2-4293-856D-22A720F9AE35}" type="sibTrans" cxnId="{A248D030-3E88-407C-AC3B-9DAFDEABDAED}">
      <dgm:prSet phldrT="02"/>
      <dgm:spPr/>
      <dgm:t>
        <a:bodyPr/>
        <a:lstStyle/>
        <a:p>
          <a:r>
            <a:rPr lang="en-US"/>
            <a:t>02</a:t>
          </a:r>
        </a:p>
      </dgm:t>
    </dgm:pt>
    <dgm:pt modelId="{DB47E620-22B6-439E-8A84-41DA9D7BD113}">
      <dgm:prSet/>
      <dgm:spPr/>
      <dgm:t>
        <a:bodyPr/>
        <a:lstStyle/>
        <a:p>
          <a:r>
            <a:rPr lang="en-GB" dirty="0" err="1"/>
            <a:t>Istraživanje</a:t>
          </a:r>
          <a:r>
            <a:rPr lang="en-GB" dirty="0"/>
            <a:t> IA- CHILD </a:t>
          </a:r>
          <a:r>
            <a:rPr lang="en-GB" dirty="0" err="1"/>
            <a:t>i</a:t>
          </a:r>
          <a:r>
            <a:rPr lang="en-GB" dirty="0"/>
            <a:t> </a:t>
          </a:r>
          <a:r>
            <a:rPr lang="en-GB" dirty="0" err="1"/>
            <a:t>implementacija</a:t>
          </a:r>
          <a:r>
            <a:rPr lang="en-GB" dirty="0"/>
            <a:t> </a:t>
          </a:r>
          <a:r>
            <a:rPr lang="en-GB" dirty="0" err="1"/>
            <a:t>individualne</a:t>
          </a:r>
          <a:r>
            <a:rPr lang="en-GB" dirty="0"/>
            <a:t> </a:t>
          </a:r>
          <a:r>
            <a:rPr lang="en-GB" dirty="0" err="1"/>
            <a:t>procjene</a:t>
          </a:r>
          <a:r>
            <a:rPr lang="en-GB" dirty="0"/>
            <a:t> u RH</a:t>
          </a:r>
          <a:endParaRPr lang="en-US" dirty="0"/>
        </a:p>
      </dgm:t>
    </dgm:pt>
    <dgm:pt modelId="{645C023D-5D21-4948-9C36-3A846F15AC72}" type="parTrans" cxnId="{0A64B4EB-9840-4ECC-AA4E-201DAE2AC693}">
      <dgm:prSet/>
      <dgm:spPr/>
      <dgm:t>
        <a:bodyPr/>
        <a:lstStyle/>
        <a:p>
          <a:endParaRPr lang="en-US"/>
        </a:p>
      </dgm:t>
    </dgm:pt>
    <dgm:pt modelId="{C3646E75-7272-494F-908B-29BE61B451FF}" type="sibTrans" cxnId="{0A64B4EB-9840-4ECC-AA4E-201DAE2AC693}">
      <dgm:prSet phldrT="03"/>
      <dgm:spPr/>
      <dgm:t>
        <a:bodyPr/>
        <a:lstStyle/>
        <a:p>
          <a:r>
            <a:rPr lang="en-US"/>
            <a:t>03</a:t>
          </a:r>
        </a:p>
      </dgm:t>
    </dgm:pt>
    <dgm:pt modelId="{1B006C1A-0953-A844-85F4-541350F02EB8}" type="pres">
      <dgm:prSet presAssocID="{57B466BE-FA70-4E92-A9BB-9612533D6383}" presName="Name0" presStyleCnt="0">
        <dgm:presLayoutVars>
          <dgm:animLvl val="lvl"/>
          <dgm:resizeHandles val="exact"/>
        </dgm:presLayoutVars>
      </dgm:prSet>
      <dgm:spPr/>
    </dgm:pt>
    <dgm:pt modelId="{21108184-027D-414A-91B4-74A175A9A54E}" type="pres">
      <dgm:prSet presAssocID="{1C98E238-0AE3-4219-BA61-7DFCC0BE33E6}" presName="compositeNode" presStyleCnt="0">
        <dgm:presLayoutVars>
          <dgm:bulletEnabled val="1"/>
        </dgm:presLayoutVars>
      </dgm:prSet>
      <dgm:spPr/>
    </dgm:pt>
    <dgm:pt modelId="{49EBC4EB-80F0-4242-A4B1-0823431058AF}" type="pres">
      <dgm:prSet presAssocID="{1C98E238-0AE3-4219-BA61-7DFCC0BE33E6}" presName="bgRect" presStyleLbl="alignNode1" presStyleIdx="0" presStyleCnt="3"/>
      <dgm:spPr/>
    </dgm:pt>
    <dgm:pt modelId="{8159E515-CCC6-B04E-AC87-1610607068E8}" type="pres">
      <dgm:prSet presAssocID="{6FEF91EA-A73D-439A-B83A-428ABBE8AA51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54A97DBF-A8C6-D04E-8CB2-E72B1CF6E136}" type="pres">
      <dgm:prSet presAssocID="{1C98E238-0AE3-4219-BA61-7DFCC0BE33E6}" presName="nodeRect" presStyleLbl="alignNode1" presStyleIdx="0" presStyleCnt="3">
        <dgm:presLayoutVars>
          <dgm:bulletEnabled val="1"/>
        </dgm:presLayoutVars>
      </dgm:prSet>
      <dgm:spPr/>
    </dgm:pt>
    <dgm:pt modelId="{C2E63F79-709F-8948-ABCD-6590AE7FE4C7}" type="pres">
      <dgm:prSet presAssocID="{6FEF91EA-A73D-439A-B83A-428ABBE8AA51}" presName="sibTrans" presStyleCnt="0"/>
      <dgm:spPr/>
    </dgm:pt>
    <dgm:pt modelId="{494BC556-A27E-9848-9083-C5AD2720D90E}" type="pres">
      <dgm:prSet presAssocID="{94EEC370-77AB-4AF6-93D8-5479B268301D}" presName="compositeNode" presStyleCnt="0">
        <dgm:presLayoutVars>
          <dgm:bulletEnabled val="1"/>
        </dgm:presLayoutVars>
      </dgm:prSet>
      <dgm:spPr/>
    </dgm:pt>
    <dgm:pt modelId="{04615040-1B4A-594D-B136-45BCA611EA19}" type="pres">
      <dgm:prSet presAssocID="{94EEC370-77AB-4AF6-93D8-5479B268301D}" presName="bgRect" presStyleLbl="alignNode1" presStyleIdx="1" presStyleCnt="3"/>
      <dgm:spPr/>
    </dgm:pt>
    <dgm:pt modelId="{E8D3861F-D8B3-4C40-ACAA-5CC2CDD0F5DD}" type="pres">
      <dgm:prSet presAssocID="{21AA7051-8DE2-4293-856D-22A720F9AE35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01EEB6C8-4701-0743-852F-82AF7D278FFE}" type="pres">
      <dgm:prSet presAssocID="{94EEC370-77AB-4AF6-93D8-5479B268301D}" presName="nodeRect" presStyleLbl="alignNode1" presStyleIdx="1" presStyleCnt="3">
        <dgm:presLayoutVars>
          <dgm:bulletEnabled val="1"/>
        </dgm:presLayoutVars>
      </dgm:prSet>
      <dgm:spPr/>
    </dgm:pt>
    <dgm:pt modelId="{0D35D42E-550C-E640-B830-F8203C768887}" type="pres">
      <dgm:prSet presAssocID="{21AA7051-8DE2-4293-856D-22A720F9AE35}" presName="sibTrans" presStyleCnt="0"/>
      <dgm:spPr/>
    </dgm:pt>
    <dgm:pt modelId="{F01BC22C-E4F7-B146-951D-C6BA520FA564}" type="pres">
      <dgm:prSet presAssocID="{DB47E620-22B6-439E-8A84-41DA9D7BD113}" presName="compositeNode" presStyleCnt="0">
        <dgm:presLayoutVars>
          <dgm:bulletEnabled val="1"/>
        </dgm:presLayoutVars>
      </dgm:prSet>
      <dgm:spPr/>
    </dgm:pt>
    <dgm:pt modelId="{AA416400-E58D-A44C-98A3-AA4B664FC4D6}" type="pres">
      <dgm:prSet presAssocID="{DB47E620-22B6-439E-8A84-41DA9D7BD113}" presName="bgRect" presStyleLbl="alignNode1" presStyleIdx="2" presStyleCnt="3"/>
      <dgm:spPr/>
    </dgm:pt>
    <dgm:pt modelId="{D78A41B2-EA68-9F4E-9B9A-1C833FCDB8FE}" type="pres">
      <dgm:prSet presAssocID="{C3646E75-7272-494F-908B-29BE61B451FF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8815BE5F-CB96-F44D-BF78-D2ADF9013344}" type="pres">
      <dgm:prSet presAssocID="{DB47E620-22B6-439E-8A84-41DA9D7BD113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DC5B4518-C721-FC4F-B0E7-BE5A8080158D}" type="presOf" srcId="{DB47E620-22B6-439E-8A84-41DA9D7BD113}" destId="{AA416400-E58D-A44C-98A3-AA4B664FC4D6}" srcOrd="0" destOrd="0" presId="urn:microsoft.com/office/officeart/2016/7/layout/LinearBlockProcessNumbered"/>
    <dgm:cxn modelId="{4E40862C-310E-48B1-9C16-50DDC5F7B734}" srcId="{57B466BE-FA70-4E92-A9BB-9612533D6383}" destId="{1C98E238-0AE3-4219-BA61-7DFCC0BE33E6}" srcOrd="0" destOrd="0" parTransId="{4BC10158-54DF-40EC-A538-9FBE757F6D41}" sibTransId="{6FEF91EA-A73D-439A-B83A-428ABBE8AA51}"/>
    <dgm:cxn modelId="{DC15BD2D-0D87-8742-888B-61F11F72A8F2}" type="presOf" srcId="{94EEC370-77AB-4AF6-93D8-5479B268301D}" destId="{04615040-1B4A-594D-B136-45BCA611EA19}" srcOrd="0" destOrd="0" presId="urn:microsoft.com/office/officeart/2016/7/layout/LinearBlockProcessNumbered"/>
    <dgm:cxn modelId="{A248D030-3E88-407C-AC3B-9DAFDEABDAED}" srcId="{57B466BE-FA70-4E92-A9BB-9612533D6383}" destId="{94EEC370-77AB-4AF6-93D8-5479B268301D}" srcOrd="1" destOrd="0" parTransId="{A1E3B326-B0AD-4444-94AD-605C69FAA400}" sibTransId="{21AA7051-8DE2-4293-856D-22A720F9AE35}"/>
    <dgm:cxn modelId="{179CF75E-CA6D-F54B-8301-92461D75720A}" type="presOf" srcId="{DB47E620-22B6-439E-8A84-41DA9D7BD113}" destId="{8815BE5F-CB96-F44D-BF78-D2ADF9013344}" srcOrd="1" destOrd="0" presId="urn:microsoft.com/office/officeart/2016/7/layout/LinearBlockProcessNumbered"/>
    <dgm:cxn modelId="{77F4714D-C5D4-5E4D-9524-5C214661811F}" type="presOf" srcId="{94EEC370-77AB-4AF6-93D8-5479B268301D}" destId="{01EEB6C8-4701-0743-852F-82AF7D278FFE}" srcOrd="1" destOrd="0" presId="urn:microsoft.com/office/officeart/2016/7/layout/LinearBlockProcessNumbered"/>
    <dgm:cxn modelId="{3163DC56-7499-F749-AB41-FB84D012A4BE}" type="presOf" srcId="{21AA7051-8DE2-4293-856D-22A720F9AE35}" destId="{E8D3861F-D8B3-4C40-ACAA-5CC2CDD0F5DD}" srcOrd="0" destOrd="0" presId="urn:microsoft.com/office/officeart/2016/7/layout/LinearBlockProcessNumbered"/>
    <dgm:cxn modelId="{D875857C-76C2-BC47-9811-6AD6D1EA0E77}" type="presOf" srcId="{6FEF91EA-A73D-439A-B83A-428ABBE8AA51}" destId="{8159E515-CCC6-B04E-AC87-1610607068E8}" srcOrd="0" destOrd="0" presId="urn:microsoft.com/office/officeart/2016/7/layout/LinearBlockProcessNumbered"/>
    <dgm:cxn modelId="{B5C4A4A3-0F10-DA4D-B604-66C2D1B49B74}" type="presOf" srcId="{C3646E75-7272-494F-908B-29BE61B451FF}" destId="{D78A41B2-EA68-9F4E-9B9A-1C833FCDB8FE}" srcOrd="0" destOrd="0" presId="urn:microsoft.com/office/officeart/2016/7/layout/LinearBlockProcessNumbered"/>
    <dgm:cxn modelId="{C6ACEEAC-0BB7-264A-BDF8-025BB67E5DF9}" type="presOf" srcId="{1C98E238-0AE3-4219-BA61-7DFCC0BE33E6}" destId="{49EBC4EB-80F0-4242-A4B1-0823431058AF}" srcOrd="0" destOrd="0" presId="urn:microsoft.com/office/officeart/2016/7/layout/LinearBlockProcessNumbered"/>
    <dgm:cxn modelId="{01FF3AB7-0448-EF46-BF36-DBE83D145AC5}" type="presOf" srcId="{57B466BE-FA70-4E92-A9BB-9612533D6383}" destId="{1B006C1A-0953-A844-85F4-541350F02EB8}" srcOrd="0" destOrd="0" presId="urn:microsoft.com/office/officeart/2016/7/layout/LinearBlockProcessNumbered"/>
    <dgm:cxn modelId="{EE6423D6-D020-AD4D-946E-11595A55A76A}" type="presOf" srcId="{1C98E238-0AE3-4219-BA61-7DFCC0BE33E6}" destId="{54A97DBF-A8C6-D04E-8CB2-E72B1CF6E136}" srcOrd="1" destOrd="0" presId="urn:microsoft.com/office/officeart/2016/7/layout/LinearBlockProcessNumbered"/>
    <dgm:cxn modelId="{0A64B4EB-9840-4ECC-AA4E-201DAE2AC693}" srcId="{57B466BE-FA70-4E92-A9BB-9612533D6383}" destId="{DB47E620-22B6-439E-8A84-41DA9D7BD113}" srcOrd="2" destOrd="0" parTransId="{645C023D-5D21-4948-9C36-3A846F15AC72}" sibTransId="{C3646E75-7272-494F-908B-29BE61B451FF}"/>
    <dgm:cxn modelId="{D4918FF1-411D-C64C-B857-A91AB73C2190}" type="presParOf" srcId="{1B006C1A-0953-A844-85F4-541350F02EB8}" destId="{21108184-027D-414A-91B4-74A175A9A54E}" srcOrd="0" destOrd="0" presId="urn:microsoft.com/office/officeart/2016/7/layout/LinearBlockProcessNumbered"/>
    <dgm:cxn modelId="{AACA4C60-F79E-E84C-91C7-5024BB00AC5C}" type="presParOf" srcId="{21108184-027D-414A-91B4-74A175A9A54E}" destId="{49EBC4EB-80F0-4242-A4B1-0823431058AF}" srcOrd="0" destOrd="0" presId="urn:microsoft.com/office/officeart/2016/7/layout/LinearBlockProcessNumbered"/>
    <dgm:cxn modelId="{1893D7F1-107C-144C-A23A-91B9B19B7B8B}" type="presParOf" srcId="{21108184-027D-414A-91B4-74A175A9A54E}" destId="{8159E515-CCC6-B04E-AC87-1610607068E8}" srcOrd="1" destOrd="0" presId="urn:microsoft.com/office/officeart/2016/7/layout/LinearBlockProcessNumbered"/>
    <dgm:cxn modelId="{9C8A688B-8395-9C4A-8AAE-5EA3F047E8A6}" type="presParOf" srcId="{21108184-027D-414A-91B4-74A175A9A54E}" destId="{54A97DBF-A8C6-D04E-8CB2-E72B1CF6E136}" srcOrd="2" destOrd="0" presId="urn:microsoft.com/office/officeart/2016/7/layout/LinearBlockProcessNumbered"/>
    <dgm:cxn modelId="{A75A266E-4C82-D341-A6EF-929A8E988CE9}" type="presParOf" srcId="{1B006C1A-0953-A844-85F4-541350F02EB8}" destId="{C2E63F79-709F-8948-ABCD-6590AE7FE4C7}" srcOrd="1" destOrd="0" presId="urn:microsoft.com/office/officeart/2016/7/layout/LinearBlockProcessNumbered"/>
    <dgm:cxn modelId="{06A73925-A914-4048-9AD3-6DDD4B0DD554}" type="presParOf" srcId="{1B006C1A-0953-A844-85F4-541350F02EB8}" destId="{494BC556-A27E-9848-9083-C5AD2720D90E}" srcOrd="2" destOrd="0" presId="urn:microsoft.com/office/officeart/2016/7/layout/LinearBlockProcessNumbered"/>
    <dgm:cxn modelId="{BACC68D9-8882-0444-82E6-7B09A9709C8B}" type="presParOf" srcId="{494BC556-A27E-9848-9083-C5AD2720D90E}" destId="{04615040-1B4A-594D-B136-45BCA611EA19}" srcOrd="0" destOrd="0" presId="urn:microsoft.com/office/officeart/2016/7/layout/LinearBlockProcessNumbered"/>
    <dgm:cxn modelId="{66EACB22-2B31-B149-8331-B7F29F86ED66}" type="presParOf" srcId="{494BC556-A27E-9848-9083-C5AD2720D90E}" destId="{E8D3861F-D8B3-4C40-ACAA-5CC2CDD0F5DD}" srcOrd="1" destOrd="0" presId="urn:microsoft.com/office/officeart/2016/7/layout/LinearBlockProcessNumbered"/>
    <dgm:cxn modelId="{AB346E01-78D2-8A4A-B299-AF07D56B6948}" type="presParOf" srcId="{494BC556-A27E-9848-9083-C5AD2720D90E}" destId="{01EEB6C8-4701-0743-852F-82AF7D278FFE}" srcOrd="2" destOrd="0" presId="urn:microsoft.com/office/officeart/2016/7/layout/LinearBlockProcessNumbered"/>
    <dgm:cxn modelId="{A52D125A-707B-5442-8E5B-87F7A3940417}" type="presParOf" srcId="{1B006C1A-0953-A844-85F4-541350F02EB8}" destId="{0D35D42E-550C-E640-B830-F8203C768887}" srcOrd="3" destOrd="0" presId="urn:microsoft.com/office/officeart/2016/7/layout/LinearBlockProcessNumbered"/>
    <dgm:cxn modelId="{31439EEE-03AC-BC4C-BFAE-B82A37C68F5B}" type="presParOf" srcId="{1B006C1A-0953-A844-85F4-541350F02EB8}" destId="{F01BC22C-E4F7-B146-951D-C6BA520FA564}" srcOrd="4" destOrd="0" presId="urn:microsoft.com/office/officeart/2016/7/layout/LinearBlockProcessNumbered"/>
    <dgm:cxn modelId="{29317027-D501-C84E-B23C-E01364CCCA8C}" type="presParOf" srcId="{F01BC22C-E4F7-B146-951D-C6BA520FA564}" destId="{AA416400-E58D-A44C-98A3-AA4B664FC4D6}" srcOrd="0" destOrd="0" presId="urn:microsoft.com/office/officeart/2016/7/layout/LinearBlockProcessNumbered"/>
    <dgm:cxn modelId="{6D241F4A-E594-6944-9B5C-DC09ECBDA7CA}" type="presParOf" srcId="{F01BC22C-E4F7-B146-951D-C6BA520FA564}" destId="{D78A41B2-EA68-9F4E-9B9A-1C833FCDB8FE}" srcOrd="1" destOrd="0" presId="urn:microsoft.com/office/officeart/2016/7/layout/LinearBlockProcessNumbered"/>
    <dgm:cxn modelId="{AAD1725D-FEE1-4943-A38D-308794DBD94F}" type="presParOf" srcId="{F01BC22C-E4F7-B146-951D-C6BA520FA564}" destId="{8815BE5F-CB96-F44D-BF78-D2ADF9013344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3B2BB0-E5EE-4A2D-8A60-A9E561056A80}" type="doc">
      <dgm:prSet loTypeId="urn:microsoft.com/office/officeart/2005/8/layout/hierarchy1" loCatId="hierarchy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4F69844-77C9-4437-BED3-5D0B82696558}">
      <dgm:prSet phldrT="[Tekst]"/>
      <dgm:spPr/>
      <dgm:t>
        <a:bodyPr/>
        <a:lstStyle/>
        <a:p>
          <a:r>
            <a:rPr lang="en-GB" b="1" noProof="0" dirty="0"/>
            <a:t>PROFIL STRUČNJAKA/</a:t>
          </a:r>
        </a:p>
        <a:p>
          <a:r>
            <a:rPr lang="en-GB" b="1" noProof="0" dirty="0"/>
            <a:t>SUDIONIKA</a:t>
          </a:r>
        </a:p>
      </dgm:t>
    </dgm:pt>
    <dgm:pt modelId="{8696CC97-D92B-440F-8B23-5C82DF392869}" type="parTrans" cxnId="{2D03D717-E81B-452B-B573-EA6264DC6A4E}">
      <dgm:prSet/>
      <dgm:spPr/>
      <dgm:t>
        <a:bodyPr/>
        <a:lstStyle/>
        <a:p>
          <a:endParaRPr lang="en-US"/>
        </a:p>
      </dgm:t>
    </dgm:pt>
    <dgm:pt modelId="{810AF1E2-5639-4561-8C23-9BEF07FC87A1}" type="sibTrans" cxnId="{2D03D717-E81B-452B-B573-EA6264DC6A4E}">
      <dgm:prSet/>
      <dgm:spPr/>
      <dgm:t>
        <a:bodyPr/>
        <a:lstStyle/>
        <a:p>
          <a:endParaRPr lang="en-US"/>
        </a:p>
      </dgm:t>
    </dgm:pt>
    <dgm:pt modelId="{D087512A-5965-4663-82C7-A0C23A87BD30}">
      <dgm:prSet phldrT="[Tekst]"/>
      <dgm:spPr/>
      <dgm:t>
        <a:bodyPr/>
        <a:lstStyle/>
        <a:p>
          <a:r>
            <a:rPr lang="en-GB" b="1" noProof="0" dirty="0"/>
            <a:t>PROVODI PROCJENU</a:t>
          </a:r>
        </a:p>
      </dgm:t>
    </dgm:pt>
    <dgm:pt modelId="{3DF3CB2E-8CE6-4F46-B471-A8D25A214361}" type="parTrans" cxnId="{5EBB2701-1201-473C-8330-3D580BE74442}">
      <dgm:prSet/>
      <dgm:spPr/>
      <dgm:t>
        <a:bodyPr/>
        <a:lstStyle/>
        <a:p>
          <a:endParaRPr lang="en-US"/>
        </a:p>
      </dgm:t>
    </dgm:pt>
    <dgm:pt modelId="{C0C4544A-98FE-4421-9753-08DFD321999B}" type="sibTrans" cxnId="{5EBB2701-1201-473C-8330-3D580BE74442}">
      <dgm:prSet/>
      <dgm:spPr/>
      <dgm:t>
        <a:bodyPr/>
        <a:lstStyle/>
        <a:p>
          <a:endParaRPr lang="en-US"/>
        </a:p>
      </dgm:t>
    </dgm:pt>
    <dgm:pt modelId="{41647134-23EB-467B-95E7-E0C52B612BE3}">
      <dgm:prSet phldrT="[Teks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b="1" noProof="0" dirty="0"/>
            <a:t>KORISTI PROCJENU</a:t>
          </a:r>
        </a:p>
      </dgm:t>
    </dgm:pt>
    <dgm:pt modelId="{D2D3C68E-2154-46D6-A5CB-6748B63386EE}" type="parTrans" cxnId="{E10AD73D-DFC3-43A4-AC8C-4FD1775F3ACE}">
      <dgm:prSet/>
      <dgm:spPr/>
      <dgm:t>
        <a:bodyPr/>
        <a:lstStyle/>
        <a:p>
          <a:endParaRPr lang="en-US"/>
        </a:p>
      </dgm:t>
    </dgm:pt>
    <dgm:pt modelId="{AA88EB8C-C1A5-4892-9477-900EC8323C59}" type="sibTrans" cxnId="{E10AD73D-DFC3-43A4-AC8C-4FD1775F3ACE}">
      <dgm:prSet/>
      <dgm:spPr/>
      <dgm:t>
        <a:bodyPr/>
        <a:lstStyle/>
        <a:p>
          <a:endParaRPr lang="en-US"/>
        </a:p>
      </dgm:t>
    </dgm:pt>
    <dgm:pt modelId="{5A119401-47A6-4C47-A579-E87B52E6AEA6}">
      <dgm:prSet phldrT="[Tekst]"/>
      <dgm:spPr/>
      <dgm:t>
        <a:bodyPr/>
        <a:lstStyle/>
        <a:p>
          <a:r>
            <a:rPr lang="en-GB" noProof="0" dirty="0"/>
            <a:t>SOCIJALNI PEDAGOZI</a:t>
          </a:r>
        </a:p>
      </dgm:t>
    </dgm:pt>
    <dgm:pt modelId="{C435BEF4-B145-4A89-914E-72598C7F6AF5}" type="parTrans" cxnId="{2DC729EB-35DE-4A72-B260-D46EAD36850F}">
      <dgm:prSet/>
      <dgm:spPr/>
      <dgm:t>
        <a:bodyPr/>
        <a:lstStyle/>
        <a:p>
          <a:endParaRPr lang="en-US"/>
        </a:p>
      </dgm:t>
    </dgm:pt>
    <dgm:pt modelId="{F720AAEB-3C38-466E-AE8E-9018785CCB86}" type="sibTrans" cxnId="{2DC729EB-35DE-4A72-B260-D46EAD36850F}">
      <dgm:prSet/>
      <dgm:spPr/>
      <dgm:t>
        <a:bodyPr/>
        <a:lstStyle/>
        <a:p>
          <a:endParaRPr lang="en-US"/>
        </a:p>
      </dgm:t>
    </dgm:pt>
    <dgm:pt modelId="{C697D176-CCD4-450B-B036-750F248D7B35}">
      <dgm:prSet phldrT="[Tekst]"/>
      <dgm:spPr/>
      <dgm:t>
        <a:bodyPr/>
        <a:lstStyle/>
        <a:p>
          <a:r>
            <a:rPr lang="en-GB" noProof="0" dirty="0"/>
            <a:t>SOCIJALNI RADNICI</a:t>
          </a:r>
        </a:p>
      </dgm:t>
    </dgm:pt>
    <dgm:pt modelId="{087B803D-001D-4CB3-A09E-4736E53F67E9}" type="parTrans" cxnId="{B3C482F5-0787-4CCB-B656-2BA8097D6601}">
      <dgm:prSet/>
      <dgm:spPr/>
      <dgm:t>
        <a:bodyPr/>
        <a:lstStyle/>
        <a:p>
          <a:endParaRPr lang="en-US"/>
        </a:p>
      </dgm:t>
    </dgm:pt>
    <dgm:pt modelId="{4DD616F1-3AD5-4078-A54F-CDC189527A9C}" type="sibTrans" cxnId="{B3C482F5-0787-4CCB-B656-2BA8097D6601}">
      <dgm:prSet/>
      <dgm:spPr/>
      <dgm:t>
        <a:bodyPr/>
        <a:lstStyle/>
        <a:p>
          <a:endParaRPr lang="en-US"/>
        </a:p>
      </dgm:t>
    </dgm:pt>
    <dgm:pt modelId="{E0CCEF55-6BD6-4897-B58F-5E9636998A41}">
      <dgm:prSet phldrT="[Tekst]"/>
      <dgm:spPr/>
      <dgm:t>
        <a:bodyPr/>
        <a:lstStyle/>
        <a:p>
          <a:r>
            <a:rPr lang="en-GB" noProof="0" dirty="0"/>
            <a:t>PSIHOLOZI</a:t>
          </a:r>
        </a:p>
      </dgm:t>
    </dgm:pt>
    <dgm:pt modelId="{A5BA4014-697E-407B-87B4-5BB43F727D45}" type="parTrans" cxnId="{341CB71B-3C12-4B92-A983-D0BB0C13700C}">
      <dgm:prSet/>
      <dgm:spPr/>
      <dgm:t>
        <a:bodyPr/>
        <a:lstStyle/>
        <a:p>
          <a:endParaRPr lang="en-US"/>
        </a:p>
      </dgm:t>
    </dgm:pt>
    <dgm:pt modelId="{09E75C81-D23D-4945-8087-E3D4742F6E91}" type="sibTrans" cxnId="{341CB71B-3C12-4B92-A983-D0BB0C13700C}">
      <dgm:prSet/>
      <dgm:spPr/>
      <dgm:t>
        <a:bodyPr/>
        <a:lstStyle/>
        <a:p>
          <a:endParaRPr lang="en-US"/>
        </a:p>
      </dgm:t>
    </dgm:pt>
    <dgm:pt modelId="{BD2784CC-8951-4AF3-92DF-80832B8287D5}">
      <dgm:prSet phldrT="[Tekst]"/>
      <dgm:spPr/>
      <dgm:t>
        <a:bodyPr/>
        <a:lstStyle/>
        <a:p>
          <a:r>
            <a:rPr lang="en-GB" noProof="0" dirty="0"/>
            <a:t>PRAVNI STRUČNJACI</a:t>
          </a:r>
        </a:p>
      </dgm:t>
    </dgm:pt>
    <dgm:pt modelId="{A8D4A5B9-0DA9-453E-B570-70B5FAF5B6A8}" type="parTrans" cxnId="{35B58AB2-1AF2-46BE-BDDD-05AC51FCA0FC}">
      <dgm:prSet/>
      <dgm:spPr/>
      <dgm:t>
        <a:bodyPr/>
        <a:lstStyle/>
        <a:p>
          <a:endParaRPr lang="en-US"/>
        </a:p>
      </dgm:t>
    </dgm:pt>
    <dgm:pt modelId="{6A18B7DA-5F29-4604-9BE7-A76041E79597}" type="sibTrans" cxnId="{35B58AB2-1AF2-46BE-BDDD-05AC51FCA0FC}">
      <dgm:prSet/>
      <dgm:spPr/>
      <dgm:t>
        <a:bodyPr/>
        <a:lstStyle/>
        <a:p>
          <a:endParaRPr lang="en-US"/>
        </a:p>
      </dgm:t>
    </dgm:pt>
    <dgm:pt modelId="{E01C1BD8-C0A9-4E87-8520-2894E8976091}" type="pres">
      <dgm:prSet presAssocID="{793B2BB0-E5EE-4A2D-8A60-A9E561056A8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77BDE9C-B5D4-4B12-A2E9-D397BA954B48}" type="pres">
      <dgm:prSet presAssocID="{84F69844-77C9-4437-BED3-5D0B82696558}" presName="hierRoot1" presStyleCnt="0"/>
      <dgm:spPr/>
    </dgm:pt>
    <dgm:pt modelId="{88E2D8F9-542E-40CD-951E-9F11BC4E07B4}" type="pres">
      <dgm:prSet presAssocID="{84F69844-77C9-4437-BED3-5D0B82696558}" presName="composite" presStyleCnt="0"/>
      <dgm:spPr/>
    </dgm:pt>
    <dgm:pt modelId="{B1719BA5-B724-4A80-89DB-DE61A552B24C}" type="pres">
      <dgm:prSet presAssocID="{84F69844-77C9-4437-BED3-5D0B82696558}" presName="background" presStyleLbl="node0" presStyleIdx="0" presStyleCnt="1"/>
      <dgm:spPr/>
    </dgm:pt>
    <dgm:pt modelId="{5A106B5E-358F-497A-B915-93FC6816D9FC}" type="pres">
      <dgm:prSet presAssocID="{84F69844-77C9-4437-BED3-5D0B82696558}" presName="text" presStyleLbl="fgAcc0" presStyleIdx="0" presStyleCnt="1">
        <dgm:presLayoutVars>
          <dgm:chPref val="3"/>
        </dgm:presLayoutVars>
      </dgm:prSet>
      <dgm:spPr/>
    </dgm:pt>
    <dgm:pt modelId="{18F55563-67EB-45FC-9C4F-93E0016A4E02}" type="pres">
      <dgm:prSet presAssocID="{84F69844-77C9-4437-BED3-5D0B82696558}" presName="hierChild2" presStyleCnt="0"/>
      <dgm:spPr/>
    </dgm:pt>
    <dgm:pt modelId="{C5556F13-561A-420B-BAEC-DD1639860E2C}" type="pres">
      <dgm:prSet presAssocID="{3DF3CB2E-8CE6-4F46-B471-A8D25A214361}" presName="Name10" presStyleLbl="parChTrans1D2" presStyleIdx="0" presStyleCnt="2"/>
      <dgm:spPr/>
    </dgm:pt>
    <dgm:pt modelId="{508FFEE2-DB67-4DD9-8774-2F65B5177BE3}" type="pres">
      <dgm:prSet presAssocID="{D087512A-5965-4663-82C7-A0C23A87BD30}" presName="hierRoot2" presStyleCnt="0"/>
      <dgm:spPr/>
    </dgm:pt>
    <dgm:pt modelId="{A3A1176B-82A8-43D8-BE10-ED7E474E7BBA}" type="pres">
      <dgm:prSet presAssocID="{D087512A-5965-4663-82C7-A0C23A87BD30}" presName="composite2" presStyleCnt="0"/>
      <dgm:spPr/>
    </dgm:pt>
    <dgm:pt modelId="{C4ACFDAD-74DA-41C2-9CB0-1A4EEB062A51}" type="pres">
      <dgm:prSet presAssocID="{D087512A-5965-4663-82C7-A0C23A87BD30}" presName="background2" presStyleLbl="node2" presStyleIdx="0" presStyleCnt="2"/>
      <dgm:spPr/>
    </dgm:pt>
    <dgm:pt modelId="{1949CD00-2E81-4D64-8097-F19FF69528C5}" type="pres">
      <dgm:prSet presAssocID="{D087512A-5965-4663-82C7-A0C23A87BD30}" presName="text2" presStyleLbl="fgAcc2" presStyleIdx="0" presStyleCnt="2">
        <dgm:presLayoutVars>
          <dgm:chPref val="3"/>
        </dgm:presLayoutVars>
      </dgm:prSet>
      <dgm:spPr/>
    </dgm:pt>
    <dgm:pt modelId="{6CBF7C52-996A-48A1-947D-9A3D981F6573}" type="pres">
      <dgm:prSet presAssocID="{D087512A-5965-4663-82C7-A0C23A87BD30}" presName="hierChild3" presStyleCnt="0"/>
      <dgm:spPr/>
    </dgm:pt>
    <dgm:pt modelId="{3E8318E3-5795-4830-A110-F541F60D1992}" type="pres">
      <dgm:prSet presAssocID="{C435BEF4-B145-4A89-914E-72598C7F6AF5}" presName="Name17" presStyleLbl="parChTrans1D3" presStyleIdx="0" presStyleCnt="4"/>
      <dgm:spPr/>
    </dgm:pt>
    <dgm:pt modelId="{570E2782-0A73-4006-A3A8-F208F6C9CC89}" type="pres">
      <dgm:prSet presAssocID="{5A119401-47A6-4C47-A579-E87B52E6AEA6}" presName="hierRoot3" presStyleCnt="0"/>
      <dgm:spPr/>
    </dgm:pt>
    <dgm:pt modelId="{296604DD-D0D2-4CCA-8616-C8CFCBEAFCF0}" type="pres">
      <dgm:prSet presAssocID="{5A119401-47A6-4C47-A579-E87B52E6AEA6}" presName="composite3" presStyleCnt="0"/>
      <dgm:spPr/>
    </dgm:pt>
    <dgm:pt modelId="{AB81038D-54F7-43D4-A7F0-38F18EAD49A8}" type="pres">
      <dgm:prSet presAssocID="{5A119401-47A6-4C47-A579-E87B52E6AEA6}" presName="background3" presStyleLbl="node3" presStyleIdx="0" presStyleCnt="4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</dgm:pt>
    <dgm:pt modelId="{5E00A257-34C1-47EA-A4FE-6A4C116DE7C7}" type="pres">
      <dgm:prSet presAssocID="{5A119401-47A6-4C47-A579-E87B52E6AEA6}" presName="text3" presStyleLbl="fgAcc3" presStyleIdx="0" presStyleCnt="4">
        <dgm:presLayoutVars>
          <dgm:chPref val="3"/>
        </dgm:presLayoutVars>
      </dgm:prSet>
      <dgm:spPr/>
    </dgm:pt>
    <dgm:pt modelId="{04437338-7679-4822-A5EC-2542CB4DF865}" type="pres">
      <dgm:prSet presAssocID="{5A119401-47A6-4C47-A579-E87B52E6AEA6}" presName="hierChild4" presStyleCnt="0"/>
      <dgm:spPr/>
    </dgm:pt>
    <dgm:pt modelId="{1242C022-1E4D-4277-93CB-4B9375DE1BA7}" type="pres">
      <dgm:prSet presAssocID="{087B803D-001D-4CB3-A09E-4736E53F67E9}" presName="Name17" presStyleLbl="parChTrans1D3" presStyleIdx="1" presStyleCnt="4"/>
      <dgm:spPr/>
    </dgm:pt>
    <dgm:pt modelId="{364F8224-CAE5-486F-A4F2-149D1F96D70F}" type="pres">
      <dgm:prSet presAssocID="{C697D176-CCD4-450B-B036-750F248D7B35}" presName="hierRoot3" presStyleCnt="0"/>
      <dgm:spPr/>
    </dgm:pt>
    <dgm:pt modelId="{EE7B8A56-3C7C-4A9F-911F-F236D97D84D4}" type="pres">
      <dgm:prSet presAssocID="{C697D176-CCD4-450B-B036-750F248D7B35}" presName="composite3" presStyleCnt="0"/>
      <dgm:spPr/>
    </dgm:pt>
    <dgm:pt modelId="{1E9897BC-B02A-4916-AFC6-9885EBFF8B81}" type="pres">
      <dgm:prSet presAssocID="{C697D176-CCD4-450B-B036-750F248D7B35}" presName="background3" presStyleLbl="node3" presStyleIdx="1" presStyleCnt="4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</dgm:pt>
    <dgm:pt modelId="{95F85BE2-4715-4D04-9B65-1755021A6708}" type="pres">
      <dgm:prSet presAssocID="{C697D176-CCD4-450B-B036-750F248D7B35}" presName="text3" presStyleLbl="fgAcc3" presStyleIdx="1" presStyleCnt="4">
        <dgm:presLayoutVars>
          <dgm:chPref val="3"/>
        </dgm:presLayoutVars>
      </dgm:prSet>
      <dgm:spPr/>
    </dgm:pt>
    <dgm:pt modelId="{F8FA6AEE-D309-4675-9677-C66976E797ED}" type="pres">
      <dgm:prSet presAssocID="{C697D176-CCD4-450B-B036-750F248D7B35}" presName="hierChild4" presStyleCnt="0"/>
      <dgm:spPr/>
    </dgm:pt>
    <dgm:pt modelId="{C512E26B-024A-48DE-8A50-16F47B68A0C7}" type="pres">
      <dgm:prSet presAssocID="{A5BA4014-697E-407B-87B4-5BB43F727D45}" presName="Name17" presStyleLbl="parChTrans1D3" presStyleIdx="2" presStyleCnt="4"/>
      <dgm:spPr/>
    </dgm:pt>
    <dgm:pt modelId="{ECFE6F25-E824-4C5F-B6D7-532547081520}" type="pres">
      <dgm:prSet presAssocID="{E0CCEF55-6BD6-4897-B58F-5E9636998A41}" presName="hierRoot3" presStyleCnt="0"/>
      <dgm:spPr/>
    </dgm:pt>
    <dgm:pt modelId="{0474D395-13AC-4BC1-98D0-BB0DFE10892C}" type="pres">
      <dgm:prSet presAssocID="{E0CCEF55-6BD6-4897-B58F-5E9636998A41}" presName="composite3" presStyleCnt="0"/>
      <dgm:spPr/>
    </dgm:pt>
    <dgm:pt modelId="{C7392543-3BAF-4252-88D2-B6B8E023FE2C}" type="pres">
      <dgm:prSet presAssocID="{E0CCEF55-6BD6-4897-B58F-5E9636998A41}" presName="background3" presStyleLbl="node3" presStyleIdx="2" presStyleCnt="4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</dgm:pt>
    <dgm:pt modelId="{1A2452C8-9727-419C-8971-41DC88981B5E}" type="pres">
      <dgm:prSet presAssocID="{E0CCEF55-6BD6-4897-B58F-5E9636998A41}" presName="text3" presStyleLbl="fgAcc3" presStyleIdx="2" presStyleCnt="4">
        <dgm:presLayoutVars>
          <dgm:chPref val="3"/>
        </dgm:presLayoutVars>
      </dgm:prSet>
      <dgm:spPr/>
    </dgm:pt>
    <dgm:pt modelId="{B34A06D9-098B-4E40-8FB1-D2FEA3611A85}" type="pres">
      <dgm:prSet presAssocID="{E0CCEF55-6BD6-4897-B58F-5E9636998A41}" presName="hierChild4" presStyleCnt="0"/>
      <dgm:spPr/>
    </dgm:pt>
    <dgm:pt modelId="{00E857DA-D1A2-4412-9E02-1B5342B43036}" type="pres">
      <dgm:prSet presAssocID="{D2D3C68E-2154-46D6-A5CB-6748B63386EE}" presName="Name10" presStyleLbl="parChTrans1D2" presStyleIdx="1" presStyleCnt="2"/>
      <dgm:spPr/>
    </dgm:pt>
    <dgm:pt modelId="{93C8C83F-C4E7-497E-81EF-1C324A857C54}" type="pres">
      <dgm:prSet presAssocID="{41647134-23EB-467B-95E7-E0C52B612BE3}" presName="hierRoot2" presStyleCnt="0"/>
      <dgm:spPr/>
    </dgm:pt>
    <dgm:pt modelId="{1A81D270-5CB4-489E-9A7D-4A5F19E4BE6F}" type="pres">
      <dgm:prSet presAssocID="{41647134-23EB-467B-95E7-E0C52B612BE3}" presName="composite2" presStyleCnt="0"/>
      <dgm:spPr/>
    </dgm:pt>
    <dgm:pt modelId="{EA6A6AEA-80E9-4770-BD8D-FB3BA640A5E6}" type="pres">
      <dgm:prSet presAssocID="{41647134-23EB-467B-95E7-E0C52B612BE3}" presName="background2" presStyleLbl="node2" presStyleIdx="1" presStyleCnt="2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</dgm:pt>
    <dgm:pt modelId="{B758D613-674D-4DDA-8380-B081C84528AA}" type="pres">
      <dgm:prSet presAssocID="{41647134-23EB-467B-95E7-E0C52B612BE3}" presName="text2" presStyleLbl="fgAcc2" presStyleIdx="1" presStyleCnt="2">
        <dgm:presLayoutVars>
          <dgm:chPref val="3"/>
        </dgm:presLayoutVars>
      </dgm:prSet>
      <dgm:spPr/>
    </dgm:pt>
    <dgm:pt modelId="{1B4D5B51-D159-4839-8C18-E4660A69B91B}" type="pres">
      <dgm:prSet presAssocID="{41647134-23EB-467B-95E7-E0C52B612BE3}" presName="hierChild3" presStyleCnt="0"/>
      <dgm:spPr/>
    </dgm:pt>
    <dgm:pt modelId="{5D33810D-0BAB-4876-B38F-CB265260FA80}" type="pres">
      <dgm:prSet presAssocID="{A8D4A5B9-0DA9-453E-B570-70B5FAF5B6A8}" presName="Name17" presStyleLbl="parChTrans1D3" presStyleIdx="3" presStyleCnt="4"/>
      <dgm:spPr/>
    </dgm:pt>
    <dgm:pt modelId="{AD23D590-6B95-4FA9-B4B9-86BD035FB42A}" type="pres">
      <dgm:prSet presAssocID="{BD2784CC-8951-4AF3-92DF-80832B8287D5}" presName="hierRoot3" presStyleCnt="0"/>
      <dgm:spPr/>
    </dgm:pt>
    <dgm:pt modelId="{024BA9E7-97BF-41EA-B7A7-855F38F41022}" type="pres">
      <dgm:prSet presAssocID="{BD2784CC-8951-4AF3-92DF-80832B8287D5}" presName="composite3" presStyleCnt="0"/>
      <dgm:spPr/>
    </dgm:pt>
    <dgm:pt modelId="{457D1260-C326-4F20-BCED-5BCD176B9695}" type="pres">
      <dgm:prSet presAssocID="{BD2784CC-8951-4AF3-92DF-80832B8287D5}" presName="background3" presStyleLbl="node3" presStyleIdx="3" presStyleCnt="4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</dgm:pt>
    <dgm:pt modelId="{12F8778A-D75E-41FA-A002-273F9D3B9DC5}" type="pres">
      <dgm:prSet presAssocID="{BD2784CC-8951-4AF3-92DF-80832B8287D5}" presName="text3" presStyleLbl="fgAcc3" presStyleIdx="3" presStyleCnt="4">
        <dgm:presLayoutVars>
          <dgm:chPref val="3"/>
        </dgm:presLayoutVars>
      </dgm:prSet>
      <dgm:spPr/>
    </dgm:pt>
    <dgm:pt modelId="{B71328CC-7BC8-454C-B159-D872446A429B}" type="pres">
      <dgm:prSet presAssocID="{BD2784CC-8951-4AF3-92DF-80832B8287D5}" presName="hierChild4" presStyleCnt="0"/>
      <dgm:spPr/>
    </dgm:pt>
  </dgm:ptLst>
  <dgm:cxnLst>
    <dgm:cxn modelId="{5EBB2701-1201-473C-8330-3D580BE74442}" srcId="{84F69844-77C9-4437-BED3-5D0B82696558}" destId="{D087512A-5965-4663-82C7-A0C23A87BD30}" srcOrd="0" destOrd="0" parTransId="{3DF3CB2E-8CE6-4F46-B471-A8D25A214361}" sibTransId="{C0C4544A-98FE-4421-9753-08DFD321999B}"/>
    <dgm:cxn modelId="{2D03D717-E81B-452B-B573-EA6264DC6A4E}" srcId="{793B2BB0-E5EE-4A2D-8A60-A9E561056A80}" destId="{84F69844-77C9-4437-BED3-5D0B82696558}" srcOrd="0" destOrd="0" parTransId="{8696CC97-D92B-440F-8B23-5C82DF392869}" sibTransId="{810AF1E2-5639-4561-8C23-9BEF07FC87A1}"/>
    <dgm:cxn modelId="{341CB71B-3C12-4B92-A983-D0BB0C13700C}" srcId="{D087512A-5965-4663-82C7-A0C23A87BD30}" destId="{E0CCEF55-6BD6-4897-B58F-5E9636998A41}" srcOrd="2" destOrd="0" parTransId="{A5BA4014-697E-407B-87B4-5BB43F727D45}" sibTransId="{09E75C81-D23D-4945-8087-E3D4742F6E91}"/>
    <dgm:cxn modelId="{21817F34-D9CE-458B-905A-9C37EB37F03E}" type="presOf" srcId="{84F69844-77C9-4437-BED3-5D0B82696558}" destId="{5A106B5E-358F-497A-B915-93FC6816D9FC}" srcOrd="0" destOrd="0" presId="urn:microsoft.com/office/officeart/2005/8/layout/hierarchy1"/>
    <dgm:cxn modelId="{E10AD73D-DFC3-43A4-AC8C-4FD1775F3ACE}" srcId="{84F69844-77C9-4437-BED3-5D0B82696558}" destId="{41647134-23EB-467B-95E7-E0C52B612BE3}" srcOrd="1" destOrd="0" parTransId="{D2D3C68E-2154-46D6-A5CB-6748B63386EE}" sibTransId="{AA88EB8C-C1A5-4892-9477-900EC8323C59}"/>
    <dgm:cxn modelId="{BEC4E05B-034C-4369-AC13-0CF871706F80}" type="presOf" srcId="{087B803D-001D-4CB3-A09E-4736E53F67E9}" destId="{1242C022-1E4D-4277-93CB-4B9375DE1BA7}" srcOrd="0" destOrd="0" presId="urn:microsoft.com/office/officeart/2005/8/layout/hierarchy1"/>
    <dgm:cxn modelId="{BC8AF243-75FA-484C-9D7E-321C8F68BEC9}" type="presOf" srcId="{D087512A-5965-4663-82C7-A0C23A87BD30}" destId="{1949CD00-2E81-4D64-8097-F19FF69528C5}" srcOrd="0" destOrd="0" presId="urn:microsoft.com/office/officeart/2005/8/layout/hierarchy1"/>
    <dgm:cxn modelId="{8080F866-7F83-4521-BD4D-AB0ED9B74185}" type="presOf" srcId="{C697D176-CCD4-450B-B036-750F248D7B35}" destId="{95F85BE2-4715-4D04-9B65-1755021A6708}" srcOrd="0" destOrd="0" presId="urn:microsoft.com/office/officeart/2005/8/layout/hierarchy1"/>
    <dgm:cxn modelId="{ACC0176D-25E8-4923-957B-393395A4E265}" type="presOf" srcId="{5A119401-47A6-4C47-A579-E87B52E6AEA6}" destId="{5E00A257-34C1-47EA-A4FE-6A4C116DE7C7}" srcOrd="0" destOrd="0" presId="urn:microsoft.com/office/officeart/2005/8/layout/hierarchy1"/>
    <dgm:cxn modelId="{E9E30052-A8B6-4705-BDF3-B6EF6689AB3A}" type="presOf" srcId="{3DF3CB2E-8CE6-4F46-B471-A8D25A214361}" destId="{C5556F13-561A-420B-BAEC-DD1639860E2C}" srcOrd="0" destOrd="0" presId="urn:microsoft.com/office/officeart/2005/8/layout/hierarchy1"/>
    <dgm:cxn modelId="{9E5B8797-10C1-4E58-90F1-F26C592A5BF5}" type="presOf" srcId="{D2D3C68E-2154-46D6-A5CB-6748B63386EE}" destId="{00E857DA-D1A2-4412-9E02-1B5342B43036}" srcOrd="0" destOrd="0" presId="urn:microsoft.com/office/officeart/2005/8/layout/hierarchy1"/>
    <dgm:cxn modelId="{102AD8A4-B644-41D5-99AA-ED97B566AE34}" type="presOf" srcId="{E0CCEF55-6BD6-4897-B58F-5E9636998A41}" destId="{1A2452C8-9727-419C-8971-41DC88981B5E}" srcOrd="0" destOrd="0" presId="urn:microsoft.com/office/officeart/2005/8/layout/hierarchy1"/>
    <dgm:cxn modelId="{C93670A7-A31B-4608-A25F-74489F24D8A2}" type="presOf" srcId="{C435BEF4-B145-4A89-914E-72598C7F6AF5}" destId="{3E8318E3-5795-4830-A110-F541F60D1992}" srcOrd="0" destOrd="0" presId="urn:microsoft.com/office/officeart/2005/8/layout/hierarchy1"/>
    <dgm:cxn modelId="{35B58AB2-1AF2-46BE-BDDD-05AC51FCA0FC}" srcId="{41647134-23EB-467B-95E7-E0C52B612BE3}" destId="{BD2784CC-8951-4AF3-92DF-80832B8287D5}" srcOrd="0" destOrd="0" parTransId="{A8D4A5B9-0DA9-453E-B570-70B5FAF5B6A8}" sibTransId="{6A18B7DA-5F29-4604-9BE7-A76041E79597}"/>
    <dgm:cxn modelId="{7A0AA6B4-EB4B-4155-9EC1-A46DBDCA9A01}" type="presOf" srcId="{793B2BB0-E5EE-4A2D-8A60-A9E561056A80}" destId="{E01C1BD8-C0A9-4E87-8520-2894E8976091}" srcOrd="0" destOrd="0" presId="urn:microsoft.com/office/officeart/2005/8/layout/hierarchy1"/>
    <dgm:cxn modelId="{77C33BC0-EF9A-4DBB-B675-55D016EFDBF6}" type="presOf" srcId="{41647134-23EB-467B-95E7-E0C52B612BE3}" destId="{B758D613-674D-4DDA-8380-B081C84528AA}" srcOrd="0" destOrd="0" presId="urn:microsoft.com/office/officeart/2005/8/layout/hierarchy1"/>
    <dgm:cxn modelId="{59C6FAC5-E862-46A8-9D76-A1EE6898770F}" type="presOf" srcId="{A5BA4014-697E-407B-87B4-5BB43F727D45}" destId="{C512E26B-024A-48DE-8A50-16F47B68A0C7}" srcOrd="0" destOrd="0" presId="urn:microsoft.com/office/officeart/2005/8/layout/hierarchy1"/>
    <dgm:cxn modelId="{CB8C5CC6-56C2-4023-9F26-D1ED3903600B}" type="presOf" srcId="{BD2784CC-8951-4AF3-92DF-80832B8287D5}" destId="{12F8778A-D75E-41FA-A002-273F9D3B9DC5}" srcOrd="0" destOrd="0" presId="urn:microsoft.com/office/officeart/2005/8/layout/hierarchy1"/>
    <dgm:cxn modelId="{2DC729EB-35DE-4A72-B260-D46EAD36850F}" srcId="{D087512A-5965-4663-82C7-A0C23A87BD30}" destId="{5A119401-47A6-4C47-A579-E87B52E6AEA6}" srcOrd="0" destOrd="0" parTransId="{C435BEF4-B145-4A89-914E-72598C7F6AF5}" sibTransId="{F720AAEB-3C38-466E-AE8E-9018785CCB86}"/>
    <dgm:cxn modelId="{79C778EC-23C8-4BF3-8635-8788B9357F6D}" type="presOf" srcId="{A8D4A5B9-0DA9-453E-B570-70B5FAF5B6A8}" destId="{5D33810D-0BAB-4876-B38F-CB265260FA80}" srcOrd="0" destOrd="0" presId="urn:microsoft.com/office/officeart/2005/8/layout/hierarchy1"/>
    <dgm:cxn modelId="{B3C482F5-0787-4CCB-B656-2BA8097D6601}" srcId="{D087512A-5965-4663-82C7-A0C23A87BD30}" destId="{C697D176-CCD4-450B-B036-750F248D7B35}" srcOrd="1" destOrd="0" parTransId="{087B803D-001D-4CB3-A09E-4736E53F67E9}" sibTransId="{4DD616F1-3AD5-4078-A54F-CDC189527A9C}"/>
    <dgm:cxn modelId="{209608B7-ABC1-48D3-B6E5-D42E341DF4D6}" type="presParOf" srcId="{E01C1BD8-C0A9-4E87-8520-2894E8976091}" destId="{377BDE9C-B5D4-4B12-A2E9-D397BA954B48}" srcOrd="0" destOrd="0" presId="urn:microsoft.com/office/officeart/2005/8/layout/hierarchy1"/>
    <dgm:cxn modelId="{B324E44C-3139-428F-947E-C5CBBD56BBAD}" type="presParOf" srcId="{377BDE9C-B5D4-4B12-A2E9-D397BA954B48}" destId="{88E2D8F9-542E-40CD-951E-9F11BC4E07B4}" srcOrd="0" destOrd="0" presId="urn:microsoft.com/office/officeart/2005/8/layout/hierarchy1"/>
    <dgm:cxn modelId="{1DFB779D-C542-457A-80A1-749296452A08}" type="presParOf" srcId="{88E2D8F9-542E-40CD-951E-9F11BC4E07B4}" destId="{B1719BA5-B724-4A80-89DB-DE61A552B24C}" srcOrd="0" destOrd="0" presId="urn:microsoft.com/office/officeart/2005/8/layout/hierarchy1"/>
    <dgm:cxn modelId="{E5271562-9750-4683-87CD-5A26A91622B2}" type="presParOf" srcId="{88E2D8F9-542E-40CD-951E-9F11BC4E07B4}" destId="{5A106B5E-358F-497A-B915-93FC6816D9FC}" srcOrd="1" destOrd="0" presId="urn:microsoft.com/office/officeart/2005/8/layout/hierarchy1"/>
    <dgm:cxn modelId="{E1A6DA45-501B-4C53-8BC0-5B5B1C90652F}" type="presParOf" srcId="{377BDE9C-B5D4-4B12-A2E9-D397BA954B48}" destId="{18F55563-67EB-45FC-9C4F-93E0016A4E02}" srcOrd="1" destOrd="0" presId="urn:microsoft.com/office/officeart/2005/8/layout/hierarchy1"/>
    <dgm:cxn modelId="{2C453119-775F-4A34-AF98-D706E801E8FE}" type="presParOf" srcId="{18F55563-67EB-45FC-9C4F-93E0016A4E02}" destId="{C5556F13-561A-420B-BAEC-DD1639860E2C}" srcOrd="0" destOrd="0" presId="urn:microsoft.com/office/officeart/2005/8/layout/hierarchy1"/>
    <dgm:cxn modelId="{6E025951-1777-48BE-91A0-B16C7D90D412}" type="presParOf" srcId="{18F55563-67EB-45FC-9C4F-93E0016A4E02}" destId="{508FFEE2-DB67-4DD9-8774-2F65B5177BE3}" srcOrd="1" destOrd="0" presId="urn:microsoft.com/office/officeart/2005/8/layout/hierarchy1"/>
    <dgm:cxn modelId="{C98E1C46-ED72-4D3E-8EFF-728E5BB8BC96}" type="presParOf" srcId="{508FFEE2-DB67-4DD9-8774-2F65B5177BE3}" destId="{A3A1176B-82A8-43D8-BE10-ED7E474E7BBA}" srcOrd="0" destOrd="0" presId="urn:microsoft.com/office/officeart/2005/8/layout/hierarchy1"/>
    <dgm:cxn modelId="{FDD85365-CF47-4E6E-855E-B22077557948}" type="presParOf" srcId="{A3A1176B-82A8-43D8-BE10-ED7E474E7BBA}" destId="{C4ACFDAD-74DA-41C2-9CB0-1A4EEB062A51}" srcOrd="0" destOrd="0" presId="urn:microsoft.com/office/officeart/2005/8/layout/hierarchy1"/>
    <dgm:cxn modelId="{980BE77E-F7B9-449F-AE54-6A8D44AE13B0}" type="presParOf" srcId="{A3A1176B-82A8-43D8-BE10-ED7E474E7BBA}" destId="{1949CD00-2E81-4D64-8097-F19FF69528C5}" srcOrd="1" destOrd="0" presId="urn:microsoft.com/office/officeart/2005/8/layout/hierarchy1"/>
    <dgm:cxn modelId="{52A3C8BD-FD89-4B90-8C34-5AE3C3698794}" type="presParOf" srcId="{508FFEE2-DB67-4DD9-8774-2F65B5177BE3}" destId="{6CBF7C52-996A-48A1-947D-9A3D981F6573}" srcOrd="1" destOrd="0" presId="urn:microsoft.com/office/officeart/2005/8/layout/hierarchy1"/>
    <dgm:cxn modelId="{5A0886F3-D825-4043-9556-A088CEA3BBC2}" type="presParOf" srcId="{6CBF7C52-996A-48A1-947D-9A3D981F6573}" destId="{3E8318E3-5795-4830-A110-F541F60D1992}" srcOrd="0" destOrd="0" presId="urn:microsoft.com/office/officeart/2005/8/layout/hierarchy1"/>
    <dgm:cxn modelId="{823BE3D4-E8B3-4BEF-8C47-F7643CA9523F}" type="presParOf" srcId="{6CBF7C52-996A-48A1-947D-9A3D981F6573}" destId="{570E2782-0A73-4006-A3A8-F208F6C9CC89}" srcOrd="1" destOrd="0" presId="urn:microsoft.com/office/officeart/2005/8/layout/hierarchy1"/>
    <dgm:cxn modelId="{E7242327-C1A4-4C22-AB95-6B7CFBFAB4A6}" type="presParOf" srcId="{570E2782-0A73-4006-A3A8-F208F6C9CC89}" destId="{296604DD-D0D2-4CCA-8616-C8CFCBEAFCF0}" srcOrd="0" destOrd="0" presId="urn:microsoft.com/office/officeart/2005/8/layout/hierarchy1"/>
    <dgm:cxn modelId="{CB845B5C-57B1-4255-938B-F61D919784AF}" type="presParOf" srcId="{296604DD-D0D2-4CCA-8616-C8CFCBEAFCF0}" destId="{AB81038D-54F7-43D4-A7F0-38F18EAD49A8}" srcOrd="0" destOrd="0" presId="urn:microsoft.com/office/officeart/2005/8/layout/hierarchy1"/>
    <dgm:cxn modelId="{C6B0C258-6910-454D-9BE7-17681F7944DF}" type="presParOf" srcId="{296604DD-D0D2-4CCA-8616-C8CFCBEAFCF0}" destId="{5E00A257-34C1-47EA-A4FE-6A4C116DE7C7}" srcOrd="1" destOrd="0" presId="urn:microsoft.com/office/officeart/2005/8/layout/hierarchy1"/>
    <dgm:cxn modelId="{082EDB21-46DC-4343-9E71-06A113EBBE7F}" type="presParOf" srcId="{570E2782-0A73-4006-A3A8-F208F6C9CC89}" destId="{04437338-7679-4822-A5EC-2542CB4DF865}" srcOrd="1" destOrd="0" presId="urn:microsoft.com/office/officeart/2005/8/layout/hierarchy1"/>
    <dgm:cxn modelId="{96E1AC95-621E-4B78-94BB-B365F6FE628C}" type="presParOf" srcId="{6CBF7C52-996A-48A1-947D-9A3D981F6573}" destId="{1242C022-1E4D-4277-93CB-4B9375DE1BA7}" srcOrd="2" destOrd="0" presId="urn:microsoft.com/office/officeart/2005/8/layout/hierarchy1"/>
    <dgm:cxn modelId="{FC9010AD-7BC5-42B4-8224-2A7A512339FE}" type="presParOf" srcId="{6CBF7C52-996A-48A1-947D-9A3D981F6573}" destId="{364F8224-CAE5-486F-A4F2-149D1F96D70F}" srcOrd="3" destOrd="0" presId="urn:microsoft.com/office/officeart/2005/8/layout/hierarchy1"/>
    <dgm:cxn modelId="{99F9CC39-D8D7-46E2-B1C9-17BF2CF94CE0}" type="presParOf" srcId="{364F8224-CAE5-486F-A4F2-149D1F96D70F}" destId="{EE7B8A56-3C7C-4A9F-911F-F236D97D84D4}" srcOrd="0" destOrd="0" presId="urn:microsoft.com/office/officeart/2005/8/layout/hierarchy1"/>
    <dgm:cxn modelId="{F813D0F0-3871-4D36-A5EE-A23777F586F1}" type="presParOf" srcId="{EE7B8A56-3C7C-4A9F-911F-F236D97D84D4}" destId="{1E9897BC-B02A-4916-AFC6-9885EBFF8B81}" srcOrd="0" destOrd="0" presId="urn:microsoft.com/office/officeart/2005/8/layout/hierarchy1"/>
    <dgm:cxn modelId="{DC0C1846-D549-4520-B026-E0C0B0DD32CA}" type="presParOf" srcId="{EE7B8A56-3C7C-4A9F-911F-F236D97D84D4}" destId="{95F85BE2-4715-4D04-9B65-1755021A6708}" srcOrd="1" destOrd="0" presId="urn:microsoft.com/office/officeart/2005/8/layout/hierarchy1"/>
    <dgm:cxn modelId="{24BC5EF4-2754-42AD-8399-703099345115}" type="presParOf" srcId="{364F8224-CAE5-486F-A4F2-149D1F96D70F}" destId="{F8FA6AEE-D309-4675-9677-C66976E797ED}" srcOrd="1" destOrd="0" presId="urn:microsoft.com/office/officeart/2005/8/layout/hierarchy1"/>
    <dgm:cxn modelId="{54603035-DA1F-4069-A44C-57359CCA10D0}" type="presParOf" srcId="{6CBF7C52-996A-48A1-947D-9A3D981F6573}" destId="{C512E26B-024A-48DE-8A50-16F47B68A0C7}" srcOrd="4" destOrd="0" presId="urn:microsoft.com/office/officeart/2005/8/layout/hierarchy1"/>
    <dgm:cxn modelId="{A42A19CE-22D3-4B45-9FFE-6423414E06B9}" type="presParOf" srcId="{6CBF7C52-996A-48A1-947D-9A3D981F6573}" destId="{ECFE6F25-E824-4C5F-B6D7-532547081520}" srcOrd="5" destOrd="0" presId="urn:microsoft.com/office/officeart/2005/8/layout/hierarchy1"/>
    <dgm:cxn modelId="{58EC9147-5B24-4D06-A8DC-AE926480ED1A}" type="presParOf" srcId="{ECFE6F25-E824-4C5F-B6D7-532547081520}" destId="{0474D395-13AC-4BC1-98D0-BB0DFE10892C}" srcOrd="0" destOrd="0" presId="urn:microsoft.com/office/officeart/2005/8/layout/hierarchy1"/>
    <dgm:cxn modelId="{ECD12164-E1FE-4AFF-BC4A-D75D5CDB22BA}" type="presParOf" srcId="{0474D395-13AC-4BC1-98D0-BB0DFE10892C}" destId="{C7392543-3BAF-4252-88D2-B6B8E023FE2C}" srcOrd="0" destOrd="0" presId="urn:microsoft.com/office/officeart/2005/8/layout/hierarchy1"/>
    <dgm:cxn modelId="{DF8CA48F-CA16-49C0-B50C-07D15258AE58}" type="presParOf" srcId="{0474D395-13AC-4BC1-98D0-BB0DFE10892C}" destId="{1A2452C8-9727-419C-8971-41DC88981B5E}" srcOrd="1" destOrd="0" presId="urn:microsoft.com/office/officeart/2005/8/layout/hierarchy1"/>
    <dgm:cxn modelId="{78A06490-5C17-447F-A537-BE0BBE6B53EE}" type="presParOf" srcId="{ECFE6F25-E824-4C5F-B6D7-532547081520}" destId="{B34A06D9-098B-4E40-8FB1-D2FEA3611A85}" srcOrd="1" destOrd="0" presId="urn:microsoft.com/office/officeart/2005/8/layout/hierarchy1"/>
    <dgm:cxn modelId="{E0347AA8-023D-4139-A93F-65FA199D2D13}" type="presParOf" srcId="{18F55563-67EB-45FC-9C4F-93E0016A4E02}" destId="{00E857DA-D1A2-4412-9E02-1B5342B43036}" srcOrd="2" destOrd="0" presId="urn:microsoft.com/office/officeart/2005/8/layout/hierarchy1"/>
    <dgm:cxn modelId="{90EF3A72-17DC-4A13-816E-18F2778B15C9}" type="presParOf" srcId="{18F55563-67EB-45FC-9C4F-93E0016A4E02}" destId="{93C8C83F-C4E7-497E-81EF-1C324A857C54}" srcOrd="3" destOrd="0" presId="urn:microsoft.com/office/officeart/2005/8/layout/hierarchy1"/>
    <dgm:cxn modelId="{D514E8C7-9F83-4277-89F8-4F8130D6E096}" type="presParOf" srcId="{93C8C83F-C4E7-497E-81EF-1C324A857C54}" destId="{1A81D270-5CB4-489E-9A7D-4A5F19E4BE6F}" srcOrd="0" destOrd="0" presId="urn:microsoft.com/office/officeart/2005/8/layout/hierarchy1"/>
    <dgm:cxn modelId="{4FE697B2-D579-4FF3-9217-4A42DFF318A7}" type="presParOf" srcId="{1A81D270-5CB4-489E-9A7D-4A5F19E4BE6F}" destId="{EA6A6AEA-80E9-4770-BD8D-FB3BA640A5E6}" srcOrd="0" destOrd="0" presId="urn:microsoft.com/office/officeart/2005/8/layout/hierarchy1"/>
    <dgm:cxn modelId="{08AE5AC4-8156-4C5B-9D00-5479B5351EB5}" type="presParOf" srcId="{1A81D270-5CB4-489E-9A7D-4A5F19E4BE6F}" destId="{B758D613-674D-4DDA-8380-B081C84528AA}" srcOrd="1" destOrd="0" presId="urn:microsoft.com/office/officeart/2005/8/layout/hierarchy1"/>
    <dgm:cxn modelId="{E1DAFB0F-CFB6-498A-B45E-D450A41F68C1}" type="presParOf" srcId="{93C8C83F-C4E7-497E-81EF-1C324A857C54}" destId="{1B4D5B51-D159-4839-8C18-E4660A69B91B}" srcOrd="1" destOrd="0" presId="urn:microsoft.com/office/officeart/2005/8/layout/hierarchy1"/>
    <dgm:cxn modelId="{17F1B80C-9480-478F-931E-C45010E71245}" type="presParOf" srcId="{1B4D5B51-D159-4839-8C18-E4660A69B91B}" destId="{5D33810D-0BAB-4876-B38F-CB265260FA80}" srcOrd="0" destOrd="0" presId="urn:microsoft.com/office/officeart/2005/8/layout/hierarchy1"/>
    <dgm:cxn modelId="{F6C3B586-CEFB-4A8F-AB21-EB2850CFBCF4}" type="presParOf" srcId="{1B4D5B51-D159-4839-8C18-E4660A69B91B}" destId="{AD23D590-6B95-4FA9-B4B9-86BD035FB42A}" srcOrd="1" destOrd="0" presId="urn:microsoft.com/office/officeart/2005/8/layout/hierarchy1"/>
    <dgm:cxn modelId="{086F7335-CACD-4C84-AC14-8247DAE51DA2}" type="presParOf" srcId="{AD23D590-6B95-4FA9-B4B9-86BD035FB42A}" destId="{024BA9E7-97BF-41EA-B7A7-855F38F41022}" srcOrd="0" destOrd="0" presId="urn:microsoft.com/office/officeart/2005/8/layout/hierarchy1"/>
    <dgm:cxn modelId="{F31BE47B-D808-4FFE-8F5B-3A24358C6594}" type="presParOf" srcId="{024BA9E7-97BF-41EA-B7A7-855F38F41022}" destId="{457D1260-C326-4F20-BCED-5BCD176B9695}" srcOrd="0" destOrd="0" presId="urn:microsoft.com/office/officeart/2005/8/layout/hierarchy1"/>
    <dgm:cxn modelId="{10A5ED3F-4DF5-4BBD-A76C-32AFE8A7DD88}" type="presParOf" srcId="{024BA9E7-97BF-41EA-B7A7-855F38F41022}" destId="{12F8778A-D75E-41FA-A002-273F9D3B9DC5}" srcOrd="1" destOrd="0" presId="urn:microsoft.com/office/officeart/2005/8/layout/hierarchy1"/>
    <dgm:cxn modelId="{AA9C59F3-F53E-4FF2-AAEC-19ED44C99522}" type="presParOf" srcId="{AD23D590-6B95-4FA9-B4B9-86BD035FB42A}" destId="{B71328CC-7BC8-454C-B159-D872446A429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508985-F1B5-4417-B0C5-78178299D8F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86BC4F4-D733-4BB1-8F62-DCC0CEAB9A8C}">
      <dgm:prSet/>
      <dgm:spPr/>
      <dgm:t>
        <a:bodyPr/>
        <a:lstStyle/>
        <a:p>
          <a:r>
            <a:rPr lang="en-GB" dirty="0" err="1"/>
            <a:t>Deduktivna</a:t>
          </a:r>
          <a:r>
            <a:rPr lang="en-GB" dirty="0"/>
            <a:t> </a:t>
          </a:r>
          <a:r>
            <a:rPr lang="en-GB" dirty="0" err="1"/>
            <a:t>tematska</a:t>
          </a:r>
          <a:r>
            <a:rPr lang="en-GB" dirty="0"/>
            <a:t> </a:t>
          </a:r>
          <a:r>
            <a:rPr lang="en-GB" dirty="0" err="1"/>
            <a:t>analiza</a:t>
          </a:r>
          <a:endParaRPr lang="en-US" dirty="0"/>
        </a:p>
      </dgm:t>
    </dgm:pt>
    <dgm:pt modelId="{D2FF3F36-32E4-4158-B51C-7B36A5D4A1CB}" type="parTrans" cxnId="{9AB080CE-7E25-4A63-9EBE-71C4A0927C2F}">
      <dgm:prSet/>
      <dgm:spPr/>
      <dgm:t>
        <a:bodyPr/>
        <a:lstStyle/>
        <a:p>
          <a:endParaRPr lang="en-US"/>
        </a:p>
      </dgm:t>
    </dgm:pt>
    <dgm:pt modelId="{A079D882-7971-4B90-AE8C-973972881FC4}" type="sibTrans" cxnId="{9AB080CE-7E25-4A63-9EBE-71C4A0927C2F}">
      <dgm:prSet/>
      <dgm:spPr/>
      <dgm:t>
        <a:bodyPr/>
        <a:lstStyle/>
        <a:p>
          <a:endParaRPr lang="en-US"/>
        </a:p>
      </dgm:t>
    </dgm:pt>
    <dgm:pt modelId="{247A2861-969B-4D58-AA8B-75D3DDDE7764}">
      <dgm:prSet/>
      <dgm:spPr/>
      <dgm:t>
        <a:bodyPr/>
        <a:lstStyle/>
        <a:p>
          <a:r>
            <a:rPr lang="en-GB"/>
            <a:t>NVivo 10</a:t>
          </a:r>
          <a:endParaRPr lang="en-US"/>
        </a:p>
      </dgm:t>
    </dgm:pt>
    <dgm:pt modelId="{A0A8A081-A40D-4619-A1F4-D800558E1854}" type="parTrans" cxnId="{0E5D127C-FEC9-4814-AA6C-2C72C2DAC41A}">
      <dgm:prSet/>
      <dgm:spPr/>
      <dgm:t>
        <a:bodyPr/>
        <a:lstStyle/>
        <a:p>
          <a:endParaRPr lang="en-US"/>
        </a:p>
      </dgm:t>
    </dgm:pt>
    <dgm:pt modelId="{4A4BB4FA-060A-46AC-BE9F-AE728E1B2071}" type="sibTrans" cxnId="{0E5D127C-FEC9-4814-AA6C-2C72C2DAC41A}">
      <dgm:prSet/>
      <dgm:spPr/>
      <dgm:t>
        <a:bodyPr/>
        <a:lstStyle/>
        <a:p>
          <a:endParaRPr lang="en-US"/>
        </a:p>
      </dgm:t>
    </dgm:pt>
    <dgm:pt modelId="{A4A6BF01-2896-E94C-AF0B-B3E2D35B9212}" type="pres">
      <dgm:prSet presAssocID="{0C508985-F1B5-4417-B0C5-78178299D8F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134E57E-D9E6-B14E-B6C9-641019D442AF}" type="pres">
      <dgm:prSet presAssocID="{886BC4F4-D733-4BB1-8F62-DCC0CEAB9A8C}" presName="hierRoot1" presStyleCnt="0"/>
      <dgm:spPr/>
    </dgm:pt>
    <dgm:pt modelId="{207B56E6-1E25-874A-B262-1A5887D20544}" type="pres">
      <dgm:prSet presAssocID="{886BC4F4-D733-4BB1-8F62-DCC0CEAB9A8C}" presName="composite" presStyleCnt="0"/>
      <dgm:spPr/>
    </dgm:pt>
    <dgm:pt modelId="{6D47A7AE-C9C6-FF4F-8C8D-99D81D999C13}" type="pres">
      <dgm:prSet presAssocID="{886BC4F4-D733-4BB1-8F62-DCC0CEAB9A8C}" presName="background" presStyleLbl="node0" presStyleIdx="0" presStyleCnt="2"/>
      <dgm:spPr/>
    </dgm:pt>
    <dgm:pt modelId="{A82685A6-249A-FB45-821D-87C7A0FD3F7E}" type="pres">
      <dgm:prSet presAssocID="{886BC4F4-D733-4BB1-8F62-DCC0CEAB9A8C}" presName="text" presStyleLbl="fgAcc0" presStyleIdx="0" presStyleCnt="2">
        <dgm:presLayoutVars>
          <dgm:chPref val="3"/>
        </dgm:presLayoutVars>
      </dgm:prSet>
      <dgm:spPr/>
    </dgm:pt>
    <dgm:pt modelId="{4F5B77B0-857D-CD4F-9840-8E9C187B0BF1}" type="pres">
      <dgm:prSet presAssocID="{886BC4F4-D733-4BB1-8F62-DCC0CEAB9A8C}" presName="hierChild2" presStyleCnt="0"/>
      <dgm:spPr/>
    </dgm:pt>
    <dgm:pt modelId="{7E38283A-09EE-B447-B43F-CC076AB61C99}" type="pres">
      <dgm:prSet presAssocID="{247A2861-969B-4D58-AA8B-75D3DDDE7764}" presName="hierRoot1" presStyleCnt="0"/>
      <dgm:spPr/>
    </dgm:pt>
    <dgm:pt modelId="{E173AE2D-31C2-F54C-B0E3-38B314CE2674}" type="pres">
      <dgm:prSet presAssocID="{247A2861-969B-4D58-AA8B-75D3DDDE7764}" presName="composite" presStyleCnt="0"/>
      <dgm:spPr/>
    </dgm:pt>
    <dgm:pt modelId="{7196E03E-2621-9845-8F13-B14F912978BC}" type="pres">
      <dgm:prSet presAssocID="{247A2861-969B-4D58-AA8B-75D3DDDE7764}" presName="background" presStyleLbl="node0" presStyleIdx="1" presStyleCnt="2"/>
      <dgm:spPr/>
    </dgm:pt>
    <dgm:pt modelId="{548E31E4-D7BA-0743-B65E-EBCFDF7C92C3}" type="pres">
      <dgm:prSet presAssocID="{247A2861-969B-4D58-AA8B-75D3DDDE7764}" presName="text" presStyleLbl="fgAcc0" presStyleIdx="1" presStyleCnt="2">
        <dgm:presLayoutVars>
          <dgm:chPref val="3"/>
        </dgm:presLayoutVars>
      </dgm:prSet>
      <dgm:spPr/>
    </dgm:pt>
    <dgm:pt modelId="{5B13F957-ABE9-DE43-BE67-5BE32ECD87DC}" type="pres">
      <dgm:prSet presAssocID="{247A2861-969B-4D58-AA8B-75D3DDDE7764}" presName="hierChild2" presStyleCnt="0"/>
      <dgm:spPr/>
    </dgm:pt>
  </dgm:ptLst>
  <dgm:cxnLst>
    <dgm:cxn modelId="{0919EC28-28DF-3C49-A224-450F9A25B3E5}" type="presOf" srcId="{0C508985-F1B5-4417-B0C5-78178299D8FB}" destId="{A4A6BF01-2896-E94C-AF0B-B3E2D35B9212}" srcOrd="0" destOrd="0" presId="urn:microsoft.com/office/officeart/2005/8/layout/hierarchy1"/>
    <dgm:cxn modelId="{864DE36A-E9E6-D242-8573-231912C87D5F}" type="presOf" srcId="{886BC4F4-D733-4BB1-8F62-DCC0CEAB9A8C}" destId="{A82685A6-249A-FB45-821D-87C7A0FD3F7E}" srcOrd="0" destOrd="0" presId="urn:microsoft.com/office/officeart/2005/8/layout/hierarchy1"/>
    <dgm:cxn modelId="{0E5D127C-FEC9-4814-AA6C-2C72C2DAC41A}" srcId="{0C508985-F1B5-4417-B0C5-78178299D8FB}" destId="{247A2861-969B-4D58-AA8B-75D3DDDE7764}" srcOrd="1" destOrd="0" parTransId="{A0A8A081-A40D-4619-A1F4-D800558E1854}" sibTransId="{4A4BB4FA-060A-46AC-BE9F-AE728E1B2071}"/>
    <dgm:cxn modelId="{2AD80594-7BA8-834A-B6A6-A83AF156117A}" type="presOf" srcId="{247A2861-969B-4D58-AA8B-75D3DDDE7764}" destId="{548E31E4-D7BA-0743-B65E-EBCFDF7C92C3}" srcOrd="0" destOrd="0" presId="urn:microsoft.com/office/officeart/2005/8/layout/hierarchy1"/>
    <dgm:cxn modelId="{9AB080CE-7E25-4A63-9EBE-71C4A0927C2F}" srcId="{0C508985-F1B5-4417-B0C5-78178299D8FB}" destId="{886BC4F4-D733-4BB1-8F62-DCC0CEAB9A8C}" srcOrd="0" destOrd="0" parTransId="{D2FF3F36-32E4-4158-B51C-7B36A5D4A1CB}" sibTransId="{A079D882-7971-4B90-AE8C-973972881FC4}"/>
    <dgm:cxn modelId="{98E3F674-8423-5744-8AC9-86BD05B11230}" type="presParOf" srcId="{A4A6BF01-2896-E94C-AF0B-B3E2D35B9212}" destId="{2134E57E-D9E6-B14E-B6C9-641019D442AF}" srcOrd="0" destOrd="0" presId="urn:microsoft.com/office/officeart/2005/8/layout/hierarchy1"/>
    <dgm:cxn modelId="{A34694CC-60E1-8B41-AFF0-CF3E2FE8FBE1}" type="presParOf" srcId="{2134E57E-D9E6-B14E-B6C9-641019D442AF}" destId="{207B56E6-1E25-874A-B262-1A5887D20544}" srcOrd="0" destOrd="0" presId="urn:microsoft.com/office/officeart/2005/8/layout/hierarchy1"/>
    <dgm:cxn modelId="{6CC21784-9CB0-0343-9DDE-4D5CCCBBFBDA}" type="presParOf" srcId="{207B56E6-1E25-874A-B262-1A5887D20544}" destId="{6D47A7AE-C9C6-FF4F-8C8D-99D81D999C13}" srcOrd="0" destOrd="0" presId="urn:microsoft.com/office/officeart/2005/8/layout/hierarchy1"/>
    <dgm:cxn modelId="{89680B9D-DA6C-B14D-AD16-F59696BB3428}" type="presParOf" srcId="{207B56E6-1E25-874A-B262-1A5887D20544}" destId="{A82685A6-249A-FB45-821D-87C7A0FD3F7E}" srcOrd="1" destOrd="0" presId="urn:microsoft.com/office/officeart/2005/8/layout/hierarchy1"/>
    <dgm:cxn modelId="{BC972EA5-1D0C-7244-AE1E-04FD887663E0}" type="presParOf" srcId="{2134E57E-D9E6-B14E-B6C9-641019D442AF}" destId="{4F5B77B0-857D-CD4F-9840-8E9C187B0BF1}" srcOrd="1" destOrd="0" presId="urn:microsoft.com/office/officeart/2005/8/layout/hierarchy1"/>
    <dgm:cxn modelId="{7244829F-95D3-6B48-8F3E-DF0D0F096511}" type="presParOf" srcId="{A4A6BF01-2896-E94C-AF0B-B3E2D35B9212}" destId="{7E38283A-09EE-B447-B43F-CC076AB61C99}" srcOrd="1" destOrd="0" presId="urn:microsoft.com/office/officeart/2005/8/layout/hierarchy1"/>
    <dgm:cxn modelId="{4C811198-2173-EC43-B9A8-04320F15895E}" type="presParOf" srcId="{7E38283A-09EE-B447-B43F-CC076AB61C99}" destId="{E173AE2D-31C2-F54C-B0E3-38B314CE2674}" srcOrd="0" destOrd="0" presId="urn:microsoft.com/office/officeart/2005/8/layout/hierarchy1"/>
    <dgm:cxn modelId="{9DD782FA-90E9-2440-94CA-DF523F6D45BD}" type="presParOf" srcId="{E173AE2D-31C2-F54C-B0E3-38B314CE2674}" destId="{7196E03E-2621-9845-8F13-B14F912978BC}" srcOrd="0" destOrd="0" presId="urn:microsoft.com/office/officeart/2005/8/layout/hierarchy1"/>
    <dgm:cxn modelId="{9513053D-CCFC-F44F-9033-437C26FA902E}" type="presParOf" srcId="{E173AE2D-31C2-F54C-B0E3-38B314CE2674}" destId="{548E31E4-D7BA-0743-B65E-EBCFDF7C92C3}" srcOrd="1" destOrd="0" presId="urn:microsoft.com/office/officeart/2005/8/layout/hierarchy1"/>
    <dgm:cxn modelId="{CB27C4CB-A5B1-9643-82B5-DBA35E06A119}" type="presParOf" srcId="{7E38283A-09EE-B447-B43F-CC076AB61C99}" destId="{5B13F957-ABE9-DE43-BE67-5BE32ECD87D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EBC4EB-80F0-4242-A4B1-0823431058AF}">
      <dsp:nvSpPr>
        <dsp:cNvPr id="0" name=""/>
        <dsp:cNvSpPr/>
      </dsp:nvSpPr>
      <dsp:spPr>
        <a:xfrm>
          <a:off x="821" y="179951"/>
          <a:ext cx="3327201" cy="399264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Ključne odredbe Direktive (EU) 2016/800</a:t>
          </a:r>
          <a:endParaRPr lang="en-US" sz="2600" kern="1200"/>
        </a:p>
      </dsp:txBody>
      <dsp:txXfrm>
        <a:off x="821" y="1777007"/>
        <a:ext cx="3327201" cy="2395585"/>
      </dsp:txXfrm>
    </dsp:sp>
    <dsp:sp modelId="{8159E515-CCC6-B04E-AC87-1610607068E8}">
      <dsp:nvSpPr>
        <dsp:cNvPr id="0" name=""/>
        <dsp:cNvSpPr/>
      </dsp:nvSpPr>
      <dsp:spPr>
        <a:xfrm>
          <a:off x="821" y="179951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821" y="179951"/>
        <a:ext cx="3327201" cy="1597056"/>
      </dsp:txXfrm>
    </dsp:sp>
    <dsp:sp modelId="{04615040-1B4A-594D-B136-45BCA611EA19}">
      <dsp:nvSpPr>
        <dsp:cNvPr id="0" name=""/>
        <dsp:cNvSpPr/>
      </dsp:nvSpPr>
      <dsp:spPr>
        <a:xfrm>
          <a:off x="3594199" y="179951"/>
          <a:ext cx="3327201" cy="3992641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Individualna procjena u kontekstu Direktive</a:t>
          </a:r>
          <a:endParaRPr lang="en-US" sz="2600" kern="1200"/>
        </a:p>
      </dsp:txBody>
      <dsp:txXfrm>
        <a:off x="3594199" y="1777007"/>
        <a:ext cx="3327201" cy="2395585"/>
      </dsp:txXfrm>
    </dsp:sp>
    <dsp:sp modelId="{E8D3861F-D8B3-4C40-ACAA-5CC2CDD0F5DD}">
      <dsp:nvSpPr>
        <dsp:cNvPr id="0" name=""/>
        <dsp:cNvSpPr/>
      </dsp:nvSpPr>
      <dsp:spPr>
        <a:xfrm>
          <a:off x="3594199" y="179951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594199" y="179951"/>
        <a:ext cx="3327201" cy="1597056"/>
      </dsp:txXfrm>
    </dsp:sp>
    <dsp:sp modelId="{AA416400-E58D-A44C-98A3-AA4B664FC4D6}">
      <dsp:nvSpPr>
        <dsp:cNvPr id="0" name=""/>
        <dsp:cNvSpPr/>
      </dsp:nvSpPr>
      <dsp:spPr>
        <a:xfrm>
          <a:off x="7187576" y="179951"/>
          <a:ext cx="3327201" cy="3992641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 err="1"/>
            <a:t>Istraživanje</a:t>
          </a:r>
          <a:r>
            <a:rPr lang="en-GB" sz="2600" kern="1200" dirty="0"/>
            <a:t> IA- CHILD </a:t>
          </a:r>
          <a:r>
            <a:rPr lang="en-GB" sz="2600" kern="1200" dirty="0" err="1"/>
            <a:t>i</a:t>
          </a:r>
          <a:r>
            <a:rPr lang="en-GB" sz="2600" kern="1200" dirty="0"/>
            <a:t> </a:t>
          </a:r>
          <a:r>
            <a:rPr lang="en-GB" sz="2600" kern="1200" dirty="0" err="1"/>
            <a:t>implementacija</a:t>
          </a:r>
          <a:r>
            <a:rPr lang="en-GB" sz="2600" kern="1200" dirty="0"/>
            <a:t> </a:t>
          </a:r>
          <a:r>
            <a:rPr lang="en-GB" sz="2600" kern="1200" dirty="0" err="1"/>
            <a:t>individualne</a:t>
          </a:r>
          <a:r>
            <a:rPr lang="en-GB" sz="2600" kern="1200" dirty="0"/>
            <a:t> </a:t>
          </a:r>
          <a:r>
            <a:rPr lang="en-GB" sz="2600" kern="1200" dirty="0" err="1"/>
            <a:t>procjene</a:t>
          </a:r>
          <a:r>
            <a:rPr lang="en-GB" sz="2600" kern="1200" dirty="0"/>
            <a:t> u RH</a:t>
          </a:r>
          <a:endParaRPr lang="en-US" sz="2600" kern="1200" dirty="0"/>
        </a:p>
      </dsp:txBody>
      <dsp:txXfrm>
        <a:off x="7187576" y="1777007"/>
        <a:ext cx="3327201" cy="2395585"/>
      </dsp:txXfrm>
    </dsp:sp>
    <dsp:sp modelId="{D78A41B2-EA68-9F4E-9B9A-1C833FCDB8FE}">
      <dsp:nvSpPr>
        <dsp:cNvPr id="0" name=""/>
        <dsp:cNvSpPr/>
      </dsp:nvSpPr>
      <dsp:spPr>
        <a:xfrm>
          <a:off x="7187576" y="179951"/>
          <a:ext cx="3327201" cy="159705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7187576" y="179951"/>
        <a:ext cx="3327201" cy="15970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33810D-0BAB-4876-B38F-CB265260FA80}">
      <dsp:nvSpPr>
        <dsp:cNvPr id="0" name=""/>
        <dsp:cNvSpPr/>
      </dsp:nvSpPr>
      <dsp:spPr>
        <a:xfrm>
          <a:off x="9626917" y="3140736"/>
          <a:ext cx="91440" cy="5851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511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E857DA-D1A2-4412-9E02-1B5342B43036}">
      <dsp:nvSpPr>
        <dsp:cNvPr id="0" name=""/>
        <dsp:cNvSpPr/>
      </dsp:nvSpPr>
      <dsp:spPr>
        <a:xfrm>
          <a:off x="7213699" y="1278090"/>
          <a:ext cx="2458938" cy="585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739"/>
              </a:lnTo>
              <a:lnTo>
                <a:pt x="2458938" y="398739"/>
              </a:lnTo>
              <a:lnTo>
                <a:pt x="2458938" y="58511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12E26B-024A-48DE-8A50-16F47B68A0C7}">
      <dsp:nvSpPr>
        <dsp:cNvPr id="0" name=""/>
        <dsp:cNvSpPr/>
      </dsp:nvSpPr>
      <dsp:spPr>
        <a:xfrm>
          <a:off x="4754760" y="3140736"/>
          <a:ext cx="2458938" cy="585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739"/>
              </a:lnTo>
              <a:lnTo>
                <a:pt x="2458938" y="398739"/>
              </a:lnTo>
              <a:lnTo>
                <a:pt x="2458938" y="58511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42C022-1E4D-4277-93CB-4B9375DE1BA7}">
      <dsp:nvSpPr>
        <dsp:cNvPr id="0" name=""/>
        <dsp:cNvSpPr/>
      </dsp:nvSpPr>
      <dsp:spPr>
        <a:xfrm>
          <a:off x="4709040" y="3140736"/>
          <a:ext cx="91440" cy="5851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511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8318E3-5795-4830-A110-F541F60D1992}">
      <dsp:nvSpPr>
        <dsp:cNvPr id="0" name=""/>
        <dsp:cNvSpPr/>
      </dsp:nvSpPr>
      <dsp:spPr>
        <a:xfrm>
          <a:off x="2295822" y="3140736"/>
          <a:ext cx="2458938" cy="585115"/>
        </a:xfrm>
        <a:custGeom>
          <a:avLst/>
          <a:gdLst/>
          <a:ahLst/>
          <a:cxnLst/>
          <a:rect l="0" t="0" r="0" b="0"/>
          <a:pathLst>
            <a:path>
              <a:moveTo>
                <a:pt x="2458938" y="0"/>
              </a:moveTo>
              <a:lnTo>
                <a:pt x="2458938" y="398739"/>
              </a:lnTo>
              <a:lnTo>
                <a:pt x="0" y="398739"/>
              </a:lnTo>
              <a:lnTo>
                <a:pt x="0" y="58511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556F13-561A-420B-BAEC-DD1639860E2C}">
      <dsp:nvSpPr>
        <dsp:cNvPr id="0" name=""/>
        <dsp:cNvSpPr/>
      </dsp:nvSpPr>
      <dsp:spPr>
        <a:xfrm>
          <a:off x="4754760" y="1278090"/>
          <a:ext cx="2458938" cy="585115"/>
        </a:xfrm>
        <a:custGeom>
          <a:avLst/>
          <a:gdLst/>
          <a:ahLst/>
          <a:cxnLst/>
          <a:rect l="0" t="0" r="0" b="0"/>
          <a:pathLst>
            <a:path>
              <a:moveTo>
                <a:pt x="2458938" y="0"/>
              </a:moveTo>
              <a:lnTo>
                <a:pt x="2458938" y="398739"/>
              </a:lnTo>
              <a:lnTo>
                <a:pt x="0" y="398739"/>
              </a:lnTo>
              <a:lnTo>
                <a:pt x="0" y="58511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719BA5-B724-4A80-89DB-DE61A552B24C}">
      <dsp:nvSpPr>
        <dsp:cNvPr id="0" name=""/>
        <dsp:cNvSpPr/>
      </dsp:nvSpPr>
      <dsp:spPr>
        <a:xfrm>
          <a:off x="6207769" y="560"/>
          <a:ext cx="2011858" cy="12775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A106B5E-358F-497A-B915-93FC6816D9FC}">
      <dsp:nvSpPr>
        <dsp:cNvPr id="0" name=""/>
        <dsp:cNvSpPr/>
      </dsp:nvSpPr>
      <dsp:spPr>
        <a:xfrm>
          <a:off x="6431309" y="212923"/>
          <a:ext cx="2011858" cy="1277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noProof="0" dirty="0"/>
            <a:t>PROFIL STRUČNJAKA/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noProof="0" dirty="0"/>
            <a:t>SUDIONIKA</a:t>
          </a:r>
        </a:p>
      </dsp:txBody>
      <dsp:txXfrm>
        <a:off x="6468727" y="250341"/>
        <a:ext cx="1937022" cy="1202694"/>
      </dsp:txXfrm>
    </dsp:sp>
    <dsp:sp modelId="{C4ACFDAD-74DA-41C2-9CB0-1A4EEB062A51}">
      <dsp:nvSpPr>
        <dsp:cNvPr id="0" name=""/>
        <dsp:cNvSpPr/>
      </dsp:nvSpPr>
      <dsp:spPr>
        <a:xfrm>
          <a:off x="3748831" y="1863206"/>
          <a:ext cx="2011858" cy="12775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949CD00-2E81-4D64-8097-F19FF69528C5}">
      <dsp:nvSpPr>
        <dsp:cNvPr id="0" name=""/>
        <dsp:cNvSpPr/>
      </dsp:nvSpPr>
      <dsp:spPr>
        <a:xfrm>
          <a:off x="3972371" y="2075569"/>
          <a:ext cx="2011858" cy="1277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noProof="0" dirty="0"/>
            <a:t>PROVODI PROCJENU</a:t>
          </a:r>
        </a:p>
      </dsp:txBody>
      <dsp:txXfrm>
        <a:off x="4009789" y="2112987"/>
        <a:ext cx="1937022" cy="1202694"/>
      </dsp:txXfrm>
    </dsp:sp>
    <dsp:sp modelId="{AB81038D-54F7-43D4-A7F0-38F18EAD49A8}">
      <dsp:nvSpPr>
        <dsp:cNvPr id="0" name=""/>
        <dsp:cNvSpPr/>
      </dsp:nvSpPr>
      <dsp:spPr>
        <a:xfrm>
          <a:off x="1289893" y="3725852"/>
          <a:ext cx="2011858" cy="1277530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</dsp:sp>
    <dsp:sp modelId="{5E00A257-34C1-47EA-A4FE-6A4C116DE7C7}">
      <dsp:nvSpPr>
        <dsp:cNvPr id="0" name=""/>
        <dsp:cNvSpPr/>
      </dsp:nvSpPr>
      <dsp:spPr>
        <a:xfrm>
          <a:off x="1513433" y="3938215"/>
          <a:ext cx="2011858" cy="1277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noProof="0" dirty="0"/>
            <a:t>SOCIJALNI PEDAGOZI</a:t>
          </a:r>
        </a:p>
      </dsp:txBody>
      <dsp:txXfrm>
        <a:off x="1550851" y="3975633"/>
        <a:ext cx="1937022" cy="1202694"/>
      </dsp:txXfrm>
    </dsp:sp>
    <dsp:sp modelId="{1E9897BC-B02A-4916-AFC6-9885EBFF8B81}">
      <dsp:nvSpPr>
        <dsp:cNvPr id="0" name=""/>
        <dsp:cNvSpPr/>
      </dsp:nvSpPr>
      <dsp:spPr>
        <a:xfrm>
          <a:off x="3748831" y="3725852"/>
          <a:ext cx="2011858" cy="1277530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</dsp:sp>
    <dsp:sp modelId="{95F85BE2-4715-4D04-9B65-1755021A6708}">
      <dsp:nvSpPr>
        <dsp:cNvPr id="0" name=""/>
        <dsp:cNvSpPr/>
      </dsp:nvSpPr>
      <dsp:spPr>
        <a:xfrm>
          <a:off x="3972371" y="3938215"/>
          <a:ext cx="2011858" cy="1277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noProof="0" dirty="0"/>
            <a:t>SOCIJALNI RADNICI</a:t>
          </a:r>
        </a:p>
      </dsp:txBody>
      <dsp:txXfrm>
        <a:off x="4009789" y="3975633"/>
        <a:ext cx="1937022" cy="1202694"/>
      </dsp:txXfrm>
    </dsp:sp>
    <dsp:sp modelId="{C7392543-3BAF-4252-88D2-B6B8E023FE2C}">
      <dsp:nvSpPr>
        <dsp:cNvPr id="0" name=""/>
        <dsp:cNvSpPr/>
      </dsp:nvSpPr>
      <dsp:spPr>
        <a:xfrm>
          <a:off x="6207769" y="3725852"/>
          <a:ext cx="2011858" cy="1277530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</dsp:sp>
    <dsp:sp modelId="{1A2452C8-9727-419C-8971-41DC88981B5E}">
      <dsp:nvSpPr>
        <dsp:cNvPr id="0" name=""/>
        <dsp:cNvSpPr/>
      </dsp:nvSpPr>
      <dsp:spPr>
        <a:xfrm>
          <a:off x="6431309" y="3938215"/>
          <a:ext cx="2011858" cy="1277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noProof="0" dirty="0"/>
            <a:t>PSIHOLOZI</a:t>
          </a:r>
        </a:p>
      </dsp:txBody>
      <dsp:txXfrm>
        <a:off x="6468727" y="3975633"/>
        <a:ext cx="1937022" cy="1202694"/>
      </dsp:txXfrm>
    </dsp:sp>
    <dsp:sp modelId="{EA6A6AEA-80E9-4770-BD8D-FB3BA640A5E6}">
      <dsp:nvSpPr>
        <dsp:cNvPr id="0" name=""/>
        <dsp:cNvSpPr/>
      </dsp:nvSpPr>
      <dsp:spPr>
        <a:xfrm>
          <a:off x="8666708" y="1863206"/>
          <a:ext cx="2011858" cy="1277530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</dsp:sp>
    <dsp:sp modelId="{B758D613-674D-4DDA-8380-B081C84528AA}">
      <dsp:nvSpPr>
        <dsp:cNvPr id="0" name=""/>
        <dsp:cNvSpPr/>
      </dsp:nvSpPr>
      <dsp:spPr>
        <a:xfrm>
          <a:off x="8890248" y="2075569"/>
          <a:ext cx="2011858" cy="127753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noProof="0" dirty="0"/>
            <a:t>KORISTI PROCJENU</a:t>
          </a:r>
        </a:p>
      </dsp:txBody>
      <dsp:txXfrm>
        <a:off x="8927666" y="2112987"/>
        <a:ext cx="1937022" cy="1202694"/>
      </dsp:txXfrm>
    </dsp:sp>
    <dsp:sp modelId="{457D1260-C326-4F20-BCED-5BCD176B9695}">
      <dsp:nvSpPr>
        <dsp:cNvPr id="0" name=""/>
        <dsp:cNvSpPr/>
      </dsp:nvSpPr>
      <dsp:spPr>
        <a:xfrm>
          <a:off x="8666708" y="3725852"/>
          <a:ext cx="2011858" cy="1277530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</dsp:sp>
    <dsp:sp modelId="{12F8778A-D75E-41FA-A002-273F9D3B9DC5}">
      <dsp:nvSpPr>
        <dsp:cNvPr id="0" name=""/>
        <dsp:cNvSpPr/>
      </dsp:nvSpPr>
      <dsp:spPr>
        <a:xfrm>
          <a:off x="8890248" y="3938215"/>
          <a:ext cx="2011858" cy="1277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noProof="0" dirty="0"/>
            <a:t>PRAVNI STRUČNJACI</a:t>
          </a:r>
        </a:p>
      </dsp:txBody>
      <dsp:txXfrm>
        <a:off x="8927666" y="3975633"/>
        <a:ext cx="1937022" cy="12026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47A7AE-C9C6-FF4F-8C8D-99D81D999C13}">
      <dsp:nvSpPr>
        <dsp:cNvPr id="0" name=""/>
        <dsp:cNvSpPr/>
      </dsp:nvSpPr>
      <dsp:spPr>
        <a:xfrm>
          <a:off x="1283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2685A6-249A-FB45-821D-87C7A0FD3F7E}">
      <dsp:nvSpPr>
        <dsp:cNvPr id="0" name=""/>
        <dsp:cNvSpPr/>
      </dsp:nvSpPr>
      <dsp:spPr>
        <a:xfrm>
          <a:off x="501904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400" kern="1200" dirty="0" err="1"/>
            <a:t>Deduktivna</a:t>
          </a:r>
          <a:r>
            <a:rPr lang="en-GB" sz="5400" kern="1200" dirty="0"/>
            <a:t> </a:t>
          </a:r>
          <a:r>
            <a:rPr lang="en-GB" sz="5400" kern="1200" dirty="0" err="1"/>
            <a:t>tematska</a:t>
          </a:r>
          <a:r>
            <a:rPr lang="en-GB" sz="5400" kern="1200" dirty="0"/>
            <a:t> </a:t>
          </a:r>
          <a:r>
            <a:rPr lang="en-GB" sz="5400" kern="1200" dirty="0" err="1"/>
            <a:t>analiza</a:t>
          </a:r>
          <a:endParaRPr lang="en-US" sz="5400" kern="1200" dirty="0"/>
        </a:p>
      </dsp:txBody>
      <dsp:txXfrm>
        <a:off x="585701" y="1066737"/>
        <a:ext cx="4337991" cy="2693452"/>
      </dsp:txXfrm>
    </dsp:sp>
    <dsp:sp modelId="{7196E03E-2621-9845-8F13-B14F912978BC}">
      <dsp:nvSpPr>
        <dsp:cNvPr id="0" name=""/>
        <dsp:cNvSpPr/>
      </dsp:nvSpPr>
      <dsp:spPr>
        <a:xfrm>
          <a:off x="5508110" y="507350"/>
          <a:ext cx="4505585" cy="28610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8E31E4-D7BA-0743-B65E-EBCFDF7C92C3}">
      <dsp:nvSpPr>
        <dsp:cNvPr id="0" name=""/>
        <dsp:cNvSpPr/>
      </dsp:nvSpPr>
      <dsp:spPr>
        <a:xfrm>
          <a:off x="6008730" y="982940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400" kern="1200"/>
            <a:t>NVivo 10</a:t>
          </a:r>
          <a:endParaRPr lang="en-US" sz="5400" kern="1200"/>
        </a:p>
      </dsp:txBody>
      <dsp:txXfrm>
        <a:off x="6092527" y="1066737"/>
        <a:ext cx="4337991" cy="2693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2015E-2216-4549-8D8E-A475517E414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FFCE0-B32F-544F-8424-60B94804F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336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2FFCE0-B32F-544F-8424-60B94804F06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760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Times" pitchFamily="2" charset="0"/>
              </a:rPr>
              <a:t>U </a:t>
            </a:r>
            <a:r>
              <a:rPr lang="en-GB" sz="1800" dirty="0" err="1">
                <a:effectLst/>
                <a:latin typeface="Times" pitchFamily="2" charset="0"/>
              </a:rPr>
              <a:t>kaznenom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postupku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prema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maloljetnicima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države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trebaju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uzeti</a:t>
            </a:r>
            <a:r>
              <a:rPr lang="en-GB" sz="1800" dirty="0">
                <a:effectLst/>
                <a:latin typeface="Times" pitchFamily="2" charset="0"/>
              </a:rPr>
              <a:t> u </a:t>
            </a:r>
            <a:r>
              <a:rPr lang="en-GB" sz="1800" dirty="0" err="1">
                <a:effectLst/>
                <a:latin typeface="Times" pitchFamily="2" charset="0"/>
              </a:rPr>
              <a:t>obzir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posebne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potrebe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maloljetnika</a:t>
            </a:r>
            <a:r>
              <a:rPr lang="en-GB" sz="1800" dirty="0">
                <a:effectLst/>
                <a:latin typeface="Times" pitchFamily="2" charset="0"/>
              </a:rPr>
              <a:t> u </a:t>
            </a:r>
            <a:r>
              <a:rPr lang="en-GB" sz="1800" dirty="0" err="1">
                <a:effectLst/>
                <a:latin typeface="Times" pitchFamily="2" charset="0"/>
              </a:rPr>
              <a:t>odnosu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na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zaštitu</a:t>
            </a:r>
            <a:r>
              <a:rPr lang="en-GB" sz="1800" dirty="0">
                <a:effectLst/>
                <a:latin typeface="Times" pitchFamily="2" charset="0"/>
              </a:rPr>
              <a:t>, </a:t>
            </a:r>
            <a:r>
              <a:rPr lang="en-GB" sz="1800" dirty="0" err="1">
                <a:effectLst/>
                <a:latin typeface="Times" pitchFamily="2" charset="0"/>
              </a:rPr>
              <a:t>obrazovanje</a:t>
            </a:r>
            <a:r>
              <a:rPr lang="en-GB" sz="1800" dirty="0">
                <a:effectLst/>
                <a:latin typeface="Times" pitchFamily="2" charset="0"/>
              </a:rPr>
              <a:t>, </a:t>
            </a:r>
            <a:r>
              <a:rPr lang="en-GB" sz="1800" dirty="0" err="1">
                <a:effectLst/>
                <a:latin typeface="Times" pitchFamily="2" charset="0"/>
              </a:rPr>
              <a:t>osposobljava</a:t>
            </a:r>
            <a:r>
              <a:rPr lang="en-GB" sz="1800" dirty="0">
                <a:effectLst/>
                <a:latin typeface="Times" pitchFamily="2" charset="0"/>
              </a:rPr>
              <a:t>- </a:t>
            </a:r>
            <a:r>
              <a:rPr lang="en-GB" sz="1800" dirty="0" err="1">
                <a:effectLst/>
                <a:latin typeface="Times" pitchFamily="2" charset="0"/>
              </a:rPr>
              <a:t>nje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društvenu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integraciju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te</a:t>
            </a:r>
            <a:r>
              <a:rPr lang="en-GB" sz="1800" dirty="0">
                <a:effectLst/>
                <a:latin typeface="Times" pitchFamily="2" charset="0"/>
              </a:rPr>
              <a:t> je u </a:t>
            </a:r>
            <a:r>
              <a:rPr lang="en-GB" sz="1800" dirty="0" err="1">
                <a:effectLst/>
                <a:latin typeface="Times" pitchFamily="2" charset="0"/>
              </a:rPr>
              <a:t>svrhu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ostvarenja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navedenog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potrebno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provoditi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diti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pojedinačnu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procjenu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maloljetnih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osumnjičenika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ili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optuženika</a:t>
            </a:r>
            <a:r>
              <a:rPr lang="en-GB" sz="1800" dirty="0">
                <a:effectLst/>
                <a:latin typeface="Times" pitchFamily="2" charset="0"/>
              </a:rPr>
              <a:t>. </a:t>
            </a:r>
            <a:r>
              <a:rPr lang="en-GB" sz="1800" dirty="0" err="1">
                <a:effectLst/>
                <a:latin typeface="Times" pitchFamily="2" charset="0"/>
              </a:rPr>
              <a:t>Pravilo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endParaRPr lang="en-GB" dirty="0"/>
          </a:p>
          <a:p>
            <a:r>
              <a:rPr lang="en-GB" sz="1800" dirty="0">
                <a:effectLst/>
                <a:latin typeface="Times" pitchFamily="2" charset="0"/>
              </a:rPr>
              <a:t>je da se </a:t>
            </a:r>
            <a:r>
              <a:rPr lang="en-GB" sz="1800" dirty="0" err="1">
                <a:effectLst/>
                <a:latin typeface="Times" pitchFamily="2" charset="0"/>
              </a:rPr>
              <a:t>pojedinačna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ocjena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napravi</a:t>
            </a:r>
            <a:r>
              <a:rPr lang="en-GB" sz="1800" dirty="0">
                <a:effectLst/>
                <a:latin typeface="Times" pitchFamily="2" charset="0"/>
              </a:rPr>
              <a:t> u </a:t>
            </a:r>
            <a:r>
              <a:rPr lang="en-GB" sz="1800" dirty="0" err="1">
                <a:effectLst/>
                <a:latin typeface="Times" pitchFamily="2" charset="0"/>
              </a:rPr>
              <a:t>svakom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pojedinom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slučaju</a:t>
            </a:r>
            <a:r>
              <a:rPr lang="en-GB" sz="1800" dirty="0">
                <a:effectLst/>
                <a:latin typeface="Times" pitchFamily="2" charset="0"/>
              </a:rPr>
              <a:t>  </a:t>
            </a:r>
            <a:r>
              <a:rPr lang="en-GB" sz="1800" dirty="0" err="1">
                <a:effectLst/>
                <a:latin typeface="Times" pitchFamily="2" charset="0"/>
              </a:rPr>
              <a:t>te</a:t>
            </a:r>
            <a:r>
              <a:rPr lang="en-GB" sz="1800" dirty="0">
                <a:effectLst/>
                <a:latin typeface="Times" pitchFamily="2" charset="0"/>
              </a:rPr>
              <a:t> se </a:t>
            </a:r>
            <a:r>
              <a:rPr lang="en-GB" sz="1800" dirty="0" err="1">
                <a:effectLst/>
                <a:latin typeface="Times" pitchFamily="2" charset="0"/>
              </a:rPr>
              <a:t>prili</a:t>
            </a:r>
            <a:r>
              <a:rPr lang="en-GB" sz="1800" dirty="0">
                <a:effectLst/>
                <a:latin typeface="Times" pitchFamily="2" charset="0"/>
              </a:rPr>
              <a:t>- </a:t>
            </a:r>
            <a:endParaRPr lang="en-GB" dirty="0"/>
          </a:p>
          <a:p>
            <a:r>
              <a:rPr lang="en-GB" sz="1800" dirty="0" err="1">
                <a:effectLst/>
                <a:latin typeface="Times" pitchFamily="2" charset="0"/>
              </a:rPr>
              <a:t>kom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njezine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izrade</a:t>
            </a:r>
            <a:r>
              <a:rPr lang="en-GB" sz="1800" dirty="0">
                <a:effectLst/>
                <a:latin typeface="Times" pitchFamily="2" charset="0"/>
              </a:rPr>
              <a:t> mora </a:t>
            </a:r>
            <a:r>
              <a:rPr lang="en-GB" sz="1800" dirty="0" err="1">
                <a:effectLst/>
                <a:latin typeface="Times" pitchFamily="2" charset="0"/>
              </a:rPr>
              <a:t>uzeti</a:t>
            </a:r>
            <a:r>
              <a:rPr lang="en-GB" sz="1800" dirty="0">
                <a:effectLst/>
                <a:latin typeface="Times" pitchFamily="2" charset="0"/>
              </a:rPr>
              <a:t> u </a:t>
            </a:r>
            <a:r>
              <a:rPr lang="en-GB" sz="1800" dirty="0" err="1">
                <a:effectLst/>
                <a:latin typeface="Times" pitchFamily="2" charset="0"/>
              </a:rPr>
              <a:t>obzir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osobnost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maloljetnika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njegova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zrelost</a:t>
            </a:r>
            <a:r>
              <a:rPr lang="en-GB" sz="1800" dirty="0">
                <a:effectLst/>
                <a:latin typeface="Times" pitchFamily="2" charset="0"/>
              </a:rPr>
              <a:t>, </a:t>
            </a:r>
            <a:endParaRPr lang="en-GB" dirty="0"/>
          </a:p>
          <a:p>
            <a:r>
              <a:rPr lang="en-GB" sz="1800" dirty="0" err="1">
                <a:effectLst/>
                <a:latin typeface="Times" pitchFamily="2" charset="0"/>
              </a:rPr>
              <a:t>njegova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gospodarska</a:t>
            </a:r>
            <a:r>
              <a:rPr lang="en-GB" sz="1800" dirty="0">
                <a:effectLst/>
                <a:latin typeface="Times" pitchFamily="2" charset="0"/>
              </a:rPr>
              <a:t>, </a:t>
            </a:r>
            <a:r>
              <a:rPr lang="en-GB" sz="1800" dirty="0" err="1">
                <a:effectLst/>
                <a:latin typeface="Times" pitchFamily="2" charset="0"/>
              </a:rPr>
              <a:t>socijalna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obiteljska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situacija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te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njegova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eventualna</a:t>
            </a:r>
            <a:r>
              <a:rPr lang="en-GB" sz="1800" dirty="0">
                <a:effectLst/>
                <a:latin typeface="Times" pitchFamily="2" charset="0"/>
              </a:rPr>
              <a:t> po- </a:t>
            </a:r>
            <a:endParaRPr lang="en-GB" dirty="0"/>
          </a:p>
          <a:p>
            <a:br>
              <a:rPr lang="en-GB" sz="1800" dirty="0">
                <a:effectLst/>
                <a:latin typeface="Times" pitchFamily="2" charset="0"/>
              </a:rPr>
            </a:br>
            <a:r>
              <a:rPr lang="en-GB" sz="1800" dirty="0" err="1">
                <a:effectLst/>
                <a:latin typeface="Times" pitchFamily="2" charset="0"/>
              </a:rPr>
              <a:t>jedinačna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ranjivost</a:t>
            </a:r>
            <a:r>
              <a:rPr lang="en-GB" sz="1800" dirty="0">
                <a:effectLst/>
                <a:latin typeface="Times" pitchFamily="2" charset="0"/>
              </a:rPr>
              <a:t>. </a:t>
            </a:r>
            <a:r>
              <a:rPr lang="en-GB" sz="1800" dirty="0" err="1">
                <a:effectLst/>
                <a:latin typeface="Times" pitchFamily="2" charset="0"/>
              </a:rPr>
              <a:t>Sadržaj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opseg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pojedinačne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ocjene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ovisit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će</a:t>
            </a:r>
            <a:r>
              <a:rPr lang="en-GB" sz="1800" dirty="0">
                <a:effectLst/>
                <a:latin typeface="Times" pitchFamily="2" charset="0"/>
              </a:rPr>
              <a:t> o </a:t>
            </a:r>
            <a:r>
              <a:rPr lang="en-GB" sz="1800" dirty="0" err="1">
                <a:effectLst/>
                <a:latin typeface="Times" pitchFamily="2" charset="0"/>
              </a:rPr>
              <a:t>pojedino</a:t>
            </a:r>
            <a:r>
              <a:rPr lang="en-GB" sz="1800" dirty="0">
                <a:effectLst/>
                <a:latin typeface="Times" pitchFamily="2" charset="0"/>
              </a:rPr>
              <a:t>- </a:t>
            </a:r>
            <a:endParaRPr lang="en-GB" dirty="0"/>
          </a:p>
          <a:p>
            <a:r>
              <a:rPr lang="en-GB" sz="1800" dirty="0" err="1">
                <a:effectLst/>
                <a:latin typeface="Times" pitchFamily="2" charset="0"/>
              </a:rPr>
              <a:t>stima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konkretnog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slučaja</a:t>
            </a:r>
            <a:r>
              <a:rPr lang="en-GB" sz="1800" dirty="0">
                <a:effectLst/>
                <a:latin typeface="Times" pitchFamily="2" charset="0"/>
              </a:rPr>
              <a:t>, </a:t>
            </a:r>
            <a:r>
              <a:rPr lang="en-GB" sz="1800" dirty="0" err="1">
                <a:effectLst/>
                <a:latin typeface="Times" pitchFamily="2" charset="0"/>
              </a:rPr>
              <a:t>mjerama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koje</a:t>
            </a:r>
            <a:r>
              <a:rPr lang="en-GB" sz="1800" dirty="0">
                <a:effectLst/>
                <a:latin typeface="Times" pitchFamily="2" charset="0"/>
              </a:rPr>
              <a:t> se </a:t>
            </a:r>
            <a:r>
              <a:rPr lang="en-GB" sz="1800" dirty="0" err="1">
                <a:effectLst/>
                <a:latin typeface="Times" pitchFamily="2" charset="0"/>
              </a:rPr>
              <a:t>mogu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poduzeti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ukoliko</a:t>
            </a:r>
            <a:r>
              <a:rPr lang="en-GB" sz="1800" dirty="0">
                <a:effectLst/>
                <a:latin typeface="Times" pitchFamily="2" charset="0"/>
              </a:rPr>
              <a:t> se </a:t>
            </a:r>
            <a:r>
              <a:rPr lang="en-GB" sz="1800" dirty="0" err="1">
                <a:effectLst/>
                <a:latin typeface="Times" pitchFamily="2" charset="0"/>
              </a:rPr>
              <a:t>utvrdi</a:t>
            </a:r>
            <a:r>
              <a:rPr lang="en-GB" sz="1800" dirty="0">
                <a:effectLst/>
                <a:latin typeface="Times" pitchFamily="2" charset="0"/>
              </a:rPr>
              <a:t> da </a:t>
            </a:r>
            <a:endParaRPr lang="en-GB" dirty="0"/>
          </a:p>
          <a:p>
            <a:r>
              <a:rPr lang="en-GB" sz="1800" dirty="0">
                <a:effectLst/>
                <a:latin typeface="Times" pitchFamily="2" charset="0"/>
              </a:rPr>
              <a:t>je </a:t>
            </a:r>
            <a:r>
              <a:rPr lang="en-GB" sz="1800" dirty="0" err="1">
                <a:effectLst/>
                <a:latin typeface="Times" pitchFamily="2" charset="0"/>
              </a:rPr>
              <a:t>maloljetnik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kriv</a:t>
            </a:r>
            <a:r>
              <a:rPr lang="en-GB" sz="1800" dirty="0">
                <a:effectLst/>
                <a:latin typeface="Times" pitchFamily="2" charset="0"/>
              </a:rPr>
              <a:t> za </a:t>
            </a:r>
            <a:r>
              <a:rPr lang="en-GB" sz="1800" dirty="0" err="1">
                <a:effectLst/>
                <a:latin typeface="Times" pitchFamily="2" charset="0"/>
              </a:rPr>
              <a:t>počinjeno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djelo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</a:t>
            </a:r>
            <a:r>
              <a:rPr lang="en-GB" sz="1800" dirty="0">
                <a:effectLst/>
                <a:latin typeface="Times" pitchFamily="2" charset="0"/>
              </a:rPr>
              <a:t> o tome je li on </a:t>
            </a:r>
            <a:r>
              <a:rPr lang="en-GB" sz="1800" dirty="0" err="1">
                <a:effectLst/>
                <a:latin typeface="Times" pitchFamily="2" charset="0"/>
              </a:rPr>
              <a:t>nedavno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vec</a:t>
            </a:r>
            <a:r>
              <a:rPr lang="en-GB" sz="1800" dirty="0">
                <a:effectLst/>
                <a:latin typeface="Times" pitchFamily="2" charset="0"/>
              </a:rPr>
              <a:t>́ bio pod-</a:t>
            </a:r>
            <a:br>
              <a:rPr lang="en-GB" sz="1800" dirty="0">
                <a:effectLst/>
                <a:latin typeface="Times" pitchFamily="2" charset="0"/>
              </a:rPr>
            </a:br>
            <a:r>
              <a:rPr lang="en-GB" sz="1800" dirty="0" err="1">
                <a:effectLst/>
                <a:latin typeface="Times" pitchFamily="2" charset="0"/>
              </a:rPr>
              <a:t>vrgnut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pojedinačnoj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ocjeni</a:t>
            </a:r>
            <a:r>
              <a:rPr lang="en-GB" sz="1800" dirty="0">
                <a:effectLst/>
                <a:latin typeface="Times" pitchFamily="2" charset="0"/>
              </a:rPr>
              <a:t>. </a:t>
            </a:r>
            <a:r>
              <a:rPr lang="en-GB" sz="1800" dirty="0" err="1">
                <a:effectLst/>
                <a:latin typeface="Times" pitchFamily="2" charset="0"/>
              </a:rPr>
              <a:t>Cilj</a:t>
            </a:r>
            <a:r>
              <a:rPr lang="en-GB" sz="1800" dirty="0">
                <a:effectLst/>
                <a:latin typeface="Times" pitchFamily="2" charset="0"/>
              </a:rPr>
              <a:t> je da se </a:t>
            </a:r>
            <a:r>
              <a:rPr lang="en-GB" sz="1800" dirty="0" err="1">
                <a:effectLst/>
                <a:latin typeface="Times" pitchFamily="2" charset="0"/>
              </a:rPr>
              <a:t>pojedinačnom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ocjenom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nadležnim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endParaRPr lang="en-GB" dirty="0"/>
          </a:p>
          <a:p>
            <a:r>
              <a:rPr lang="en-GB" sz="1800" dirty="0" err="1">
                <a:effectLst/>
                <a:latin typeface="Times" pitchFamily="2" charset="0"/>
              </a:rPr>
              <a:t>tijelima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pruže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podaci</a:t>
            </a:r>
            <a:r>
              <a:rPr lang="en-GB" sz="1800" dirty="0">
                <a:effectLst/>
                <a:latin typeface="Times" pitchFamily="2" charset="0"/>
              </a:rPr>
              <a:t> o </a:t>
            </a:r>
            <a:r>
              <a:rPr lang="en-GB" sz="1800" dirty="0" err="1">
                <a:effectLst/>
                <a:latin typeface="Times" pitchFamily="2" charset="0"/>
              </a:rPr>
              <a:t>osobnim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obilježjima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okolnostima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maloljetnika</a:t>
            </a:r>
            <a:r>
              <a:rPr lang="en-GB" sz="1800" dirty="0">
                <a:effectLst/>
                <a:latin typeface="Times" pitchFamily="2" charset="0"/>
              </a:rPr>
              <a:t> koji</a:t>
            </a:r>
            <a:br>
              <a:rPr lang="en-GB" sz="1800" dirty="0">
                <a:effectLst/>
                <a:latin typeface="Times" pitchFamily="2" charset="0"/>
              </a:rPr>
            </a:br>
            <a:r>
              <a:rPr lang="en-GB" sz="1800" dirty="0" err="1">
                <a:effectLst/>
                <a:latin typeface="Times" pitchFamily="2" charset="0"/>
              </a:rPr>
              <a:t>im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mogu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pomoći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prilikom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donošenja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odluka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tijekom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postupka</a:t>
            </a:r>
            <a:r>
              <a:rPr lang="en-GB" sz="1800" dirty="0">
                <a:effectLst/>
                <a:latin typeface="Times" pitchFamily="2" charset="0"/>
              </a:rPr>
              <a:t>. </a:t>
            </a:r>
            <a:r>
              <a:rPr lang="en-GB" sz="1800" dirty="0" err="1">
                <a:effectLst/>
                <a:latin typeface="Times" pitchFamily="2" charset="0"/>
              </a:rPr>
              <a:t>Pojedinačna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endParaRPr lang="en-GB" dirty="0"/>
          </a:p>
          <a:p>
            <a:r>
              <a:rPr lang="en-GB" sz="1800" dirty="0" err="1">
                <a:effectLst/>
                <a:latin typeface="Times" pitchFamily="2" charset="0"/>
              </a:rPr>
              <a:t>ocjena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treba</a:t>
            </a:r>
            <a:r>
              <a:rPr lang="en-GB" sz="1800" dirty="0">
                <a:effectLst/>
                <a:latin typeface="Times" pitchFamily="2" charset="0"/>
              </a:rPr>
              <a:t> se </a:t>
            </a:r>
            <a:r>
              <a:rPr lang="en-GB" sz="1800" dirty="0" err="1">
                <a:effectLst/>
                <a:latin typeface="Times" pitchFamily="2" charset="0"/>
              </a:rPr>
              <a:t>provesti</a:t>
            </a:r>
            <a:r>
              <a:rPr lang="en-GB" sz="1800" dirty="0">
                <a:effectLst/>
                <a:latin typeface="Times" pitchFamily="2" charset="0"/>
              </a:rPr>
              <a:t> u </a:t>
            </a:r>
            <a:r>
              <a:rPr lang="en-GB" sz="1800" dirty="0" err="1">
                <a:effectLst/>
                <a:latin typeface="Times" pitchFamily="2" charset="0"/>
              </a:rPr>
              <a:t>najranijoj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odgovarajućoj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fazi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postupka</a:t>
            </a:r>
            <a:r>
              <a:rPr lang="en-GB" sz="1800" dirty="0">
                <a:effectLst/>
                <a:latin typeface="Times" pitchFamily="2" charset="0"/>
              </a:rPr>
              <a:t>, </a:t>
            </a:r>
            <a:r>
              <a:rPr lang="en-GB" sz="1800" dirty="0" err="1">
                <a:effectLst/>
                <a:latin typeface="Times" pitchFamily="2" charset="0"/>
              </a:rPr>
              <a:t>ali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obve</a:t>
            </a:r>
            <a:r>
              <a:rPr lang="en-GB" sz="1800" dirty="0">
                <a:effectLst/>
                <a:latin typeface="Times" pitchFamily="2" charset="0"/>
              </a:rPr>
              <a:t>-</a:t>
            </a:r>
            <a:br>
              <a:rPr lang="en-GB" sz="1800" dirty="0">
                <a:effectLst/>
                <a:latin typeface="Times" pitchFamily="2" charset="0"/>
              </a:rPr>
            </a:br>
            <a:r>
              <a:rPr lang="en-GB" sz="1800" dirty="0" err="1">
                <a:effectLst/>
                <a:latin typeface="Times" pitchFamily="2" charset="0"/>
              </a:rPr>
              <a:t>zno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prije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podizanja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optužnice</a:t>
            </a:r>
            <a:r>
              <a:rPr lang="en-GB" sz="1800" dirty="0">
                <a:effectLst/>
                <a:latin typeface="Times" pitchFamily="2" charset="0"/>
              </a:rPr>
              <a:t>. </a:t>
            </a:r>
            <a:r>
              <a:rPr lang="en-GB" sz="1800" dirty="0" err="1">
                <a:effectLst/>
                <a:latin typeface="Times" pitchFamily="2" charset="0"/>
              </a:rPr>
              <a:t>Pojedinačnu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ocjenu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provodi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stručno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osoblje</a:t>
            </a:r>
            <a:r>
              <a:rPr lang="en-GB" sz="1800" dirty="0">
                <a:effectLst/>
                <a:latin typeface="Times" pitchFamily="2" charset="0"/>
              </a:rPr>
              <a:t> u </a:t>
            </a:r>
            <a:endParaRPr lang="en-GB" dirty="0"/>
          </a:p>
          <a:p>
            <a:r>
              <a:rPr lang="en-GB" sz="1800" dirty="0" err="1">
                <a:effectLst/>
                <a:latin typeface="Times" pitchFamily="2" charset="0"/>
              </a:rPr>
              <a:t>skladu</a:t>
            </a:r>
            <a:r>
              <a:rPr lang="en-GB" sz="1800" dirty="0">
                <a:effectLst/>
                <a:latin typeface="Times" pitchFamily="2" charset="0"/>
              </a:rPr>
              <a:t> s </a:t>
            </a:r>
            <a:r>
              <a:rPr lang="en-GB" sz="1800" dirty="0" err="1">
                <a:effectLst/>
                <a:latin typeface="Times" pitchFamily="2" charset="0"/>
              </a:rPr>
              <a:t>multidisciplinarnim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pristupom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uz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usku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uključenost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maloljetnika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te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endParaRPr lang="en-GB" dirty="0"/>
          </a:p>
          <a:p>
            <a:r>
              <a:rPr lang="en-GB" sz="1800" dirty="0" err="1">
                <a:effectLst/>
                <a:latin typeface="Times" pitchFamily="2" charset="0"/>
              </a:rPr>
              <a:t>kada</a:t>
            </a:r>
            <a:r>
              <a:rPr lang="en-GB" sz="1800" dirty="0">
                <a:effectLst/>
                <a:latin typeface="Times" pitchFamily="2" charset="0"/>
              </a:rPr>
              <a:t> je to </a:t>
            </a:r>
            <a:r>
              <a:rPr lang="en-GB" sz="1800" dirty="0" err="1">
                <a:effectLst/>
                <a:latin typeface="Times" pitchFamily="2" charset="0"/>
              </a:rPr>
              <a:t>prikladno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njegovih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roditelja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ili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skrbnika</a:t>
            </a:r>
            <a:r>
              <a:rPr lang="en-GB" sz="1800" dirty="0">
                <a:effectLst/>
                <a:latin typeface="Times" pitchFamily="2" charset="0"/>
              </a:rPr>
              <a:t>. U </a:t>
            </a:r>
            <a:r>
              <a:rPr lang="en-GB" sz="1800" dirty="0" err="1">
                <a:effectLst/>
                <a:latin typeface="Times" pitchFamily="2" charset="0"/>
              </a:rPr>
              <a:t>slučaju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promijenjenih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endParaRPr lang="en-GB" dirty="0"/>
          </a:p>
          <a:p>
            <a:r>
              <a:rPr lang="en-GB" sz="1800" dirty="0">
                <a:effectLst/>
                <a:latin typeface="Times" pitchFamily="2" charset="0"/>
              </a:rPr>
              <a:t>114 </a:t>
            </a:r>
            <a:r>
              <a:rPr lang="en-GB" sz="1800" dirty="0" err="1">
                <a:effectLst/>
                <a:latin typeface="Times" pitchFamily="2" charset="0"/>
              </a:rPr>
              <a:t>okolnosti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tijekom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trajanja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postupka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pojedinačna</a:t>
            </a:r>
            <a:r>
              <a:rPr lang="en-GB" sz="1800" dirty="0">
                <a:effectLst/>
                <a:latin typeface="Times" pitchFamily="2" charset="0"/>
              </a:rPr>
              <a:t> se </a:t>
            </a:r>
            <a:r>
              <a:rPr lang="en-GB" sz="1800" dirty="0" err="1">
                <a:effectLst/>
                <a:latin typeface="Times" pitchFamily="2" charset="0"/>
              </a:rPr>
              <a:t>ocjena</a:t>
            </a:r>
            <a:r>
              <a:rPr lang="en-GB" sz="1800" dirty="0">
                <a:effectLst/>
                <a:latin typeface="Times" pitchFamily="2" charset="0"/>
              </a:rPr>
              <a:t> mora </a:t>
            </a:r>
            <a:r>
              <a:rPr lang="en-GB" sz="1800" dirty="0" err="1">
                <a:effectLst/>
                <a:latin typeface="Times" pitchFamily="2" charset="0"/>
              </a:rPr>
              <a:t>ažurirati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</a:p>
          <a:p>
            <a:endParaRPr lang="en-GB" sz="1800" dirty="0">
              <a:effectLst/>
              <a:latin typeface="Times" pitchFamily="2" charset="0"/>
            </a:endParaRPr>
          </a:p>
          <a:p>
            <a:endParaRPr lang="en-GB" sz="1800" dirty="0">
              <a:effectLst/>
              <a:latin typeface="Times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 err="1">
                <a:effectLst/>
                <a:latin typeface="Times" pitchFamily="2" charset="0"/>
              </a:rPr>
              <a:t>Cilj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prava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na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pojedinačnu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ocjenu</a:t>
            </a:r>
            <a:r>
              <a:rPr lang="en-GB" sz="1800" dirty="0">
                <a:effectLst/>
                <a:latin typeface="Times" pitchFamily="2" charset="0"/>
              </a:rPr>
              <a:t>, </a:t>
            </a:r>
            <a:r>
              <a:rPr lang="en-GB" sz="1800" dirty="0" err="1">
                <a:effectLst/>
                <a:latin typeface="Times" pitchFamily="2" charset="0"/>
              </a:rPr>
              <a:t>što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predstavlja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obvezu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države</a:t>
            </a:r>
            <a:r>
              <a:rPr lang="en-GB" sz="1800" dirty="0">
                <a:effectLst/>
                <a:latin typeface="Times" pitchFamily="2" charset="0"/>
              </a:rPr>
              <a:t>, jest </a:t>
            </a:r>
            <a:r>
              <a:rPr lang="en-GB" sz="1800" dirty="0" err="1">
                <a:effectLst/>
                <a:latin typeface="Times" pitchFamily="2" charset="0"/>
              </a:rPr>
              <a:t>osi</a:t>
            </a:r>
            <a:r>
              <a:rPr lang="en-GB" sz="1800" dirty="0">
                <a:effectLst/>
                <a:latin typeface="Times" pitchFamily="2" charset="0"/>
              </a:rPr>
              <a:t>- </a:t>
            </a:r>
            <a:r>
              <a:rPr lang="en-GB" sz="1800" dirty="0" err="1">
                <a:effectLst/>
                <a:latin typeface="Times" pitchFamily="2" charset="0"/>
              </a:rPr>
              <a:t>guravanje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posebnih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potreba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djeteta</a:t>
            </a:r>
            <a:r>
              <a:rPr lang="en-GB" sz="1800" dirty="0">
                <a:effectLst/>
                <a:latin typeface="Times" pitchFamily="2" charset="0"/>
              </a:rPr>
              <a:t>, </a:t>
            </a:r>
            <a:r>
              <a:rPr lang="en-GB" sz="1800" dirty="0" err="1">
                <a:effectLst/>
                <a:latin typeface="Times" pitchFamily="2" charset="0"/>
              </a:rPr>
              <a:t>kao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što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su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zaštita</a:t>
            </a:r>
            <a:r>
              <a:rPr lang="en-GB" sz="1800" dirty="0">
                <a:effectLst/>
                <a:latin typeface="Times" pitchFamily="2" charset="0"/>
              </a:rPr>
              <a:t>, </a:t>
            </a:r>
            <a:r>
              <a:rPr lang="en-GB" sz="1800" dirty="0" err="1">
                <a:effectLst/>
                <a:latin typeface="Times" pitchFamily="2" charset="0"/>
              </a:rPr>
              <a:t>edukacija</a:t>
            </a:r>
            <a:r>
              <a:rPr lang="en-GB" sz="1800" dirty="0">
                <a:effectLst/>
                <a:latin typeface="Times" pitchFamily="2" charset="0"/>
              </a:rPr>
              <a:t>, </a:t>
            </a:r>
            <a:r>
              <a:rPr lang="en-GB" sz="1800" dirty="0" err="1">
                <a:effectLst/>
                <a:latin typeface="Times" pitchFamily="2" charset="0"/>
              </a:rPr>
              <a:t>obuka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</a:t>
            </a:r>
            <a:r>
              <a:rPr lang="en-GB" sz="1800" dirty="0">
                <a:effectLst/>
                <a:latin typeface="Times" pitchFamily="2" charset="0"/>
              </a:rPr>
              <a:t> so </a:t>
            </a:r>
            <a:endParaRPr lang="en-GB" dirty="0"/>
          </a:p>
          <a:p>
            <a:endParaRPr lang="en-GB" dirty="0"/>
          </a:p>
          <a:p>
            <a:r>
              <a:rPr lang="en-GB" sz="1800" dirty="0" err="1">
                <a:effectLst/>
                <a:latin typeface="Times" pitchFamily="2" charset="0"/>
              </a:rPr>
              <a:t>cijalna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integracija</a:t>
            </a:r>
            <a:r>
              <a:rPr lang="en-GB" sz="1800" dirty="0">
                <a:effectLst/>
                <a:latin typeface="Times" pitchFamily="2" charset="0"/>
              </a:rPr>
              <a:t>.</a:t>
            </a:r>
            <a:br>
              <a:rPr lang="en-GB" sz="1800" dirty="0">
                <a:effectLst/>
                <a:latin typeface="Times" pitchFamily="2" charset="0"/>
              </a:rPr>
            </a:br>
            <a:r>
              <a:rPr lang="en-GB" sz="1800" dirty="0" err="1">
                <a:effectLst/>
                <a:latin typeface="Times" pitchFamily="2" charset="0"/>
              </a:rPr>
              <a:t>procesa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budu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kvalificirane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osobe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te</a:t>
            </a:r>
            <a:r>
              <a:rPr lang="en-GB" sz="1800" dirty="0">
                <a:effectLst/>
                <a:latin typeface="Times" pitchFamily="2" charset="0"/>
              </a:rPr>
              <a:t> da se </a:t>
            </a:r>
            <a:r>
              <a:rPr lang="en-GB" sz="1800" dirty="0" err="1">
                <a:effectLst/>
                <a:latin typeface="Times" pitchFamily="2" charset="0"/>
              </a:rPr>
              <a:t>primijeni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multidisciplinaran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pristup</a:t>
            </a:r>
            <a:r>
              <a:rPr lang="en-GB" sz="1800" dirty="0">
                <a:effectLst/>
                <a:latin typeface="Times" pitchFamily="2" charset="0"/>
              </a:rPr>
              <a:t>, </a:t>
            </a:r>
            <a:r>
              <a:rPr lang="en-GB" sz="1800" dirty="0" err="1">
                <a:effectLst/>
                <a:latin typeface="Times" pitchFamily="2" charset="0"/>
              </a:rPr>
              <a:t>sve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kako</a:t>
            </a:r>
            <a:r>
              <a:rPr lang="en-GB" sz="1800" dirty="0">
                <a:effectLst/>
                <a:latin typeface="Times" pitchFamily="2" charset="0"/>
              </a:rPr>
              <a:t> bi se </a:t>
            </a:r>
            <a:r>
              <a:rPr lang="en-GB" sz="1800" dirty="0" err="1">
                <a:effectLst/>
                <a:latin typeface="Times" pitchFamily="2" charset="0"/>
              </a:rPr>
              <a:t>procijenila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djetetova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osobnost</a:t>
            </a:r>
            <a:r>
              <a:rPr lang="en-GB" sz="1800" dirty="0">
                <a:effectLst/>
                <a:latin typeface="Times" pitchFamily="2" charset="0"/>
              </a:rPr>
              <a:t>, </a:t>
            </a:r>
            <a:r>
              <a:rPr lang="en-GB" sz="1800" dirty="0" err="1">
                <a:effectLst/>
                <a:latin typeface="Times" pitchFamily="2" charset="0"/>
              </a:rPr>
              <a:t>zrelost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njegova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ekonomska</a:t>
            </a:r>
            <a:r>
              <a:rPr lang="en-GB" sz="1800" dirty="0">
                <a:effectLst/>
                <a:latin typeface="Times" pitchFamily="2" charset="0"/>
              </a:rPr>
              <a:t>, </a:t>
            </a:r>
            <a:r>
              <a:rPr lang="en-GB" sz="1800" dirty="0" err="1">
                <a:effectLst/>
                <a:latin typeface="Times" pitchFamily="2" charset="0"/>
              </a:rPr>
              <a:t>socijalna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obiteljska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pozadina</a:t>
            </a:r>
            <a:r>
              <a:rPr lang="en-GB" sz="1800" dirty="0">
                <a:effectLst/>
                <a:latin typeface="Times" pitchFamily="2" charset="0"/>
              </a:rPr>
              <a:t>, </a:t>
            </a:r>
            <a:r>
              <a:rPr lang="en-GB" sz="1800" dirty="0" err="1">
                <a:effectLst/>
                <a:latin typeface="Times" pitchFamily="2" charset="0"/>
              </a:rPr>
              <a:t>kao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eventualne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ranjivosti</a:t>
            </a:r>
            <a:r>
              <a:rPr lang="en-GB" sz="1800" dirty="0">
                <a:effectLst/>
                <a:latin typeface="Times" pitchFamily="2" charset="0"/>
              </a:rPr>
              <a:t> (</a:t>
            </a:r>
            <a:r>
              <a:rPr lang="en-GB" sz="1800" dirty="0" err="1">
                <a:effectLst/>
                <a:latin typeface="Times" pitchFamily="2" charset="0"/>
              </a:rPr>
              <a:t>primjerice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inte</a:t>
            </a:r>
            <a:r>
              <a:rPr lang="en-GB" sz="1800" dirty="0">
                <a:effectLst/>
                <a:latin typeface="Times" pitchFamily="2" charset="0"/>
              </a:rPr>
              <a:t>- </a:t>
            </a:r>
            <a:r>
              <a:rPr lang="en-GB" sz="1800" dirty="0" err="1">
                <a:effectLst/>
                <a:latin typeface="Times" pitchFamily="2" charset="0"/>
              </a:rPr>
              <a:t>lektualne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barijere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i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komunikacijske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teškoće</a:t>
            </a:r>
            <a:r>
              <a:rPr lang="en-GB" sz="1800" dirty="0">
                <a:effectLst/>
                <a:latin typeface="Times" pitchFamily="2" charset="0"/>
              </a:rPr>
              <a:t>). </a:t>
            </a:r>
            <a:r>
              <a:rPr lang="en-GB" sz="1800" dirty="0" err="1">
                <a:effectLst/>
                <a:latin typeface="Times" pitchFamily="2" charset="0"/>
              </a:rPr>
              <a:t>Takva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ocjena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treba</a:t>
            </a:r>
            <a:r>
              <a:rPr lang="en-GB" sz="1800" dirty="0">
                <a:effectLst/>
                <a:latin typeface="Times" pitchFamily="2" charset="0"/>
              </a:rPr>
              <a:t> se </a:t>
            </a:r>
            <a:r>
              <a:rPr lang="en-GB" sz="1800" dirty="0" err="1">
                <a:effectLst/>
                <a:latin typeface="Times" pitchFamily="2" charset="0"/>
              </a:rPr>
              <a:t>izvršiti</a:t>
            </a:r>
            <a:r>
              <a:rPr lang="en-GB" sz="1800" dirty="0">
                <a:effectLst/>
                <a:latin typeface="Times" pitchFamily="2" charset="0"/>
              </a:rPr>
              <a:t> u </a:t>
            </a:r>
            <a:r>
              <a:rPr lang="en-GB" sz="1800" dirty="0" err="1">
                <a:effectLst/>
                <a:latin typeface="Times" pitchFamily="2" charset="0"/>
              </a:rPr>
              <a:t>najranijoj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mogućoj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fazi</a:t>
            </a:r>
            <a:r>
              <a:rPr lang="en-GB" sz="1800" dirty="0">
                <a:effectLst/>
                <a:latin typeface="Times" pitchFamily="2" charset="0"/>
              </a:rPr>
              <a:t>, </a:t>
            </a:r>
            <a:r>
              <a:rPr lang="en-GB" sz="1800" dirty="0" err="1">
                <a:effectLst/>
                <a:latin typeface="Times" pitchFamily="2" charset="0"/>
              </a:rPr>
              <a:t>sa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što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tješnjim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angažmanom</a:t>
            </a:r>
            <a:r>
              <a:rPr lang="en-GB" sz="1800" dirty="0">
                <a:effectLst/>
                <a:latin typeface="Times" pitchFamily="2" charset="0"/>
              </a:rPr>
              <a:t> </a:t>
            </a:r>
            <a:r>
              <a:rPr lang="en-GB" sz="1800" dirty="0" err="1">
                <a:effectLst/>
                <a:latin typeface="Times" pitchFamily="2" charset="0"/>
              </a:rPr>
              <a:t>djeteta</a:t>
            </a:r>
            <a:r>
              <a:rPr lang="en-GB" sz="1800" dirty="0">
                <a:effectLst/>
                <a:latin typeface="Times" pitchFamily="2" charset="0"/>
              </a:rPr>
              <a:t>. 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2FFCE0-B32F-544F-8424-60B94804F06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234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2FFCE0-B32F-544F-8424-60B94804F06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515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overview of key results obtained in the topic analysis of conducted focus groups</a:t>
            </a:r>
            <a:r>
              <a:rPr lang="hr-HR" b="1" dirty="0">
                <a:effectLst/>
              </a:rPr>
              <a:t> </a:t>
            </a:r>
            <a:r>
              <a:rPr lang="hr-HR" b="1" dirty="0" err="1">
                <a:effectLst/>
              </a:rPr>
              <a:t>will</a:t>
            </a:r>
            <a:r>
              <a:rPr lang="hr-HR" b="1" dirty="0">
                <a:effectLst/>
              </a:rPr>
              <a:t> </a:t>
            </a:r>
            <a:r>
              <a:rPr lang="hr-HR" b="1" dirty="0" err="1">
                <a:effectLst/>
              </a:rPr>
              <a:t>be</a:t>
            </a:r>
            <a:r>
              <a:rPr lang="hr-HR" b="1" dirty="0">
                <a:effectLst/>
              </a:rPr>
              <a:t> </a:t>
            </a:r>
            <a:r>
              <a:rPr lang="hr-HR" b="1" dirty="0" err="1">
                <a:effectLst/>
              </a:rPr>
              <a:t>presented</a:t>
            </a:r>
            <a:r>
              <a:rPr lang="hr-HR" b="1" dirty="0">
                <a:effectLst/>
              </a:rPr>
              <a:t>…</a:t>
            </a:r>
            <a:endParaRPr lang="hr-H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BBC374-6382-4CD5-8A5A-447AEC1878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7407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BBC374-6382-4CD5-8A5A-447AEC1878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8896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BBC374-6382-4CD5-8A5A-447AEC1878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5616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1" dirty="0">
                <a:effectLst/>
              </a:rPr>
              <a:t>…</a:t>
            </a:r>
            <a:endParaRPr lang="hr-H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BBC374-6382-4CD5-8A5A-447AEC1878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65941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BBC374-6382-4CD5-8A5A-447AEC1878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8760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081FC-271B-8E9A-A45E-7663F0072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B4410E-548D-7854-2B5D-66E34766A2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EA12E-3C9B-13B2-A37F-B223C70A7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2C3A-26CA-3D4F-AD7B-8D89E75CB221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CDE54-4556-8E62-CA28-C098342BC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BA8D3-94B1-073D-9F9F-E168CFEE2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DD49-D2E4-B04C-BF37-91E1DA61A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98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92B12-2A17-1D86-C006-BC7BFD4DF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50907-82F6-F011-0AA4-0F68D9139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62B84-7870-26AB-CA32-73F738AC3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2C3A-26CA-3D4F-AD7B-8D89E75CB221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492F1-8A3F-DF4E-B8DE-C2D2861E4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B5E80-B0B3-7565-663C-9EC13A025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DD49-D2E4-B04C-BF37-91E1DA61A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31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D2C163-8744-43CB-CB7E-4997286D6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7C03EB-3777-E2CE-E1E2-DDD1D577F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72F95-2FFD-8F4B-D900-72E1AE6FA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2C3A-26CA-3D4F-AD7B-8D89E75CB221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1D33A-14AB-F5F1-AED8-2E6CCEFE8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CF37A-7F10-D877-819E-B6D7274C4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DD49-D2E4-B04C-BF37-91E1DA61A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28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FF6BE-0E95-B32C-14B8-FA3DB082C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0F36B-36A5-E6FA-B71B-83CE32C69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438C7-14E1-F95B-2758-74E448D44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2C3A-26CA-3D4F-AD7B-8D89E75CB221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15397-CC79-E571-46B6-045F82B2C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DB223-E92B-A2FC-A8E7-766C31C8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DD49-D2E4-B04C-BF37-91E1DA61A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24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813F4-C97D-D74F-EA2D-D1E9201D1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D680F6-A2C5-79B8-4D0E-DA1648D12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AE822-14AC-116B-E068-4FD16EF8B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2C3A-26CA-3D4F-AD7B-8D89E75CB221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0DB37-4C83-6E4D-0B14-E80965BAF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54DF1-DDD9-854C-3D68-A606430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DD49-D2E4-B04C-BF37-91E1DA61A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42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159AE-ACFA-D53E-68EE-39A862AB6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63E43-200D-9378-F649-CBC3521827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07DDFC-CC70-ACB1-1E6F-7EA72AA27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15FE40-30DE-9C94-58AF-530DEB7FA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2C3A-26CA-3D4F-AD7B-8D89E75CB221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24A245-ADE7-CC5E-1B76-6AE909546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EC7542-2711-038D-DA3E-75C48A5F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DD49-D2E4-B04C-BF37-91E1DA61A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475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41162-6BCD-8FA5-205B-364AC3CE0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7064E-1511-5779-A38F-FABF4DC18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36F9AC-10DC-6C50-4D0F-2E9ED07C2B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9C6A4A-F397-33D6-C9F6-C262CB91A8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F2BEBA-831C-EE72-38BD-F88F83D760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2846E7-BF86-FABC-FADE-F2A012D23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2C3A-26CA-3D4F-AD7B-8D89E75CB221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C4E8AF-BC95-BB2E-9A1A-1C56E1D97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367793-60BB-5E06-FD0C-8106DFBCB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DD49-D2E4-B04C-BF37-91E1DA61A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76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3873C-DCF5-6909-6D31-22965665C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770B18-FCD7-D712-E4B9-B48CD5608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2C3A-26CA-3D4F-AD7B-8D89E75CB221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381178-C893-8582-E0C7-8F28E9B3A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D5BE81-D481-54C8-D4B0-0EAA448CB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DD49-D2E4-B04C-BF37-91E1DA61A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729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D45892-7731-C8BD-A14D-61A3543D3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2C3A-26CA-3D4F-AD7B-8D89E75CB221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877037-015C-84A7-7208-DB1DABFFD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B9230B-AD58-A0B4-27D4-9422D17D2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DD49-D2E4-B04C-BF37-91E1DA61A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478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822B4-A36C-1279-F416-32F7C3881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0D4E5-2982-9DE6-B9A5-FE5D18C91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0B2BA1-E4A0-17E6-6029-0557A44DF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5267F3-8341-0224-BF34-DA86A1768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2C3A-26CA-3D4F-AD7B-8D89E75CB221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06972-6551-1BED-A978-EBE682173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401AA7-0636-8572-382F-286B1397A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DD49-D2E4-B04C-BF37-91E1DA61A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793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00736-54D9-296F-1CC7-2928B89A2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C9BC02-EBA3-BB36-A661-74D496C147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16845A-6C56-C059-649E-37203AF72A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5AED1-2E4A-0D0E-7347-2D8ECD180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02C3A-26CA-3D4F-AD7B-8D89E75CB221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9C5A33-8B7C-36F3-C02A-FFE1A00C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F03848-8CAF-02DB-14C6-BBA0A86EC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DD49-D2E4-B04C-BF37-91E1DA61A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23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B146CF-B403-3BEC-6D3E-72261DF8C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18A19-9409-E858-5F8B-45B47FEB4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E554F-72BE-9FA1-DE68-C9145050AA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02C3A-26CA-3D4F-AD7B-8D89E75CB221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20A6D-20E9-E997-D99C-6703E60B32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02278-9E37-F4AE-1385-E9308692F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2DD49-D2E4-B04C-BF37-91E1DA61AC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20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H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teise.org/en/lti-veikla/projektines-veiklos/ia-child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74475-2863-BE9E-7688-E25EDBEEBF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778" y="1622248"/>
            <a:ext cx="11077033" cy="2387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INDIVIDUALNA PROCJENA OPTUŽENE ILI OSUMNJIČENE DJECE U RH U SVJETLU DIREKTIVE (EU) 2016/800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75C8BA-16D4-AA72-97F0-AA182A07E0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501436"/>
            <a:ext cx="9238593" cy="2356564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/>
              <a:t>Izv</a:t>
            </a:r>
            <a:r>
              <a:rPr lang="en-GB" dirty="0"/>
              <a:t>. prof. </a:t>
            </a:r>
            <a:r>
              <a:rPr lang="en-GB" dirty="0" err="1"/>
              <a:t>dr.</a:t>
            </a:r>
            <a:r>
              <a:rPr lang="en-GB" dirty="0"/>
              <a:t> sc. Anja </a:t>
            </a:r>
            <a:r>
              <a:rPr lang="en-GB" dirty="0" err="1"/>
              <a:t>Mirosavljević</a:t>
            </a:r>
            <a:endParaRPr lang="en-GB" dirty="0"/>
          </a:p>
          <a:p>
            <a:r>
              <a:rPr lang="en-GB" dirty="0" err="1"/>
              <a:t>Sveučilište</a:t>
            </a:r>
            <a:r>
              <a:rPr lang="en-GB" dirty="0"/>
              <a:t> u </a:t>
            </a:r>
            <a:r>
              <a:rPr lang="en-GB" dirty="0" err="1"/>
              <a:t>Zagrebu</a:t>
            </a:r>
            <a:endParaRPr lang="en-GB" dirty="0"/>
          </a:p>
          <a:p>
            <a:r>
              <a:rPr lang="en-GB" dirty="0" err="1"/>
              <a:t>Edukacijsko-rehabilitacijski</a:t>
            </a:r>
            <a:r>
              <a:rPr lang="en-GB" dirty="0"/>
              <a:t> </a:t>
            </a:r>
            <a:r>
              <a:rPr lang="en-GB" dirty="0" err="1"/>
              <a:t>fakultet</a:t>
            </a:r>
            <a:endParaRPr lang="en-GB" dirty="0"/>
          </a:p>
          <a:p>
            <a:r>
              <a:rPr lang="en-GB" dirty="0" err="1"/>
              <a:t>Odsjek</a:t>
            </a:r>
            <a:r>
              <a:rPr lang="en-GB" dirty="0"/>
              <a:t> za </a:t>
            </a:r>
            <a:r>
              <a:rPr lang="en-GB" dirty="0" err="1"/>
              <a:t>poremećaje</a:t>
            </a:r>
            <a:r>
              <a:rPr lang="en-GB" dirty="0"/>
              <a:t> u </a:t>
            </a:r>
            <a:r>
              <a:rPr lang="en-GB" dirty="0" err="1"/>
              <a:t>ponašanju</a:t>
            </a:r>
            <a:endParaRPr lang="en-GB" dirty="0"/>
          </a:p>
          <a:p>
            <a:endParaRPr lang="en-GB" dirty="0"/>
          </a:p>
          <a:p>
            <a:r>
              <a:rPr lang="en-GB" dirty="0"/>
              <a:t>Zagreb, 16. 12. 2024.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E6CCCB14-D0E4-A93B-603E-73B99F17BE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30" y="44355"/>
            <a:ext cx="2984938" cy="743419"/>
          </a:xfrm>
          <a:prstGeom prst="rect">
            <a:avLst/>
          </a:prstGeom>
        </p:spPr>
      </p:pic>
      <p:pic>
        <p:nvPicPr>
          <p:cNvPr id="13" name="Picture 12" descr="A black and white logo&#10;&#10;Description automatically generated">
            <a:extLst>
              <a:ext uri="{FF2B5EF4-FFF2-40B4-BE49-F238E27FC236}">
                <a16:creationId xmlns:a16="http://schemas.microsoft.com/office/drawing/2014/main" id="{780EF41A-086F-1C0C-91E4-62B9AD54CF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5738" y="44355"/>
            <a:ext cx="2561090" cy="905124"/>
          </a:xfrm>
          <a:prstGeom prst="rect">
            <a:avLst/>
          </a:prstGeom>
        </p:spPr>
      </p:pic>
      <p:pic>
        <p:nvPicPr>
          <p:cNvPr id="15" name="Picture 14" descr="A blue and black logo&#10;&#10;Description automatically generated">
            <a:extLst>
              <a:ext uri="{FF2B5EF4-FFF2-40B4-BE49-F238E27FC236}">
                <a16:creationId xmlns:a16="http://schemas.microsoft.com/office/drawing/2014/main" id="{77F7D4B0-9A26-C712-BD9D-9B69A6BBA2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0964" y="44355"/>
            <a:ext cx="1633712" cy="1086305"/>
          </a:xfrm>
          <a:prstGeom prst="rect">
            <a:avLst/>
          </a:prstGeom>
        </p:spPr>
      </p:pic>
      <p:pic>
        <p:nvPicPr>
          <p:cNvPr id="16" name="Picture 15" descr="A logo of a university&#10;&#10;Description automatically generated">
            <a:extLst>
              <a:ext uri="{FF2B5EF4-FFF2-40B4-BE49-F238E27FC236}">
                <a16:creationId xmlns:a16="http://schemas.microsoft.com/office/drawing/2014/main" id="{BA467F8D-0DA8-496E-C891-C1D9780F9D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52226" y="4797287"/>
            <a:ext cx="1551817" cy="206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733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29690-DFCC-54D9-4843-4D9C76D55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0" y="18255"/>
            <a:ext cx="12056390" cy="124183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/>
              <a:t>Istraživački cilj i pitanja: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4F4F6-9863-D900-3B57-D1703AA95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0" y="1343818"/>
            <a:ext cx="12158420" cy="5495927"/>
          </a:xfrm>
        </p:spPr>
        <p:txBody>
          <a:bodyPr>
            <a:normAutofit/>
          </a:bodyPr>
          <a:lstStyle/>
          <a:p>
            <a:r>
              <a:rPr lang="en-GB" i="1" dirty="0">
                <a:solidFill>
                  <a:srgbClr val="FF0000"/>
                </a:solidFill>
              </a:rPr>
              <a:t>CILJ: </a:t>
            </a:r>
            <a:r>
              <a:rPr lang="en-GB" i="1" dirty="0" err="1"/>
              <a:t>Steći</a:t>
            </a:r>
            <a:r>
              <a:rPr lang="en-GB" i="1" dirty="0"/>
              <a:t> </a:t>
            </a:r>
            <a:r>
              <a:rPr lang="en-GB" i="1" dirty="0" err="1"/>
              <a:t>uvid</a:t>
            </a:r>
            <a:r>
              <a:rPr lang="en-GB" i="1" dirty="0"/>
              <a:t> u </a:t>
            </a:r>
            <a:r>
              <a:rPr lang="en-GB" i="1" dirty="0" err="1"/>
              <a:t>perspektivu</a:t>
            </a:r>
            <a:r>
              <a:rPr lang="en-GB" i="1" dirty="0"/>
              <a:t> </a:t>
            </a:r>
            <a:r>
              <a:rPr lang="en-GB" i="1" dirty="0" err="1"/>
              <a:t>stručnjaka</a:t>
            </a:r>
            <a:r>
              <a:rPr lang="en-GB" i="1" dirty="0"/>
              <a:t> koji </a:t>
            </a:r>
            <a:r>
              <a:rPr lang="en-GB" i="1" dirty="0" err="1"/>
              <a:t>provode</a:t>
            </a:r>
            <a:r>
              <a:rPr lang="en-GB" i="1" dirty="0"/>
              <a:t>/</a:t>
            </a:r>
            <a:r>
              <a:rPr lang="en-GB" i="1" dirty="0" err="1"/>
              <a:t>koriste</a:t>
            </a:r>
            <a:r>
              <a:rPr lang="en-GB" i="1" dirty="0"/>
              <a:t> </a:t>
            </a:r>
            <a:r>
              <a:rPr lang="en-GB" i="1" dirty="0" err="1"/>
              <a:t>procjenu</a:t>
            </a:r>
            <a:r>
              <a:rPr lang="en-GB" i="1" dirty="0"/>
              <a:t> </a:t>
            </a:r>
            <a:r>
              <a:rPr lang="en-GB" i="1" dirty="0" err="1"/>
              <a:t>maloljetnih</a:t>
            </a:r>
            <a:r>
              <a:rPr lang="en-GB" i="1" dirty="0"/>
              <a:t> </a:t>
            </a:r>
            <a:r>
              <a:rPr lang="en-GB" i="1" dirty="0" err="1"/>
              <a:t>počinitelja</a:t>
            </a:r>
            <a:r>
              <a:rPr lang="en-GB" i="1" dirty="0"/>
              <a:t> </a:t>
            </a:r>
            <a:r>
              <a:rPr lang="en-GB" i="1" dirty="0" err="1"/>
              <a:t>kaznenih</a:t>
            </a:r>
            <a:r>
              <a:rPr lang="en-GB" i="1" dirty="0"/>
              <a:t> </a:t>
            </a:r>
            <a:r>
              <a:rPr lang="en-GB" i="1" dirty="0" err="1"/>
              <a:t>djela</a:t>
            </a:r>
            <a:r>
              <a:rPr lang="en-GB" i="1" dirty="0"/>
              <a:t> u </a:t>
            </a:r>
            <a:r>
              <a:rPr lang="en-GB" i="1" dirty="0" err="1"/>
              <a:t>Hrvatskoj</a:t>
            </a:r>
            <a:r>
              <a:rPr lang="en-GB" i="1" dirty="0"/>
              <a:t> o </a:t>
            </a:r>
            <a:r>
              <a:rPr lang="en-GB" i="1" dirty="0" err="1"/>
              <a:t>statusu</a:t>
            </a:r>
            <a:r>
              <a:rPr lang="en-GB" i="1" dirty="0"/>
              <a:t> </a:t>
            </a:r>
            <a:r>
              <a:rPr lang="en-GB" i="1" dirty="0" err="1"/>
              <a:t>individualne</a:t>
            </a:r>
            <a:r>
              <a:rPr lang="en-GB" i="1" dirty="0"/>
              <a:t> </a:t>
            </a:r>
            <a:r>
              <a:rPr lang="en-GB" i="1" dirty="0" err="1"/>
              <a:t>procjene</a:t>
            </a:r>
            <a:r>
              <a:rPr lang="en-GB" i="1" dirty="0"/>
              <a:t> </a:t>
            </a:r>
            <a:r>
              <a:rPr lang="en-GB" i="1" dirty="0" err="1"/>
              <a:t>i</a:t>
            </a:r>
            <a:r>
              <a:rPr lang="en-GB" i="1" dirty="0"/>
              <a:t> </a:t>
            </a:r>
            <a:r>
              <a:rPr lang="en-GB" i="1" dirty="0" err="1"/>
              <a:t>njezinoj</a:t>
            </a:r>
            <a:r>
              <a:rPr lang="en-GB" i="1" dirty="0"/>
              <a:t> </a:t>
            </a:r>
            <a:r>
              <a:rPr lang="en-GB" i="1" dirty="0" err="1"/>
              <a:t>provedbi</a:t>
            </a:r>
            <a:r>
              <a:rPr lang="en-GB" i="1" dirty="0"/>
              <a:t> u </a:t>
            </a:r>
            <a:r>
              <a:rPr lang="en-GB" i="1" dirty="0" err="1"/>
              <a:t>skladu</a:t>
            </a:r>
            <a:r>
              <a:rPr lang="en-GB" i="1" dirty="0"/>
              <a:t> s </a:t>
            </a:r>
            <a:r>
              <a:rPr lang="en-GB" i="1" dirty="0" err="1"/>
              <a:t>Direktivom</a:t>
            </a:r>
            <a:r>
              <a:rPr lang="en-GB" i="1" dirty="0"/>
              <a:t> 800/2016.</a:t>
            </a:r>
          </a:p>
          <a:p>
            <a:r>
              <a:rPr lang="en-HR" dirty="0">
                <a:solidFill>
                  <a:srgbClr val="FF0000"/>
                </a:solidFill>
              </a:rPr>
              <a:t>ISTRAŽIVAČKA PITANJA: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Kako</a:t>
            </a:r>
            <a:r>
              <a:rPr lang="en-GB" dirty="0"/>
              <a:t> </a:t>
            </a:r>
            <a:r>
              <a:rPr lang="en-GB" dirty="0" err="1"/>
              <a:t>sudionici</a:t>
            </a:r>
            <a:r>
              <a:rPr lang="en-GB" dirty="0"/>
              <a:t> (</a:t>
            </a:r>
            <a:r>
              <a:rPr lang="en-GB" dirty="0" err="1"/>
              <a:t>stručnjaci</a:t>
            </a:r>
            <a:r>
              <a:rPr lang="en-GB" dirty="0"/>
              <a:t> koji </a:t>
            </a:r>
            <a:r>
              <a:rPr lang="en-GB" dirty="0" err="1"/>
              <a:t>koriste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provode</a:t>
            </a:r>
            <a:r>
              <a:rPr lang="en-GB" dirty="0"/>
              <a:t> </a:t>
            </a:r>
            <a:r>
              <a:rPr lang="en-GB" dirty="0" err="1"/>
              <a:t>individualne</a:t>
            </a:r>
            <a:r>
              <a:rPr lang="en-GB" dirty="0"/>
              <a:t> </a:t>
            </a:r>
            <a:r>
              <a:rPr lang="en-GB" dirty="0" err="1"/>
              <a:t>procjene</a:t>
            </a:r>
            <a:r>
              <a:rPr lang="en-GB" dirty="0"/>
              <a:t>) </a:t>
            </a:r>
            <a:r>
              <a:rPr lang="en-GB" dirty="0" err="1"/>
              <a:t>opisuju</a:t>
            </a:r>
            <a:r>
              <a:rPr lang="en-GB" dirty="0"/>
              <a:t> </a:t>
            </a:r>
            <a:r>
              <a:rPr lang="en-GB" dirty="0" err="1"/>
              <a:t>svoju</a:t>
            </a:r>
            <a:r>
              <a:rPr lang="en-GB" dirty="0"/>
              <a:t> </a:t>
            </a:r>
            <a:r>
              <a:rPr lang="en-GB" dirty="0" err="1"/>
              <a:t>razinu</a:t>
            </a:r>
            <a:r>
              <a:rPr lang="en-GB" dirty="0"/>
              <a:t> </a:t>
            </a:r>
            <a:r>
              <a:rPr lang="en-GB" dirty="0" err="1"/>
              <a:t>educiranosti</a:t>
            </a:r>
            <a:r>
              <a:rPr lang="en-GB" dirty="0"/>
              <a:t> za </a:t>
            </a:r>
            <a:r>
              <a:rPr lang="en-GB" dirty="0" err="1"/>
              <a:t>provođenje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korištenje</a:t>
            </a:r>
            <a:r>
              <a:rPr lang="en-GB" dirty="0"/>
              <a:t> </a:t>
            </a:r>
            <a:r>
              <a:rPr lang="en-GB" dirty="0" err="1"/>
              <a:t>individualnih</a:t>
            </a:r>
            <a:r>
              <a:rPr lang="en-GB" dirty="0"/>
              <a:t> </a:t>
            </a:r>
            <a:r>
              <a:rPr lang="en-GB" dirty="0" err="1"/>
              <a:t>procjena</a:t>
            </a:r>
            <a:r>
              <a:rPr lang="en-GB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Kako</a:t>
            </a:r>
            <a:r>
              <a:rPr lang="en-GB" dirty="0"/>
              <a:t> </a:t>
            </a:r>
            <a:r>
              <a:rPr lang="en-GB" dirty="0" err="1"/>
              <a:t>sudionici</a:t>
            </a:r>
            <a:r>
              <a:rPr lang="en-GB" dirty="0"/>
              <a:t> </a:t>
            </a:r>
            <a:r>
              <a:rPr lang="en-GB" dirty="0" err="1"/>
              <a:t>doživljavaju</a:t>
            </a:r>
            <a:r>
              <a:rPr lang="en-GB" dirty="0"/>
              <a:t> </a:t>
            </a:r>
            <a:r>
              <a:rPr lang="en-GB" dirty="0" err="1"/>
              <a:t>proces</a:t>
            </a:r>
            <a:r>
              <a:rPr lang="en-GB" dirty="0"/>
              <a:t> </a:t>
            </a:r>
            <a:r>
              <a:rPr lang="en-GB" dirty="0" err="1"/>
              <a:t>individualne</a:t>
            </a:r>
            <a:r>
              <a:rPr lang="en-GB" dirty="0"/>
              <a:t> </a:t>
            </a:r>
            <a:r>
              <a:rPr lang="en-GB" dirty="0" err="1"/>
              <a:t>procjene</a:t>
            </a:r>
            <a:r>
              <a:rPr lang="en-GB" dirty="0"/>
              <a:t> u </a:t>
            </a:r>
            <a:r>
              <a:rPr lang="en-GB" dirty="0" err="1"/>
              <a:t>Hrvatskoj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njenu</a:t>
            </a:r>
            <a:r>
              <a:rPr lang="en-GB" dirty="0"/>
              <a:t> </a:t>
            </a:r>
            <a:r>
              <a:rPr lang="en-GB" dirty="0" err="1"/>
              <a:t>implementaciju</a:t>
            </a:r>
            <a:r>
              <a:rPr lang="en-GB" dirty="0"/>
              <a:t> u </a:t>
            </a:r>
            <a:r>
              <a:rPr lang="en-GB" dirty="0" err="1"/>
              <a:t>pravosudni</a:t>
            </a:r>
            <a:r>
              <a:rPr lang="en-GB" dirty="0"/>
              <a:t> </a:t>
            </a:r>
            <a:r>
              <a:rPr lang="en-GB" dirty="0" err="1"/>
              <a:t>sustav</a:t>
            </a:r>
            <a:r>
              <a:rPr lang="en-GB" dirty="0"/>
              <a:t>?</a:t>
            </a:r>
            <a:endParaRPr lang="en-HR" dirty="0"/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Kako</a:t>
            </a:r>
            <a:r>
              <a:rPr lang="en-GB" dirty="0"/>
              <a:t> </a:t>
            </a:r>
            <a:r>
              <a:rPr lang="en-GB" dirty="0" err="1"/>
              <a:t>stručnjaci</a:t>
            </a:r>
            <a:r>
              <a:rPr lang="en-GB" dirty="0"/>
              <a:t> </a:t>
            </a:r>
            <a:r>
              <a:rPr lang="en-GB" dirty="0" err="1"/>
              <a:t>opisuju</a:t>
            </a:r>
            <a:r>
              <a:rPr lang="en-GB" dirty="0"/>
              <a:t> </a:t>
            </a:r>
            <a:r>
              <a:rPr lang="en-GB" dirty="0" err="1"/>
              <a:t>svoje</a:t>
            </a:r>
            <a:r>
              <a:rPr lang="en-GB" dirty="0"/>
              <a:t> </a:t>
            </a:r>
            <a:r>
              <a:rPr lang="en-GB" dirty="0" err="1"/>
              <a:t>zadovoljstvo</a:t>
            </a:r>
            <a:r>
              <a:rPr lang="en-GB" dirty="0"/>
              <a:t> </a:t>
            </a:r>
            <a:r>
              <a:rPr lang="en-GB" dirty="0" err="1"/>
              <a:t>implementacijom</a:t>
            </a:r>
            <a:r>
              <a:rPr lang="en-GB" dirty="0"/>
              <a:t>  </a:t>
            </a:r>
            <a:r>
              <a:rPr lang="en-GB" dirty="0" err="1"/>
              <a:t>individualne</a:t>
            </a:r>
            <a:r>
              <a:rPr lang="en-GB" dirty="0"/>
              <a:t> </a:t>
            </a:r>
            <a:r>
              <a:rPr lang="en-GB" dirty="0" err="1"/>
              <a:t>procjene</a:t>
            </a:r>
            <a:r>
              <a:rPr lang="en-GB" dirty="0"/>
              <a:t> </a:t>
            </a:r>
            <a:r>
              <a:rPr lang="en-GB" dirty="0" err="1"/>
              <a:t>maloljetnika</a:t>
            </a:r>
            <a:r>
              <a:rPr lang="en-GB" dirty="0"/>
              <a:t>?</a:t>
            </a:r>
            <a:endParaRPr lang="en-HR" dirty="0"/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Kako</a:t>
            </a:r>
            <a:r>
              <a:rPr lang="en-GB" dirty="0"/>
              <a:t> </a:t>
            </a:r>
            <a:r>
              <a:rPr lang="en-GB" dirty="0" err="1"/>
              <a:t>sudionici</a:t>
            </a:r>
            <a:r>
              <a:rPr lang="en-GB" dirty="0"/>
              <a:t> </a:t>
            </a:r>
            <a:r>
              <a:rPr lang="en-GB" dirty="0" err="1"/>
              <a:t>percipiraju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opisuju</a:t>
            </a:r>
            <a:r>
              <a:rPr lang="en-GB" dirty="0"/>
              <a:t> </a:t>
            </a:r>
            <a:r>
              <a:rPr lang="en-GB" dirty="0" err="1"/>
              <a:t>ključne</a:t>
            </a:r>
            <a:r>
              <a:rPr lang="en-GB" dirty="0"/>
              <a:t> </a:t>
            </a:r>
            <a:r>
              <a:rPr lang="en-GB" dirty="0" err="1"/>
              <a:t>poteškoće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izazove</a:t>
            </a:r>
            <a:r>
              <a:rPr lang="en-GB" dirty="0"/>
              <a:t> u </a:t>
            </a:r>
            <a:r>
              <a:rPr lang="en-GB" dirty="0" err="1"/>
              <a:t>vezi</a:t>
            </a:r>
            <a:r>
              <a:rPr lang="en-GB" dirty="0"/>
              <a:t> s </a:t>
            </a:r>
            <a:r>
              <a:rPr lang="en-GB" dirty="0" err="1"/>
              <a:t>implementacijom</a:t>
            </a:r>
            <a:r>
              <a:rPr lang="en-GB" dirty="0"/>
              <a:t> </a:t>
            </a:r>
            <a:r>
              <a:rPr lang="en-GB" dirty="0" err="1"/>
              <a:t>individualne</a:t>
            </a:r>
            <a:r>
              <a:rPr lang="en-GB" dirty="0"/>
              <a:t> </a:t>
            </a:r>
            <a:r>
              <a:rPr lang="en-GB" dirty="0" err="1"/>
              <a:t>procjene</a:t>
            </a:r>
            <a:r>
              <a:rPr lang="en-GB" dirty="0"/>
              <a:t> u </a:t>
            </a:r>
            <a:r>
              <a:rPr lang="en-GB" dirty="0" err="1"/>
              <a:t>praksi</a:t>
            </a:r>
            <a:r>
              <a:rPr lang="en-GB" dirty="0"/>
              <a:t>?</a:t>
            </a:r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3552658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ADDEBA9-38F5-0D4C-BCBD-1B834C5D6EF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hr-HR" b="1" dirty="0"/>
              <a:t>METODE</a:t>
            </a:r>
          </a:p>
        </p:txBody>
      </p:sp>
    </p:spTree>
    <p:extLst>
      <p:ext uri="{BB962C8B-B14F-4D97-AF65-F5344CB8AC3E}">
        <p14:creationId xmlns:p14="http://schemas.microsoft.com/office/powerpoint/2010/main" val="2485993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95A29-FDDA-B64F-8842-97350B7B3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283" y="235391"/>
            <a:ext cx="11669917" cy="98682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i="1" dirty="0"/>
              <a:t>SUDIONICI I PRIKUP PODATAKA:</a:t>
            </a:r>
            <a:endParaRPr lang="en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79256-EFF2-704C-ABB2-FB180834E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174" y="1401416"/>
            <a:ext cx="11589026" cy="5456583"/>
          </a:xfrm>
        </p:spPr>
        <p:txBody>
          <a:bodyPr/>
          <a:lstStyle/>
          <a:p>
            <a:r>
              <a:rPr lang="en-GB" b="1" dirty="0"/>
              <a:t>FOKUS GRUPE</a:t>
            </a:r>
          </a:p>
          <a:p>
            <a:pPr lvl="1"/>
            <a:r>
              <a:rPr lang="en-GB" dirty="0" err="1"/>
              <a:t>Vodič</a:t>
            </a:r>
            <a:r>
              <a:rPr lang="en-GB" dirty="0"/>
              <a:t> za </a:t>
            </a:r>
            <a:r>
              <a:rPr lang="en-GB" dirty="0" err="1"/>
              <a:t>provedbu</a:t>
            </a:r>
            <a:r>
              <a:rPr lang="en-GB" dirty="0"/>
              <a:t> </a:t>
            </a:r>
            <a:r>
              <a:rPr lang="en-GB" dirty="0" err="1"/>
              <a:t>foksunih</a:t>
            </a:r>
            <a:r>
              <a:rPr lang="en-GB" dirty="0"/>
              <a:t> </a:t>
            </a:r>
            <a:r>
              <a:rPr lang="en-GB" dirty="0" err="1"/>
              <a:t>grupa</a:t>
            </a:r>
            <a:endParaRPr lang="en-GB" b="1" i="1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GB" dirty="0"/>
              <a:t>2 </a:t>
            </a:r>
            <a:r>
              <a:rPr lang="en-GB" dirty="0" err="1"/>
              <a:t>istraživača</a:t>
            </a:r>
            <a:r>
              <a:rPr lang="en-GB" dirty="0"/>
              <a:t>- </a:t>
            </a:r>
            <a:r>
              <a:rPr lang="en-GB" dirty="0" err="1"/>
              <a:t>suvoditelja</a:t>
            </a:r>
            <a:endParaRPr lang="en-GB" dirty="0"/>
          </a:p>
          <a:p>
            <a:pPr lvl="1"/>
            <a:r>
              <a:rPr lang="en-GB" b="1" i="1" dirty="0" err="1">
                <a:solidFill>
                  <a:schemeClr val="accent5">
                    <a:lumMod val="50000"/>
                  </a:schemeClr>
                </a:solidFill>
              </a:rPr>
              <a:t>Trajanje</a:t>
            </a:r>
            <a:r>
              <a:rPr lang="en-GB" dirty="0"/>
              <a:t> – </a:t>
            </a:r>
            <a:r>
              <a:rPr lang="en-GB" dirty="0" err="1"/>
              <a:t>cca</a:t>
            </a:r>
            <a:r>
              <a:rPr lang="en-GB" dirty="0"/>
              <a:t>. </a:t>
            </a:r>
            <a:r>
              <a:rPr lang="en-GB" b="1" i="1" dirty="0">
                <a:solidFill>
                  <a:schemeClr val="accent5">
                    <a:lumMod val="50000"/>
                  </a:schemeClr>
                </a:solidFill>
              </a:rPr>
              <a:t>2h </a:t>
            </a:r>
          </a:p>
          <a:p>
            <a:pPr lvl="1"/>
            <a:r>
              <a:rPr lang="en-GB" dirty="0"/>
              <a:t>U </a:t>
            </a:r>
            <a:r>
              <a:rPr lang="en-GB" dirty="0" err="1"/>
              <a:t>skladu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svim</a:t>
            </a:r>
            <a:r>
              <a:rPr lang="en-GB" dirty="0"/>
              <a:t> </a:t>
            </a:r>
            <a:r>
              <a:rPr lang="en-GB" dirty="0" err="1"/>
              <a:t>važećim</a:t>
            </a:r>
            <a:r>
              <a:rPr lang="en-GB" dirty="0"/>
              <a:t> </a:t>
            </a:r>
            <a:r>
              <a:rPr lang="en-GB" dirty="0" err="1"/>
              <a:t>etičkim</a:t>
            </a:r>
            <a:r>
              <a:rPr lang="en-GB" dirty="0"/>
              <a:t> </a:t>
            </a:r>
            <a:r>
              <a:rPr lang="en-GB" dirty="0" err="1"/>
              <a:t>propisima</a:t>
            </a:r>
            <a:r>
              <a:rPr lang="en-GB" dirty="0"/>
              <a:t> za </a:t>
            </a:r>
            <a:r>
              <a:rPr lang="en-GB" dirty="0" err="1"/>
              <a:t>provedbu</a:t>
            </a:r>
            <a:r>
              <a:rPr lang="en-GB" dirty="0"/>
              <a:t> </a:t>
            </a:r>
            <a:r>
              <a:rPr lang="en-GB" dirty="0" err="1"/>
              <a:t>istraživanja</a:t>
            </a:r>
            <a:r>
              <a:rPr lang="en-GB" dirty="0"/>
              <a:t> u RH</a:t>
            </a:r>
            <a:endParaRPr lang="en-GB" b="1" i="1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GB" b="1" i="1" dirty="0">
                <a:solidFill>
                  <a:srgbClr val="C00000"/>
                </a:solidFill>
              </a:rPr>
              <a:t>SUDIONICI:</a:t>
            </a:r>
          </a:p>
          <a:p>
            <a:pPr lvl="1"/>
            <a:r>
              <a:rPr lang="en-GB" b="1" i="1" dirty="0">
                <a:solidFill>
                  <a:srgbClr val="C00000"/>
                </a:solidFill>
              </a:rPr>
              <a:t>N = 29 </a:t>
            </a:r>
            <a:r>
              <a:rPr lang="en-GB" b="1" i="1" dirty="0" err="1">
                <a:solidFill>
                  <a:srgbClr val="C00000"/>
                </a:solidFill>
              </a:rPr>
              <a:t>stručnjaka</a:t>
            </a:r>
            <a:r>
              <a:rPr lang="en-GB" b="1" i="1" dirty="0">
                <a:solidFill>
                  <a:srgbClr val="C00000"/>
                </a:solidFill>
              </a:rPr>
              <a:t> </a:t>
            </a:r>
            <a:r>
              <a:rPr lang="en-GB" dirty="0"/>
              <a:t>(17 </a:t>
            </a:r>
            <a:r>
              <a:rPr lang="en-GB" dirty="0" err="1"/>
              <a:t>provodi</a:t>
            </a:r>
            <a:r>
              <a:rPr lang="en-GB" dirty="0"/>
              <a:t> </a:t>
            </a:r>
            <a:r>
              <a:rPr lang="en-GB" dirty="0" err="1"/>
              <a:t>ind.procjenu</a:t>
            </a:r>
            <a:r>
              <a:rPr lang="en-GB" dirty="0"/>
              <a:t>; 12 </a:t>
            </a:r>
            <a:r>
              <a:rPr lang="en-GB" dirty="0" err="1"/>
              <a:t>koristi</a:t>
            </a:r>
            <a:r>
              <a:rPr lang="en-GB" dirty="0"/>
              <a:t> </a:t>
            </a:r>
            <a:r>
              <a:rPr lang="en-GB" dirty="0" err="1"/>
              <a:t>ind.procjenu</a:t>
            </a:r>
            <a:r>
              <a:rPr lang="en-GB" dirty="0"/>
              <a:t>) </a:t>
            </a:r>
            <a:endParaRPr lang="hr-HR" dirty="0"/>
          </a:p>
          <a:p>
            <a:pPr lvl="1"/>
            <a:endParaRPr lang="en-GB" b="1" i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hr-HR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646698-38AA-9740-A118-D4908B5AA5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892971"/>
              </p:ext>
            </p:extLst>
          </p:nvPr>
        </p:nvGraphicFramePr>
        <p:xfrm>
          <a:off x="204757" y="5240509"/>
          <a:ext cx="12192000" cy="161749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7831345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84257073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899351840"/>
                    </a:ext>
                  </a:extLst>
                </a:gridCol>
              </a:tblGrid>
              <a:tr h="556592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Zagreb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Rijeka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/>
                        <a:t>Osijek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7217975"/>
                  </a:ext>
                </a:extLst>
              </a:tr>
              <a:tr h="1060899"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/>
                        <a:t>N = 10 </a:t>
                      </a:r>
                    </a:p>
                    <a:p>
                      <a:pPr algn="ctr"/>
                      <a:r>
                        <a:rPr lang="hr-HR" sz="2400" dirty="0"/>
                        <a:t>(5 provodi; 5 koristi)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/>
                        <a:t>N = 9</a:t>
                      </a:r>
                    </a:p>
                    <a:p>
                      <a:pPr algn="ctr"/>
                      <a:r>
                        <a:rPr lang="hr-HR" sz="2400" dirty="0"/>
                        <a:t>(6 provodi; 3 koristi)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b="1" dirty="0"/>
                        <a:t>N = 10 </a:t>
                      </a:r>
                    </a:p>
                    <a:p>
                      <a:pPr algn="ctr"/>
                      <a:r>
                        <a:rPr lang="hr-HR" sz="2400" dirty="0"/>
                        <a:t>(6 provodi; 4 koristi)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7086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019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Rezervirano mjesto sadržaja 5">
            <a:extLst>
              <a:ext uri="{FF2B5EF4-FFF2-40B4-BE49-F238E27FC236}">
                <a16:creationId xmlns:a16="http://schemas.microsoft.com/office/drawing/2014/main" id="{90D94026-E22B-423A-9FA9-3A92E1A312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3569153"/>
              </p:ext>
            </p:extLst>
          </p:nvPr>
        </p:nvGraphicFramePr>
        <p:xfrm>
          <a:off x="0" y="175501"/>
          <a:ext cx="12192000" cy="5216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kstniOkvir 6">
            <a:extLst>
              <a:ext uri="{FF2B5EF4-FFF2-40B4-BE49-F238E27FC236}">
                <a16:creationId xmlns:a16="http://schemas.microsoft.com/office/drawing/2014/main" id="{751F07E6-C9DA-4AA6-8469-0B3A8519FABE}"/>
              </a:ext>
            </a:extLst>
          </p:cNvPr>
          <p:cNvSpPr txBox="1"/>
          <p:nvPr/>
        </p:nvSpPr>
        <p:spPr>
          <a:xfrm>
            <a:off x="0" y="5486400"/>
            <a:ext cx="8460828" cy="13234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STRUČNJACI IZVANPRAVNE STRUKE– DRŽAVNO ODVJETNIŠTVO</a:t>
            </a:r>
          </a:p>
          <a:p>
            <a:pPr lvl="0" algn="ctr"/>
            <a:r>
              <a:rPr lang="en-GB" sz="2000" dirty="0">
                <a:solidFill>
                  <a:prstClr val="black"/>
                </a:solidFill>
              </a:rPr>
              <a:t>STRUČNJACI IZVANPRAVNE STRUKE –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SUDOVI ZA MLADEŽ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 HZSR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DOMOVI ZA ODGOJ / CPUZ</a:t>
            </a: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B90CECCA-CB70-4FF8-B3C8-E32B2436979A}"/>
              </a:ext>
            </a:extLst>
          </p:cNvPr>
          <p:cNvSpPr txBox="1"/>
          <p:nvPr/>
        </p:nvSpPr>
        <p:spPr>
          <a:xfrm>
            <a:off x="8755117" y="5671065"/>
            <a:ext cx="3436883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DRŽAVNI ODVJETNICI ZA MLADEŽ/ZAMJENICI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SUCI za MLADEŽ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4935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1A4613-70E4-8D9E-C686-C40ED5B37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hr-HR" sz="5200"/>
              <a:t>ANALIZA PODATAKA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0B9AD3EE-FB0D-A668-BFB3-F4DB986A84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8305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1661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ADDEBA9-38F5-0D4C-BCBD-1B834C5D6EF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hr-HR" b="1" dirty="0"/>
              <a:t>REZULTATI</a:t>
            </a:r>
          </a:p>
        </p:txBody>
      </p:sp>
    </p:spTree>
    <p:extLst>
      <p:ext uri="{BB962C8B-B14F-4D97-AF65-F5344CB8AC3E}">
        <p14:creationId xmlns:p14="http://schemas.microsoft.com/office/powerpoint/2010/main" val="1241096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BF09E-ADDF-3743-BF6A-A39A85911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32" y="117692"/>
            <a:ext cx="11642757" cy="98682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		</a:t>
            </a:r>
            <a:r>
              <a:rPr lang="en-US" sz="3600" b="1" dirty="0" err="1"/>
              <a:t>Bazično</a:t>
            </a:r>
            <a:r>
              <a:rPr lang="en-US" sz="3600" b="1" dirty="0"/>
              <a:t> </a:t>
            </a:r>
            <a:r>
              <a:rPr lang="en-US" sz="3600" b="1" dirty="0" err="1"/>
              <a:t>obrazovanje</a:t>
            </a:r>
            <a:r>
              <a:rPr lang="en-US" sz="3600" b="1" dirty="0"/>
              <a:t> u </a:t>
            </a:r>
            <a:r>
              <a:rPr lang="en-US" sz="3600" b="1" dirty="0" err="1"/>
              <a:t>području</a:t>
            </a:r>
            <a:r>
              <a:rPr lang="en-US" sz="3600" b="1" dirty="0"/>
              <a:t> </a:t>
            </a:r>
            <a:r>
              <a:rPr lang="en-US" sz="3600" b="1" dirty="0" err="1"/>
              <a:t>maloljetničkog</a:t>
            </a:r>
            <a:r>
              <a:rPr lang="en-US" sz="3600" b="1" dirty="0"/>
              <a:t> </a:t>
            </a:r>
            <a:r>
              <a:rPr lang="en-US" sz="3600" b="1" dirty="0" err="1"/>
              <a:t>pravosuđa</a:t>
            </a:r>
            <a:r>
              <a:rPr lang="en-US" sz="3600" b="1" dirty="0"/>
              <a:t> </a:t>
            </a:r>
            <a:r>
              <a:rPr lang="en-US" sz="3600" b="1" dirty="0" err="1"/>
              <a:t>i</a:t>
            </a:r>
            <a:r>
              <a:rPr lang="en-US" sz="3600" b="1" dirty="0"/>
              <a:t> </a:t>
            </a:r>
            <a:r>
              <a:rPr lang="en-US" sz="3600" b="1" dirty="0" err="1"/>
              <a:t>individualne</a:t>
            </a:r>
            <a:r>
              <a:rPr lang="en-US" sz="3600" b="1" dirty="0"/>
              <a:t> </a:t>
            </a:r>
            <a:r>
              <a:rPr lang="en-US" sz="3600" b="1" dirty="0" err="1"/>
              <a:t>procjene</a:t>
            </a:r>
            <a:r>
              <a:rPr lang="en-US" sz="3600" b="1" dirty="0"/>
              <a:t> </a:t>
            </a:r>
            <a:endParaRPr lang="hr-HR" sz="3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FA051B-EA47-1C42-9F40-94A17F161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723460"/>
              </p:ext>
            </p:extLst>
          </p:nvPr>
        </p:nvGraphicFramePr>
        <p:xfrm>
          <a:off x="398463" y="1448809"/>
          <a:ext cx="11579226" cy="5114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3695">
                  <a:extLst>
                    <a:ext uri="{9D8B030D-6E8A-4147-A177-3AD203B41FA5}">
                      <a16:colId xmlns:a16="http://schemas.microsoft.com/office/drawing/2014/main" val="2676680200"/>
                    </a:ext>
                  </a:extLst>
                </a:gridCol>
                <a:gridCol w="5685531">
                  <a:extLst>
                    <a:ext uri="{9D8B030D-6E8A-4147-A177-3AD203B41FA5}">
                      <a16:colId xmlns:a16="http://schemas.microsoft.com/office/drawing/2014/main" val="1549031747"/>
                    </a:ext>
                  </a:extLst>
                </a:gridCol>
              </a:tblGrid>
              <a:tr h="891407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STRUČNJACI KOJI PROVODE PROCJENU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STRUČNJACI KOJI KORISTE PROCJENU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963585"/>
                  </a:ext>
                </a:extLst>
              </a:tr>
              <a:tr h="422354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"/>
                      </a:pPr>
                      <a:r>
                        <a:rPr lang="hr-HR" sz="20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Razlike ovisno o struci: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hr-HR" sz="20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Psiholozi: malo tema iz područja forenzičke i penološke psihologije (</a:t>
                      </a:r>
                      <a:r>
                        <a:rPr lang="hr-HR" sz="20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samoeduciranje</a:t>
                      </a:r>
                      <a:r>
                        <a:rPr lang="hr-HR" sz="20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; učenje kroz iskustvo); </a:t>
                      </a:r>
                      <a:r>
                        <a:rPr lang="hr-HR" sz="20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psihodijagnostika</a:t>
                      </a:r>
                      <a:endParaRPr lang="hr-HR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hr-HR" sz="20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Socijalni radnici: mali broj kolegija o maloljetnicima (</a:t>
                      </a:r>
                      <a:r>
                        <a:rPr lang="hr-HR" sz="20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samoeduciranje</a:t>
                      </a:r>
                      <a:r>
                        <a:rPr lang="hr-HR" sz="20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konzultacije sa starijim kolegama)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hr-HR" sz="20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Socijalni pedagozi: najobuhvatnije educirani na studiju (niz </a:t>
                      </a:r>
                      <a:r>
                        <a:rPr lang="hr-HR" sz="20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metodiičkih</a:t>
                      </a:r>
                      <a:r>
                        <a:rPr lang="hr-HR" sz="20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 teorijskih kolegija u području </a:t>
                      </a:r>
                      <a:r>
                        <a:rPr lang="hr-HR" sz="2000" b="1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mlt.delinkvencije</a:t>
                      </a:r>
                      <a:r>
                        <a:rPr lang="hr-HR" sz="20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"/>
                      </a:pPr>
                      <a:endParaRPr lang="hr-HR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hr-HR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Procjenjuju ga </a:t>
                      </a:r>
                      <a:r>
                        <a:rPr lang="hr-HR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nedovoljnim </a:t>
                      </a: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hr-HR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Nisu imali priliku educirati se o ovom području tijekom svojeg fakultetskog obrazovanja</a:t>
                      </a:r>
                      <a:r>
                        <a:rPr lang="en-HR" sz="2000" dirty="0">
                          <a:effectLst/>
                        </a:rPr>
                        <a:t> </a:t>
                      </a:r>
                      <a:endParaRPr lang="hr-H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4848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483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BF09E-ADDF-3743-BF6A-A39A85911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9" y="48256"/>
            <a:ext cx="11950573" cy="95667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sz="3600" b="1" dirty="0"/>
              <a:t>	</a:t>
            </a:r>
            <a:r>
              <a:rPr lang="en-GB" sz="3600" b="1" dirty="0" err="1"/>
              <a:t>Dodatne</a:t>
            </a:r>
            <a:r>
              <a:rPr lang="en-GB" sz="3600" b="1" dirty="0"/>
              <a:t> </a:t>
            </a:r>
            <a:r>
              <a:rPr lang="en-GB" sz="3600" b="1" dirty="0" err="1"/>
              <a:t>edukacije</a:t>
            </a:r>
            <a:r>
              <a:rPr lang="en-GB" sz="3600" b="1" dirty="0"/>
              <a:t> u </a:t>
            </a:r>
            <a:r>
              <a:rPr lang="en-GB" sz="3600" b="1" dirty="0" err="1"/>
              <a:t>području</a:t>
            </a:r>
            <a:r>
              <a:rPr lang="en-GB" sz="3600" b="1" dirty="0"/>
              <a:t> </a:t>
            </a:r>
            <a:endParaRPr lang="hr-HR" sz="3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FA051B-EA47-1C42-9F40-94A17F161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198048"/>
              </p:ext>
            </p:extLst>
          </p:nvPr>
        </p:nvGraphicFramePr>
        <p:xfrm>
          <a:off x="190123" y="1186277"/>
          <a:ext cx="11787566" cy="5376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9738">
                  <a:extLst>
                    <a:ext uri="{9D8B030D-6E8A-4147-A177-3AD203B41FA5}">
                      <a16:colId xmlns:a16="http://schemas.microsoft.com/office/drawing/2014/main" val="2676680200"/>
                    </a:ext>
                  </a:extLst>
                </a:gridCol>
                <a:gridCol w="5787828">
                  <a:extLst>
                    <a:ext uri="{9D8B030D-6E8A-4147-A177-3AD203B41FA5}">
                      <a16:colId xmlns:a16="http://schemas.microsoft.com/office/drawing/2014/main" val="1549031747"/>
                    </a:ext>
                  </a:extLst>
                </a:gridCol>
              </a:tblGrid>
              <a:tr h="881995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STRUČNJACI KOJI PROVODE PROCJENU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STRUČNJACI KOJI KORISTE PROCJENU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963585"/>
                  </a:ext>
                </a:extLst>
              </a:tr>
              <a:tr h="449476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"/>
                      </a:pP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Pohađali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određene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edukacije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ranije</a:t>
                      </a:r>
                      <a:endParaRPr lang="en-GB" sz="2000" i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"/>
                      </a:pP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Potreba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za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unaprijeđenje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edukacijama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u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područjima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20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Standardizacija</a:t>
                      </a:r>
                      <a:r>
                        <a:rPr lang="en-GB" sz="2000" b="1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instrumenata</a:t>
                      </a:r>
                      <a:r>
                        <a:rPr lang="en-GB" sz="2000" b="1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procjene</a:t>
                      </a:r>
                      <a:r>
                        <a:rPr lang="en-GB" sz="2000" b="1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GB" sz="2000" b="1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ujednačavanje</a:t>
                      </a:r>
                      <a:r>
                        <a:rPr lang="en-GB" sz="2000" b="1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postupka</a:t>
                      </a:r>
                      <a:r>
                        <a:rPr lang="en-GB" sz="2000" b="1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procjene</a:t>
                      </a:r>
                      <a:r>
                        <a:rPr lang="en-GB" sz="2000" b="1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u RH</a:t>
                      </a: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Edukacija</a:t>
                      </a:r>
                      <a:r>
                        <a:rPr lang="en-GB" sz="2000" b="1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iz</a:t>
                      </a:r>
                      <a:r>
                        <a:rPr lang="en-GB" sz="2000" b="1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obiteljske</a:t>
                      </a:r>
                      <a:r>
                        <a:rPr lang="en-GB" sz="2000" b="1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dinamike</a:t>
                      </a:r>
                      <a:r>
                        <a:rPr lang="en-GB" sz="2000" b="1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GB" sz="2000" b="1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odnosa</a:t>
                      </a:r>
                      <a:endParaRPr lang="en-GB" sz="2000" b="1" i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742950" lvl="1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Suradnje</a:t>
                      </a:r>
                      <a:r>
                        <a:rPr lang="en-GB" sz="2000" b="1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među</a:t>
                      </a:r>
                      <a:r>
                        <a:rPr lang="en-GB" sz="2000" b="1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sektorima</a:t>
                      </a:r>
                      <a:r>
                        <a:rPr lang="en-GB" sz="2000" b="1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800100" lvl="1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Nužno</a:t>
                      </a:r>
                      <a:r>
                        <a:rPr lang="en-GB" sz="2000" b="1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educirati</a:t>
                      </a:r>
                      <a:r>
                        <a:rPr lang="en-GB" sz="2000" b="1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branitelje</a:t>
                      </a:r>
                      <a:r>
                        <a:rPr lang="en-GB" sz="2000" b="1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nerijetko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ne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rade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u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najboljem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interesu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maloljetnika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ne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poznaju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maloljetničko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pravosuđe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njegova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načela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niti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ZSM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što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otežava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rad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svim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i="1" noProof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sudionicima</a:t>
                      </a:r>
                      <a:r>
                        <a:rPr lang="en-GB" sz="2000" i="1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GB" sz="2000" b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hr-HR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Procjenjuju ih nedovoljnima </a:t>
                      </a:r>
                      <a:endParaRPr lang="en-HR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hr-HR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Prioritetima smatraju edukacije usmjerene na:</a:t>
                      </a:r>
                      <a:endParaRPr lang="en-HR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hr-HR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Specijalizaciju </a:t>
                      </a:r>
                      <a:r>
                        <a:rPr lang="hr-HR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sudaca za mladež i državnih odvjetnika za mladež </a:t>
                      </a:r>
                      <a:endParaRPr lang="en-HR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hr-HR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Usklađivanje postupanja i praksi </a:t>
                      </a:r>
                      <a:r>
                        <a:rPr lang="hr-HR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sudaca ; međusektorska suradnja</a:t>
                      </a:r>
                      <a:endParaRPr lang="en-HR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hr-HR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Također, potrebnima smatraju </a:t>
                      </a:r>
                      <a:r>
                        <a:rPr lang="hr-HR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ulaganje u educiranje branitelja </a:t>
                      </a:r>
                      <a:endParaRPr lang="en-GB" sz="3600" b="1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4848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5655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BF09E-ADDF-3743-BF6A-A39A85911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9" y="48256"/>
            <a:ext cx="11950573" cy="95667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sz="3600" b="1" dirty="0"/>
              <a:t>TRENUTNI STATUS I PROVEDBA INDIVIDUALNE PROCJENE</a:t>
            </a:r>
            <a:endParaRPr lang="hr-HR" sz="3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FA051B-EA47-1C42-9F40-94A17F161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949990"/>
              </p:ext>
            </p:extLst>
          </p:nvPr>
        </p:nvGraphicFramePr>
        <p:xfrm>
          <a:off x="202217" y="856077"/>
          <a:ext cx="11787566" cy="6238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9738">
                  <a:extLst>
                    <a:ext uri="{9D8B030D-6E8A-4147-A177-3AD203B41FA5}">
                      <a16:colId xmlns:a16="http://schemas.microsoft.com/office/drawing/2014/main" val="2676680200"/>
                    </a:ext>
                  </a:extLst>
                </a:gridCol>
                <a:gridCol w="5787828">
                  <a:extLst>
                    <a:ext uri="{9D8B030D-6E8A-4147-A177-3AD203B41FA5}">
                      <a16:colId xmlns:a16="http://schemas.microsoft.com/office/drawing/2014/main" val="1549031747"/>
                    </a:ext>
                  </a:extLst>
                </a:gridCol>
              </a:tblGrid>
              <a:tr h="752561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STRUČNJACI KOJI PROVODE PROCJENU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STRUČNJACI KOJI KORISTE PROCJENU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963585"/>
                  </a:ext>
                </a:extLst>
              </a:tr>
              <a:tr h="713827">
                <a:tc gridSpan="2">
                  <a:txBody>
                    <a:bodyPr/>
                    <a:lstStyle/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en-GB" sz="20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Individualna</a:t>
                      </a:r>
                      <a:r>
                        <a:rPr lang="en-GB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procjena</a:t>
                      </a:r>
                      <a:r>
                        <a:rPr lang="en-GB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dugo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kvalitetno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implementirana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sustave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pravosuđa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socijalne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skrbi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koji </a:t>
                      </a:r>
                      <a:r>
                        <a:rPr lang="en-GB" sz="20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usko</a:t>
                      </a:r>
                      <a:r>
                        <a:rPr lang="en-GB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surađuju</a:t>
                      </a:r>
                      <a:r>
                        <a:rPr lang="en-GB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 </a:t>
                      </a:r>
                      <a:r>
                        <a:rPr lang="en-GB" sz="20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predmetima</a:t>
                      </a:r>
                      <a:r>
                        <a:rPr lang="en-GB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maloljetnika</a:t>
                      </a:r>
                      <a:endParaRPr lang="en-GB" sz="2000" b="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en-GB" sz="20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Individualna</a:t>
                      </a:r>
                      <a:r>
                        <a:rPr lang="en-GB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procjena</a:t>
                      </a:r>
                      <a:r>
                        <a:rPr lang="en-GB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za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maloljetnike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osumnjičene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optužene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</a:t>
                      </a:r>
                      <a:r>
                        <a:rPr lang="en-GB" sz="20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kaznena</a:t>
                      </a:r>
                      <a:r>
                        <a:rPr lang="en-GB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djela</a:t>
                      </a:r>
                      <a:r>
                        <a:rPr lang="en-GB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endParaRPr lang="en-GB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"/>
                      </a:pP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4848117"/>
                  </a:ext>
                </a:extLst>
              </a:tr>
              <a:tr h="3565690">
                <a:tc>
                  <a:txBody>
                    <a:bodyPr/>
                    <a:lstStyle/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Postoje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različite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vrste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procjene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različitim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razinama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različitim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ciljevima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ovisno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potrebama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socijalnu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skrb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(PU HZSR)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domovi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odgoj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(CPUZ)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ključne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ustanove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procjenu</a:t>
                      </a:r>
                      <a:endParaRPr lang="en-GB" sz="20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Predlažu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uvođenje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obligatornosti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mišljenje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Centra za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socijalnu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skrb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sadržava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prijedlog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daljnjeg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postupanja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sankcije</a:t>
                      </a:r>
                      <a:endParaRPr lang="en-GB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en-GB" sz="200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IZAZOVI:</a:t>
                      </a:r>
                    </a:p>
                    <a:p>
                      <a:pPr marL="34290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Nedovoljan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broj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stručnjaka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koji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rade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individualnu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procjenu</a:t>
                      </a:r>
                      <a:endParaRPr lang="en-GB" sz="20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povjerljivosti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podataka</a:t>
                      </a:r>
                      <a:endParaRPr lang="en-GB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Courier New" panose="02070309020205020404" pitchFamily="49" charset="0"/>
                        <a:buChar char="o"/>
                      </a:pP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Neujednačenost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kvalitete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sadržaja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nalaza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mišljenja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endParaRPr lang="en-GB" sz="20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Wingdings" pitchFamily="2" charset="2"/>
                        <a:buChar char="ü"/>
                      </a:pPr>
                      <a:r>
                        <a:rPr lang="hr-HR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Nedovoljan broj stručnjaka </a:t>
                      </a:r>
                      <a:r>
                        <a:rPr lang="hr-HR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koji rade individualnu procjenu i činjenicu da neki sudovi i/ili državna odvjetništva </a:t>
                      </a:r>
                      <a:r>
                        <a:rPr lang="hr-HR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nemaju stručne suradnike </a:t>
                      </a:r>
                      <a:r>
                        <a:rPr lang="hr-HR" sz="18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izvanpravne</a:t>
                      </a:r>
                      <a:r>
                        <a:rPr lang="hr-HR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struke  </a:t>
                      </a:r>
                      <a:endParaRPr lang="en-HR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Wingdings" pitchFamily="2" charset="2"/>
                        <a:buChar char="ü"/>
                      </a:pPr>
                      <a:r>
                        <a:rPr lang="hr-HR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 </a:t>
                      </a:r>
                      <a:r>
                        <a:rPr lang="hr-HR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povjerljivosti podataka</a:t>
                      </a:r>
                      <a:endParaRPr lang="en-HR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hr-HR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Neujednačenost nalaza i mišljenja </a:t>
                      </a:r>
                      <a:r>
                        <a:rPr lang="hr-HR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što im otežava donošenje daljnjih odluka</a:t>
                      </a:r>
                      <a:r>
                        <a:rPr lang="en-HR" dirty="0">
                          <a:effectLst/>
                        </a:rPr>
                        <a:t> </a:t>
                      </a:r>
                      <a:endParaRPr lang="hr-HR" sz="4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8856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924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BF09E-ADDF-3743-BF6A-A39A85911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9" y="48256"/>
            <a:ext cx="11950573" cy="95667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rgbClr val="FF0000"/>
                </a:solidFill>
              </a:rPr>
              <a:t>	</a:t>
            </a:r>
            <a:r>
              <a:rPr lang="en-GB" sz="3600" b="1" dirty="0" err="1">
                <a:solidFill>
                  <a:srgbClr val="FF0000"/>
                </a:solidFill>
              </a:rPr>
              <a:t>Teškoće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i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err="1">
                <a:solidFill>
                  <a:srgbClr val="FF0000"/>
                </a:solidFill>
              </a:rPr>
              <a:t>izazovi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endParaRPr lang="hr-HR" sz="36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FA051B-EA47-1C42-9F40-94A17F161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942311"/>
              </p:ext>
            </p:extLst>
          </p:nvPr>
        </p:nvGraphicFramePr>
        <p:xfrm>
          <a:off x="114678" y="1004935"/>
          <a:ext cx="12077322" cy="5920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0570">
                  <a:extLst>
                    <a:ext uri="{9D8B030D-6E8A-4147-A177-3AD203B41FA5}">
                      <a16:colId xmlns:a16="http://schemas.microsoft.com/office/drawing/2014/main" val="2676680200"/>
                    </a:ext>
                  </a:extLst>
                </a:gridCol>
                <a:gridCol w="5966752">
                  <a:extLst>
                    <a:ext uri="{9D8B030D-6E8A-4147-A177-3AD203B41FA5}">
                      <a16:colId xmlns:a16="http://schemas.microsoft.com/office/drawing/2014/main" val="1549031747"/>
                    </a:ext>
                  </a:extLst>
                </a:gridCol>
              </a:tblGrid>
              <a:tr h="500596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STRUČNJACI KOJI PROVODE PROCJENU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STRUČNJACI KOJI KORISTE PROCJENU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963585"/>
                  </a:ext>
                </a:extLst>
              </a:tr>
              <a:tr h="2561162">
                <a:tc gridSpan="2">
                  <a:txBody>
                    <a:bodyPr/>
                    <a:lstStyle/>
                    <a:p>
                      <a:pPr marL="0" lvl="0" indent="-285750">
                        <a:buFont typeface="Wingdings" pitchFamily="2" charset="2"/>
                        <a:buChar char="ü"/>
                      </a:pP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Nedostatne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financije</a:t>
                      </a:r>
                      <a:endParaRPr lang="en-GB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285750">
                        <a:buFont typeface="Wingdings" pitchFamily="2" charset="2"/>
                        <a:buChar char="ü"/>
                      </a:pP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Izazovi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vezani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istražni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zatvor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maloljetnike</a:t>
                      </a:r>
                      <a:endParaRPr lang="en-GB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285750">
                        <a:buFont typeface="Wingdings" pitchFamily="2" charset="2"/>
                        <a:buChar char="ü"/>
                      </a:pP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Tromost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sustava</a:t>
                      </a:r>
                      <a:endParaRPr lang="en-GB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285750">
                        <a:buFont typeface="Wingdings" pitchFamily="2" charset="2"/>
                        <a:buChar char="ü"/>
                      </a:pP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povjerljivosti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podataka</a:t>
                      </a:r>
                      <a:endParaRPr lang="en-GB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285750">
                        <a:buFont typeface="Wingdings" pitchFamily="2" charset="2"/>
                        <a:buChar char="ü"/>
                      </a:pP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Needuciranost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branitelja</a:t>
                      </a:r>
                      <a:endParaRPr lang="en-GB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285750">
                        <a:buFont typeface="Wingdings" pitchFamily="2" charset="2"/>
                        <a:buChar char="ü"/>
                      </a:pP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Nedovoljan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broj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specijaliziranih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stručnjaka</a:t>
                      </a:r>
                      <a:endParaRPr lang="en-GB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285750">
                        <a:buFont typeface="Wingdings" pitchFamily="2" charset="2"/>
                        <a:buChar char="ü"/>
                      </a:pP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Neujednačenost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prakse</a:t>
                      </a:r>
                      <a:endParaRPr lang="en-GB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285750">
                        <a:buFont typeface="Wingdings" pitchFamily="2" charset="2"/>
                        <a:buChar char="ü"/>
                      </a:pP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Nedovoljna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kvaliteta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tretmana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nepostojanje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socijalno-zdravstvene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tretmanske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ustanove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maloljetne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počinitelje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kaznenih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djela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koji u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komorbiditetu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imaju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probleme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mentalnog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zdravlja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endParaRPr lang="en-GB" sz="20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"/>
                      </a:pP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4848117"/>
                  </a:ext>
                </a:extLst>
              </a:tr>
              <a:tr h="237185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"/>
                      </a:pP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hr-HR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Marginalizacija maloljetničkog prava </a:t>
                      </a:r>
                      <a:endParaRPr lang="en-H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hr-HR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Negativna selekcija </a:t>
                      </a:r>
                      <a:r>
                        <a:rPr lang="hr-HR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sudaca i državnih odvjetnika za mladež</a:t>
                      </a:r>
                      <a:endParaRPr lang="en-H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hr-HR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Nedovoljan broj specijaliziranih stručnjaka</a:t>
                      </a:r>
                      <a:r>
                        <a:rPr lang="en-HR" sz="2000" b="1" dirty="0">
                          <a:effectLst/>
                        </a:rPr>
                        <a:t> 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5965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535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041430-A5C1-6A3E-7D2E-7F7D58574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r>
              <a:rPr lang="en-GB" sz="5200" dirty="0" err="1"/>
              <a:t>Sadržaj</a:t>
            </a:r>
            <a:endParaRPr lang="en-GB" sz="52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ED8DC43-AD8D-1FC1-6C79-1906AB29E6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163363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8016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BF09E-ADDF-3743-BF6A-A39A85911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9" y="48256"/>
            <a:ext cx="11950573" cy="95667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sz="3600" b="1" dirty="0"/>
              <a:t>	</a:t>
            </a:r>
            <a:r>
              <a:rPr lang="en-GB" sz="3600" b="1" dirty="0" err="1"/>
              <a:t>Prednosti</a:t>
            </a:r>
            <a:r>
              <a:rPr lang="en-GB" sz="3600" b="1" dirty="0"/>
              <a:t> </a:t>
            </a:r>
            <a:r>
              <a:rPr lang="en-GB" sz="3600" b="1" dirty="0" err="1"/>
              <a:t>i</a:t>
            </a:r>
            <a:r>
              <a:rPr lang="en-GB" sz="3600" b="1" dirty="0"/>
              <a:t> </a:t>
            </a:r>
            <a:r>
              <a:rPr lang="en-GB" sz="3600" b="1" dirty="0" err="1"/>
              <a:t>primjeri</a:t>
            </a:r>
            <a:r>
              <a:rPr lang="en-GB" sz="3600" b="1" dirty="0"/>
              <a:t> </a:t>
            </a:r>
            <a:r>
              <a:rPr lang="en-GB" sz="3600" b="1" dirty="0" err="1"/>
              <a:t>dobre</a:t>
            </a:r>
            <a:r>
              <a:rPr lang="en-GB" sz="3600" b="1" dirty="0"/>
              <a:t> </a:t>
            </a:r>
            <a:r>
              <a:rPr lang="en-GB" sz="3600" b="1" dirty="0" err="1"/>
              <a:t>prakse</a:t>
            </a:r>
            <a:r>
              <a:rPr lang="en-GB" sz="3600" b="1" dirty="0"/>
              <a:t> </a:t>
            </a:r>
            <a:endParaRPr lang="hr-HR" sz="3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FA051B-EA47-1C42-9F40-94A17F161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952320"/>
              </p:ext>
            </p:extLst>
          </p:nvPr>
        </p:nvGraphicFramePr>
        <p:xfrm>
          <a:off x="126750" y="1145629"/>
          <a:ext cx="11850940" cy="5839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6362">
                  <a:extLst>
                    <a:ext uri="{9D8B030D-6E8A-4147-A177-3AD203B41FA5}">
                      <a16:colId xmlns:a16="http://schemas.microsoft.com/office/drawing/2014/main" val="2676680200"/>
                    </a:ext>
                  </a:extLst>
                </a:gridCol>
                <a:gridCol w="5874578">
                  <a:extLst>
                    <a:ext uri="{9D8B030D-6E8A-4147-A177-3AD203B41FA5}">
                      <a16:colId xmlns:a16="http://schemas.microsoft.com/office/drawing/2014/main" val="1549031747"/>
                    </a:ext>
                  </a:extLst>
                </a:gridCol>
              </a:tblGrid>
              <a:tr h="589714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STRUČNJACI KOJI PROVODE PROCJENU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STRUČNJACI KOJI KORISTE PROCJENU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963585"/>
                  </a:ext>
                </a:extLst>
              </a:tr>
              <a:tr h="2455493">
                <a:tc gridSpan="2">
                  <a:txBody>
                    <a:bodyPr/>
                    <a:lstStyle/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Kvalitetan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zakonski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okvir</a:t>
                      </a:r>
                      <a:endParaRPr lang="en-GB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Postojanje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stručnih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suradnika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izvanpravne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struke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sudovima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državnim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odvjetništvima</a:t>
                      </a:r>
                      <a:endParaRPr lang="en-GB" sz="20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Generalno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visoka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kvaliteta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mišljenja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prijedloga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nastalih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temelju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individualne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procjene</a:t>
                      </a:r>
                      <a:endParaRPr lang="en-GB" sz="20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Dobra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međusektorska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suradnja</a:t>
                      </a:r>
                      <a:endParaRPr lang="en-GB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Dobra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interdisciplinarna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suradnja</a:t>
                      </a:r>
                      <a:endParaRPr lang="en-GB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Postojanje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multidisciplinarnih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timova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 PU HZSR </a:t>
                      </a:r>
                      <a:r>
                        <a:rPr lang="en-GB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20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centrima</a:t>
                      </a:r>
                      <a:r>
                        <a:rPr lang="en-GB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 </a:t>
                      </a:r>
                      <a:r>
                        <a:rPr lang="en-GB" sz="20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socijaLnu</a:t>
                      </a:r>
                      <a:r>
                        <a:rPr lang="en-GB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skrb</a:t>
                      </a:r>
                      <a:r>
                        <a:rPr lang="en-GB" sz="20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domovima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odgoj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centrima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pružanje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usluga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zajednici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endParaRPr lang="en-GB" sz="20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"/>
                      </a:pPr>
                      <a:endParaRPr lang="hr-H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4848117"/>
                  </a:ext>
                </a:extLst>
              </a:tr>
              <a:tr h="279411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"/>
                      </a:pP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Činjenica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 se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organiziraju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redoviti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obilasci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maloljetnika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izvršavanju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sankcija</a:t>
                      </a:r>
                      <a:endParaRPr lang="en-GB" sz="2000" b="1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Domovi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odgoj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pružanje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usluga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zajednici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prilikom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prijema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prednost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daju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maloljetnicima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osumnjičenima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ili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optuženima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počinjenje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kaznenog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djela</a:t>
                      </a:r>
                      <a:r>
                        <a:rPr lang="en-GB" sz="20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285750" lvl="0" indent="-285750">
                        <a:buFont typeface="Wingdings" pitchFamily="2" charset="2"/>
                        <a:buChar char="ü"/>
                      </a:pPr>
                      <a:endParaRPr lang="en-GB" sz="20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7305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701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ADDEBA9-38F5-0D4C-BCBD-1B834C5D6EF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hr-HR" b="1" dirty="0"/>
              <a:t>ZAKLJUČCI</a:t>
            </a:r>
          </a:p>
        </p:txBody>
      </p:sp>
    </p:spTree>
    <p:extLst>
      <p:ext uri="{BB962C8B-B14F-4D97-AF65-F5344CB8AC3E}">
        <p14:creationId xmlns:p14="http://schemas.microsoft.com/office/powerpoint/2010/main" val="14649337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FA9B5C-4442-47A2-76AA-07082AF24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280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Poteškoće i izazovi vezani uz individualnu procjenu u Hrvatskoj i preporuke za poboljšanje na temelju istraživanja </a:t>
            </a:r>
            <a:br>
              <a:rPr lang="en-GB" sz="2800">
                <a:solidFill>
                  <a:srgbClr val="FFFFFF"/>
                </a:solidFill>
              </a:rPr>
            </a:br>
            <a:endParaRPr lang="en-GB" sz="28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C7A69-39E2-D337-4FD4-F52859395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810" y="215900"/>
            <a:ext cx="8196889" cy="6631962"/>
          </a:xfrm>
        </p:spPr>
        <p:txBody>
          <a:bodyPr anchor="ctr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100" b="1" dirty="0" err="1">
                <a:effectLst/>
              </a:rPr>
              <a:t>nespecijalizirani</a:t>
            </a:r>
            <a:r>
              <a:rPr lang="en-GB" sz="2100" b="1" dirty="0">
                <a:effectLst/>
              </a:rPr>
              <a:t> </a:t>
            </a:r>
            <a:r>
              <a:rPr lang="en-GB" sz="2100" b="1" dirty="0" err="1">
                <a:effectLst/>
              </a:rPr>
              <a:t>suci</a:t>
            </a:r>
            <a:r>
              <a:rPr lang="en-GB" sz="2100" b="1" dirty="0">
                <a:effectLst/>
              </a:rPr>
              <a:t> za </a:t>
            </a:r>
            <a:r>
              <a:rPr lang="en-GB" sz="2100" b="1" dirty="0" err="1">
                <a:effectLst/>
              </a:rPr>
              <a:t>mladež</a:t>
            </a:r>
            <a:r>
              <a:rPr lang="en-GB" sz="2100" b="1" dirty="0">
                <a:effectLst/>
              </a:rPr>
              <a:t> </a:t>
            </a:r>
            <a:r>
              <a:rPr lang="en-GB" sz="2100" b="1" dirty="0" err="1">
                <a:effectLst/>
              </a:rPr>
              <a:t>i</a:t>
            </a:r>
            <a:r>
              <a:rPr lang="en-GB" sz="2100" b="1" dirty="0">
                <a:effectLst/>
              </a:rPr>
              <a:t> </a:t>
            </a:r>
            <a:r>
              <a:rPr lang="en-GB" sz="2100" b="1" dirty="0" err="1">
                <a:effectLst/>
              </a:rPr>
              <a:t>državni</a:t>
            </a:r>
            <a:r>
              <a:rPr lang="en-GB" sz="2100" b="1" dirty="0">
                <a:effectLst/>
              </a:rPr>
              <a:t> </a:t>
            </a:r>
            <a:r>
              <a:rPr lang="en-GB" sz="2100" b="1" dirty="0" err="1">
                <a:effectLst/>
              </a:rPr>
              <a:t>odvjetnici</a:t>
            </a:r>
            <a:r>
              <a:rPr lang="en-GB" sz="2100" b="1" dirty="0">
                <a:effectLst/>
              </a:rPr>
              <a:t> </a:t>
            </a:r>
            <a:r>
              <a:rPr lang="en-GB" sz="2100" dirty="0">
                <a:effectLst/>
              </a:rPr>
              <a:t>za </a:t>
            </a:r>
            <a:r>
              <a:rPr lang="en-GB" sz="2100" dirty="0" err="1">
                <a:effectLst/>
              </a:rPr>
              <a:t>mladež</a:t>
            </a:r>
            <a:endParaRPr lang="en-GB" sz="2100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100" b="1" dirty="0" err="1">
                <a:effectLst/>
              </a:rPr>
              <a:t>nedovoljan</a:t>
            </a:r>
            <a:r>
              <a:rPr lang="en-GB" sz="2100" b="1" dirty="0">
                <a:effectLst/>
              </a:rPr>
              <a:t> </a:t>
            </a:r>
            <a:r>
              <a:rPr lang="en-GB" sz="2100" b="1" dirty="0" err="1">
                <a:effectLst/>
              </a:rPr>
              <a:t>broj</a:t>
            </a:r>
            <a:r>
              <a:rPr lang="en-GB" sz="2100" b="1" dirty="0">
                <a:effectLst/>
              </a:rPr>
              <a:t> </a:t>
            </a:r>
            <a:r>
              <a:rPr lang="en-GB" sz="2100" b="1" dirty="0" err="1">
                <a:effectLst/>
              </a:rPr>
              <a:t>stručnih</a:t>
            </a:r>
            <a:r>
              <a:rPr lang="en-GB" sz="2100" b="1" dirty="0">
                <a:effectLst/>
              </a:rPr>
              <a:t> </a:t>
            </a:r>
            <a:r>
              <a:rPr lang="en-GB" sz="2100" b="1" dirty="0" err="1">
                <a:effectLst/>
              </a:rPr>
              <a:t>suradnika</a:t>
            </a:r>
            <a:r>
              <a:rPr lang="en-GB" sz="2100" b="1" dirty="0">
                <a:effectLst/>
              </a:rPr>
              <a:t> </a:t>
            </a:r>
            <a:r>
              <a:rPr lang="en-GB" sz="2100" dirty="0" err="1">
                <a:effectLst/>
              </a:rPr>
              <a:t>izvanpravne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struke</a:t>
            </a:r>
            <a:r>
              <a:rPr lang="en-GB" sz="2100" dirty="0">
                <a:effectLst/>
              </a:rPr>
              <a:t> u </a:t>
            </a:r>
            <a:r>
              <a:rPr lang="en-GB" sz="2100" dirty="0" err="1">
                <a:effectLst/>
              </a:rPr>
              <a:t>pravosudnom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sustavu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i</a:t>
            </a:r>
            <a:r>
              <a:rPr lang="en-GB" sz="2100" dirty="0">
                <a:effectLst/>
              </a:rPr>
              <a:t> PU HZSR/</a:t>
            </a:r>
            <a:r>
              <a:rPr lang="en-GB" sz="2100" dirty="0" err="1">
                <a:effectLst/>
              </a:rPr>
              <a:t>centrima</a:t>
            </a:r>
            <a:r>
              <a:rPr lang="en-GB" sz="2100" dirty="0">
                <a:effectLst/>
              </a:rPr>
              <a:t> za </a:t>
            </a:r>
            <a:r>
              <a:rPr lang="en-GB" sz="2100" dirty="0" err="1">
                <a:effectLst/>
              </a:rPr>
              <a:t>socijalnu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skrb</a:t>
            </a:r>
            <a:endParaRPr lang="en-GB" sz="2100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100" b="1" dirty="0" err="1">
                <a:effectLst/>
              </a:rPr>
              <a:t>dugi</a:t>
            </a:r>
            <a:r>
              <a:rPr lang="en-GB" sz="2100" b="1" dirty="0">
                <a:effectLst/>
              </a:rPr>
              <a:t> </a:t>
            </a:r>
            <a:r>
              <a:rPr lang="en-GB" sz="2100" b="1" dirty="0" err="1">
                <a:effectLst/>
              </a:rPr>
              <a:t>sudski</a:t>
            </a:r>
            <a:r>
              <a:rPr lang="en-GB" sz="2100" b="1" dirty="0">
                <a:effectLst/>
              </a:rPr>
              <a:t> </a:t>
            </a:r>
            <a:r>
              <a:rPr lang="en-GB" sz="2100" b="1" dirty="0" err="1">
                <a:effectLst/>
              </a:rPr>
              <a:t>postupci</a:t>
            </a:r>
            <a:r>
              <a:rPr lang="en-GB" sz="2100" b="1" dirty="0">
                <a:effectLst/>
              </a:rPr>
              <a:t> </a:t>
            </a:r>
            <a:r>
              <a:rPr lang="en-GB" sz="2100" dirty="0" err="1">
                <a:effectLst/>
              </a:rPr>
              <a:t>i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znatni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vremenski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raspon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između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procjene</a:t>
            </a:r>
            <a:r>
              <a:rPr lang="en-GB" sz="2100" dirty="0">
                <a:effectLst/>
              </a:rPr>
              <a:t>, </a:t>
            </a:r>
            <a:r>
              <a:rPr lang="en-GB" sz="2100" dirty="0" err="1">
                <a:effectLst/>
              </a:rPr>
              <a:t>donošenja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odluka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i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provedbe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sankcija</a:t>
            </a:r>
            <a:endParaRPr lang="en-GB" sz="2100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100" b="1" dirty="0" err="1">
                <a:effectLst/>
              </a:rPr>
              <a:t>branitelji</a:t>
            </a:r>
            <a:r>
              <a:rPr lang="en-GB" sz="2100" b="1" dirty="0">
                <a:effectLst/>
              </a:rPr>
              <a:t> </a:t>
            </a:r>
            <a:r>
              <a:rPr lang="en-GB" sz="2100" b="1" dirty="0" err="1">
                <a:effectLst/>
              </a:rPr>
              <a:t>nisu</a:t>
            </a:r>
            <a:r>
              <a:rPr lang="en-GB" sz="2100" b="1" dirty="0">
                <a:effectLst/>
              </a:rPr>
              <a:t> </a:t>
            </a:r>
            <a:r>
              <a:rPr lang="en-GB" sz="2100" b="1" dirty="0" err="1">
                <a:effectLst/>
              </a:rPr>
              <a:t>dovoljno</a:t>
            </a:r>
            <a:r>
              <a:rPr lang="en-GB" sz="2100" b="1" dirty="0">
                <a:effectLst/>
              </a:rPr>
              <a:t> </a:t>
            </a:r>
            <a:r>
              <a:rPr lang="en-GB" sz="2100" b="1" dirty="0" err="1">
                <a:effectLst/>
              </a:rPr>
              <a:t>educirani</a:t>
            </a:r>
            <a:r>
              <a:rPr lang="en-GB" sz="2100" b="1" dirty="0">
                <a:effectLst/>
              </a:rPr>
              <a:t> </a:t>
            </a:r>
            <a:r>
              <a:rPr lang="en-GB" sz="2100" dirty="0">
                <a:effectLst/>
              </a:rPr>
              <a:t>za </a:t>
            </a:r>
            <a:r>
              <a:rPr lang="en-GB" sz="2100" dirty="0" err="1">
                <a:effectLst/>
              </a:rPr>
              <a:t>postupke</a:t>
            </a:r>
            <a:r>
              <a:rPr lang="en-GB" sz="2100" dirty="0">
                <a:effectLst/>
              </a:rPr>
              <a:t> za </a:t>
            </a:r>
            <a:r>
              <a:rPr lang="en-GB" sz="2100" dirty="0" err="1">
                <a:effectLst/>
              </a:rPr>
              <a:t>mladež</a:t>
            </a:r>
            <a:r>
              <a:rPr lang="en-GB" sz="2100" dirty="0">
                <a:effectLst/>
              </a:rPr>
              <a:t> (</a:t>
            </a:r>
            <a:r>
              <a:rPr lang="en-GB" sz="2100" dirty="0" err="1">
                <a:effectLst/>
              </a:rPr>
              <a:t>npr</a:t>
            </a:r>
            <a:r>
              <a:rPr lang="en-GB" sz="2100" dirty="0">
                <a:effectLst/>
              </a:rPr>
              <a:t>. </a:t>
            </a:r>
            <a:r>
              <a:rPr lang="en-GB" sz="2100" dirty="0" err="1">
                <a:effectLst/>
              </a:rPr>
              <a:t>koriste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dopuštene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procesne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aktivnosti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i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tako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usporavaju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postupke</a:t>
            </a:r>
            <a:r>
              <a:rPr lang="en-GB" sz="2100" dirty="0">
                <a:effectLst/>
              </a:rPr>
              <a:t> bez </a:t>
            </a:r>
            <a:r>
              <a:rPr lang="en-GB" sz="2100" dirty="0" err="1">
                <a:effectLst/>
              </a:rPr>
              <a:t>prepoznavanja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najboljeg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interesa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maloljetnika</a:t>
            </a:r>
            <a:r>
              <a:rPr lang="en-GB" sz="2100" dirty="0">
                <a:effectLst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100" b="1" dirty="0" err="1">
                <a:effectLst/>
              </a:rPr>
              <a:t>neusklađenost</a:t>
            </a:r>
            <a:r>
              <a:rPr lang="en-GB" sz="2100" b="1" dirty="0">
                <a:effectLst/>
              </a:rPr>
              <a:t> u </a:t>
            </a:r>
            <a:r>
              <a:rPr lang="en-GB" sz="2100" b="1" dirty="0" err="1">
                <a:effectLst/>
              </a:rPr>
              <a:t>radu</a:t>
            </a:r>
            <a:r>
              <a:rPr lang="en-GB" sz="2100" b="1" dirty="0">
                <a:effectLst/>
              </a:rPr>
              <a:t> </a:t>
            </a:r>
            <a:r>
              <a:rPr lang="en-GB" sz="2100" b="1" dirty="0" err="1">
                <a:effectLst/>
              </a:rPr>
              <a:t>sudaca</a:t>
            </a:r>
            <a:r>
              <a:rPr lang="en-GB" sz="2100" b="1" dirty="0">
                <a:effectLst/>
              </a:rPr>
              <a:t> za </a:t>
            </a:r>
            <a:r>
              <a:rPr lang="en-GB" sz="2100" b="1" dirty="0" err="1">
                <a:effectLst/>
              </a:rPr>
              <a:t>mladež</a:t>
            </a:r>
            <a:r>
              <a:rPr lang="en-GB" sz="2100" b="1" dirty="0">
                <a:effectLst/>
              </a:rPr>
              <a:t> </a:t>
            </a:r>
            <a:r>
              <a:rPr lang="en-GB" sz="2100" dirty="0" err="1">
                <a:effectLst/>
              </a:rPr>
              <a:t>na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nacionalnoj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razini</a:t>
            </a:r>
            <a:endParaRPr lang="en-GB" sz="2100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100" b="1" dirty="0" err="1">
                <a:effectLst/>
              </a:rPr>
              <a:t>nedostatak</a:t>
            </a:r>
            <a:r>
              <a:rPr lang="en-GB" sz="2100" b="1" dirty="0">
                <a:effectLst/>
              </a:rPr>
              <a:t> </a:t>
            </a:r>
            <a:r>
              <a:rPr lang="en-GB" sz="2100" b="1" dirty="0" err="1">
                <a:effectLst/>
              </a:rPr>
              <a:t>ujednačenog</a:t>
            </a:r>
            <a:r>
              <a:rPr lang="en-GB" sz="2100" b="1" dirty="0">
                <a:effectLst/>
              </a:rPr>
              <a:t> </a:t>
            </a:r>
            <a:r>
              <a:rPr lang="en-GB" sz="2100" b="1" dirty="0" err="1">
                <a:effectLst/>
              </a:rPr>
              <a:t>postupka</a:t>
            </a:r>
            <a:r>
              <a:rPr lang="en-GB" sz="2100" b="1" dirty="0">
                <a:effectLst/>
              </a:rPr>
              <a:t> </a:t>
            </a:r>
            <a:r>
              <a:rPr lang="en-GB" sz="2100" b="1" dirty="0" err="1">
                <a:effectLst/>
              </a:rPr>
              <a:t>procjene</a:t>
            </a:r>
            <a:r>
              <a:rPr lang="en-GB" sz="2100" b="1" dirty="0">
                <a:effectLst/>
              </a:rPr>
              <a:t> </a:t>
            </a:r>
            <a:r>
              <a:rPr lang="en-GB" sz="2100" dirty="0" err="1">
                <a:effectLst/>
              </a:rPr>
              <a:t>na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nacionalnoj</a:t>
            </a:r>
            <a:r>
              <a:rPr lang="en-GB" sz="2100" dirty="0">
                <a:effectLst/>
              </a:rPr>
              <a:t> </a:t>
            </a:r>
            <a:r>
              <a:rPr lang="en-GB" sz="2100" dirty="0" err="1">
                <a:effectLst/>
              </a:rPr>
              <a:t>razini</a:t>
            </a:r>
            <a:endParaRPr lang="en-GB" sz="2100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100" b="1" dirty="0" err="1"/>
              <a:t>neujednačeni</a:t>
            </a:r>
            <a:r>
              <a:rPr lang="en-GB" sz="2100" b="1" dirty="0"/>
              <a:t> </a:t>
            </a:r>
            <a:r>
              <a:rPr lang="en-GB" sz="2100" b="1" dirty="0" err="1"/>
              <a:t>kriteriji</a:t>
            </a:r>
            <a:r>
              <a:rPr lang="en-GB" sz="2100" b="1" dirty="0"/>
              <a:t> za </a:t>
            </a:r>
            <a:r>
              <a:rPr lang="en-GB" sz="2100" b="1" dirty="0" err="1"/>
              <a:t>odabir</a:t>
            </a:r>
            <a:r>
              <a:rPr lang="en-GB" sz="2100" b="1" dirty="0"/>
              <a:t> </a:t>
            </a:r>
            <a:r>
              <a:rPr lang="en-GB" sz="2100" b="1" dirty="0" err="1"/>
              <a:t>mjera</a:t>
            </a:r>
            <a:r>
              <a:rPr lang="en-GB" sz="2100" b="1" dirty="0"/>
              <a:t> </a:t>
            </a:r>
            <a:r>
              <a:rPr lang="en-GB" sz="2100" b="1" dirty="0" err="1"/>
              <a:t>i</a:t>
            </a:r>
            <a:r>
              <a:rPr lang="en-GB" sz="2100" b="1" dirty="0"/>
              <a:t> </a:t>
            </a:r>
            <a:r>
              <a:rPr lang="en-GB" sz="2100" b="1" dirty="0" err="1"/>
              <a:t>sankcija</a:t>
            </a:r>
            <a:r>
              <a:rPr lang="en-GB" sz="2100" b="1" dirty="0"/>
              <a:t> </a:t>
            </a:r>
            <a:r>
              <a:rPr lang="en-GB" sz="2100" dirty="0"/>
              <a:t>(</a:t>
            </a:r>
            <a:r>
              <a:rPr lang="en-GB" sz="2100" dirty="0" err="1"/>
              <a:t>mjere</a:t>
            </a:r>
            <a:r>
              <a:rPr lang="en-GB" sz="2100" dirty="0"/>
              <a:t> </a:t>
            </a:r>
            <a:r>
              <a:rPr lang="en-GB" sz="2100" dirty="0" err="1"/>
              <a:t>i</a:t>
            </a:r>
            <a:r>
              <a:rPr lang="en-GB" sz="2100" dirty="0"/>
              <a:t> </a:t>
            </a:r>
            <a:r>
              <a:rPr lang="en-GB" sz="2100" dirty="0" err="1"/>
              <a:t>sankcije</a:t>
            </a:r>
            <a:r>
              <a:rPr lang="en-GB" sz="2100" dirty="0"/>
              <a:t> </a:t>
            </a:r>
            <a:r>
              <a:rPr lang="en-GB" sz="2100" dirty="0" err="1"/>
              <a:t>nisu</a:t>
            </a:r>
            <a:r>
              <a:rPr lang="en-GB" sz="2100" dirty="0"/>
              <a:t> </a:t>
            </a:r>
            <a:r>
              <a:rPr lang="en-GB" sz="2100" dirty="0" err="1"/>
              <a:t>uvijek</a:t>
            </a:r>
            <a:r>
              <a:rPr lang="en-GB" sz="2100" dirty="0"/>
              <a:t> </a:t>
            </a:r>
            <a:r>
              <a:rPr lang="en-GB" sz="2100" dirty="0" err="1"/>
              <a:t>usklađene</a:t>
            </a:r>
            <a:r>
              <a:rPr lang="en-GB" sz="2100" dirty="0"/>
              <a:t> s </a:t>
            </a:r>
            <a:r>
              <a:rPr lang="en-GB" sz="2100" dirty="0" err="1"/>
              <a:t>potrebama</a:t>
            </a:r>
            <a:r>
              <a:rPr lang="en-GB" sz="2100" dirty="0"/>
              <a:t> </a:t>
            </a:r>
            <a:r>
              <a:rPr lang="en-GB" sz="2100" dirty="0" err="1"/>
              <a:t>maloljetnika</a:t>
            </a:r>
            <a:r>
              <a:rPr lang="en-GB" sz="2100" dirty="0"/>
              <a:t> </a:t>
            </a:r>
            <a:r>
              <a:rPr lang="en-GB" sz="2100" dirty="0" err="1"/>
              <a:t>i</a:t>
            </a:r>
            <a:r>
              <a:rPr lang="en-GB" sz="2100" dirty="0"/>
              <a:t> </a:t>
            </a:r>
            <a:r>
              <a:rPr lang="en-GB" sz="2100" dirty="0" err="1"/>
              <a:t>razinama</a:t>
            </a:r>
            <a:r>
              <a:rPr lang="en-GB" sz="2100" dirty="0"/>
              <a:t> </a:t>
            </a:r>
            <a:r>
              <a:rPr lang="en-GB" sz="2100" dirty="0" err="1"/>
              <a:t>rizika</a:t>
            </a:r>
            <a:r>
              <a:rPr lang="en-GB" sz="2100" dirty="0"/>
              <a:t>) u RH</a:t>
            </a:r>
          </a:p>
          <a:p>
            <a:r>
              <a:rPr lang="en-GB" sz="2100" b="1" dirty="0" err="1"/>
              <a:t>tretmani</a:t>
            </a:r>
            <a:r>
              <a:rPr lang="en-GB" sz="2100" b="1" dirty="0"/>
              <a:t> u </a:t>
            </a:r>
            <a:r>
              <a:rPr lang="en-GB" sz="2100" b="1" dirty="0" err="1"/>
              <a:t>ustanovama</a:t>
            </a:r>
            <a:r>
              <a:rPr lang="en-GB" sz="2100" b="1" dirty="0"/>
              <a:t> za </a:t>
            </a:r>
            <a:r>
              <a:rPr lang="en-GB" sz="2100" b="1" dirty="0" err="1"/>
              <a:t>maloljetnike</a:t>
            </a:r>
            <a:r>
              <a:rPr lang="en-GB" sz="2100" b="1" dirty="0"/>
              <a:t> </a:t>
            </a:r>
            <a:r>
              <a:rPr lang="en-GB" sz="2100" b="1" dirty="0" err="1"/>
              <a:t>loše</a:t>
            </a:r>
            <a:r>
              <a:rPr lang="en-GB" sz="2100" b="1" dirty="0"/>
              <a:t> </a:t>
            </a:r>
            <a:r>
              <a:rPr lang="en-GB" sz="2100" b="1" dirty="0" err="1"/>
              <a:t>su</a:t>
            </a:r>
            <a:r>
              <a:rPr lang="en-GB" sz="2100" b="1" dirty="0"/>
              <a:t> </a:t>
            </a:r>
            <a:r>
              <a:rPr lang="en-GB" sz="2100" b="1" dirty="0" err="1"/>
              <a:t>kvalitete</a:t>
            </a:r>
            <a:r>
              <a:rPr lang="en-GB" sz="2100" b="1" dirty="0"/>
              <a:t> </a:t>
            </a:r>
            <a:r>
              <a:rPr lang="en-GB" sz="2100" dirty="0" err="1"/>
              <a:t>i</a:t>
            </a:r>
            <a:r>
              <a:rPr lang="en-GB" sz="2100" dirty="0"/>
              <a:t> </a:t>
            </a:r>
            <a:r>
              <a:rPr lang="en-GB" sz="2100" dirty="0" err="1"/>
              <a:t>neučinkoviti</a:t>
            </a:r>
            <a:r>
              <a:rPr lang="en-GB" sz="2100" dirty="0"/>
              <a:t> </a:t>
            </a:r>
            <a:r>
              <a:rPr lang="en-GB" sz="2100" dirty="0" err="1"/>
              <a:t>te</a:t>
            </a:r>
            <a:r>
              <a:rPr lang="en-GB" sz="2100" dirty="0"/>
              <a:t> se </a:t>
            </a:r>
            <a:r>
              <a:rPr lang="en-GB" sz="2100" dirty="0" err="1"/>
              <a:t>stoga</a:t>
            </a:r>
            <a:r>
              <a:rPr lang="en-GB" sz="2100" dirty="0"/>
              <a:t> </a:t>
            </a:r>
            <a:r>
              <a:rPr lang="en-GB" sz="2100" dirty="0" err="1"/>
              <a:t>rijetko</a:t>
            </a:r>
            <a:r>
              <a:rPr lang="en-GB" sz="2100" dirty="0"/>
              <a:t> </a:t>
            </a:r>
            <a:r>
              <a:rPr lang="en-GB" sz="2100" dirty="0" err="1"/>
              <a:t>izriču</a:t>
            </a: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259529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D587A4-9D3D-6516-1558-5456DE9A1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dirty="0" err="1">
                <a:solidFill>
                  <a:srgbClr val="FFFFFF"/>
                </a:solidFill>
              </a:rPr>
              <a:t>Poteškoće</a:t>
            </a:r>
            <a:endParaRPr lang="en-GB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2DCB2-2FCE-D419-3468-54A652AA3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GB" sz="2000" dirty="0" err="1"/>
              <a:t>upitna</a:t>
            </a:r>
            <a:r>
              <a:rPr lang="en-GB" sz="2000" dirty="0"/>
              <a:t> </a:t>
            </a:r>
            <a:r>
              <a:rPr lang="en-GB" sz="2000" b="1" dirty="0" err="1"/>
              <a:t>kvaliteta</a:t>
            </a:r>
            <a:r>
              <a:rPr lang="en-GB" sz="2000" b="1" dirty="0"/>
              <a:t> </a:t>
            </a:r>
            <a:r>
              <a:rPr lang="en-GB" sz="2000" b="1" dirty="0" err="1"/>
              <a:t>pojedinih</a:t>
            </a:r>
            <a:r>
              <a:rPr lang="en-GB" sz="2000" b="1" dirty="0"/>
              <a:t> </a:t>
            </a:r>
            <a:r>
              <a:rPr lang="en-GB" sz="2000" b="1" dirty="0" err="1"/>
              <a:t>izvješća</a:t>
            </a:r>
            <a:r>
              <a:rPr lang="en-GB" sz="2000" b="1" dirty="0"/>
              <a:t> o </a:t>
            </a:r>
            <a:r>
              <a:rPr lang="en-GB" sz="2000" b="1" dirty="0" err="1"/>
              <a:t>provedenoj</a:t>
            </a:r>
            <a:r>
              <a:rPr lang="en-GB" sz="2000" b="1" dirty="0"/>
              <a:t> </a:t>
            </a:r>
            <a:r>
              <a:rPr lang="en-GB" sz="2000" b="1" dirty="0" err="1"/>
              <a:t>individualnoj</a:t>
            </a:r>
            <a:r>
              <a:rPr lang="en-GB" sz="2000" b="1" dirty="0"/>
              <a:t> </a:t>
            </a:r>
            <a:r>
              <a:rPr lang="en-GB" sz="2000" b="1" dirty="0" err="1"/>
              <a:t>procjeni</a:t>
            </a:r>
            <a:r>
              <a:rPr lang="en-GB" sz="2000" b="1" dirty="0"/>
              <a:t> </a:t>
            </a:r>
          </a:p>
          <a:p>
            <a:r>
              <a:rPr lang="en-GB" sz="2000" b="1" dirty="0" err="1"/>
              <a:t>načelo</a:t>
            </a:r>
            <a:r>
              <a:rPr lang="en-GB" sz="2000" b="1" dirty="0"/>
              <a:t> </a:t>
            </a:r>
            <a:r>
              <a:rPr lang="en-GB" sz="2000" b="1" dirty="0" err="1"/>
              <a:t>orijentacije</a:t>
            </a:r>
            <a:r>
              <a:rPr lang="en-GB" sz="2000" b="1" dirty="0"/>
              <a:t> </a:t>
            </a:r>
            <a:r>
              <a:rPr lang="en-GB" sz="2000" b="1" dirty="0" err="1"/>
              <a:t>na</a:t>
            </a:r>
            <a:r>
              <a:rPr lang="en-GB" sz="2000" b="1" dirty="0"/>
              <a:t> </a:t>
            </a:r>
            <a:r>
              <a:rPr lang="en-GB" sz="2000" b="1" dirty="0" err="1"/>
              <a:t>pozitivno</a:t>
            </a:r>
            <a:r>
              <a:rPr lang="en-GB" sz="2000" b="1" dirty="0"/>
              <a:t> </a:t>
            </a:r>
            <a:r>
              <a:rPr lang="en-GB" sz="2000" dirty="0" err="1"/>
              <a:t>tijekom</a:t>
            </a:r>
            <a:r>
              <a:rPr lang="en-GB" sz="2000" dirty="0"/>
              <a:t> </a:t>
            </a:r>
            <a:r>
              <a:rPr lang="en-GB" sz="2000" dirty="0" err="1"/>
              <a:t>postupka</a:t>
            </a:r>
            <a:r>
              <a:rPr lang="en-GB" sz="2000" dirty="0"/>
              <a:t> </a:t>
            </a:r>
            <a:r>
              <a:rPr lang="en-GB" sz="2000" dirty="0" err="1"/>
              <a:t>procjene</a:t>
            </a:r>
            <a:r>
              <a:rPr lang="en-GB" sz="2000" dirty="0"/>
              <a:t> </a:t>
            </a:r>
            <a:r>
              <a:rPr lang="en-GB" sz="2000" dirty="0" err="1"/>
              <a:t>nije</a:t>
            </a:r>
            <a:r>
              <a:rPr lang="en-GB" sz="2000" dirty="0"/>
              <a:t> </a:t>
            </a:r>
            <a:r>
              <a:rPr lang="en-GB" sz="2000" dirty="0" err="1"/>
              <a:t>dovoljno</a:t>
            </a:r>
            <a:r>
              <a:rPr lang="en-GB" sz="2000" dirty="0"/>
              <a:t> </a:t>
            </a:r>
            <a:r>
              <a:rPr lang="en-GB" sz="2000" dirty="0" err="1"/>
              <a:t>poštovano</a:t>
            </a:r>
            <a:r>
              <a:rPr lang="en-GB" sz="2000" dirty="0"/>
              <a:t> (</a:t>
            </a:r>
            <a:r>
              <a:rPr lang="en-GB" sz="2000" dirty="0" err="1"/>
              <a:t>više</a:t>
            </a:r>
            <a:r>
              <a:rPr lang="en-GB" sz="2000" dirty="0"/>
              <a:t> </a:t>
            </a:r>
            <a:r>
              <a:rPr lang="en-GB" sz="2000" dirty="0" err="1"/>
              <a:t>usmjeravanja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probleme</a:t>
            </a:r>
            <a:r>
              <a:rPr lang="en-GB" sz="2000" dirty="0"/>
              <a:t>, </a:t>
            </a:r>
            <a:r>
              <a:rPr lang="en-GB" sz="2000" dirty="0" err="1"/>
              <a:t>negativne</a:t>
            </a:r>
            <a:r>
              <a:rPr lang="en-GB" sz="2000" dirty="0"/>
              <a:t> </a:t>
            </a:r>
            <a:r>
              <a:rPr lang="en-GB" sz="2000" dirty="0" err="1"/>
              <a:t>aspekte</a:t>
            </a:r>
            <a:r>
              <a:rPr lang="en-GB" sz="2000" dirty="0"/>
              <a:t> </a:t>
            </a:r>
            <a:r>
              <a:rPr lang="en-GB" sz="2000" dirty="0" err="1"/>
              <a:t>maloljetnika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njegovog</a:t>
            </a:r>
            <a:r>
              <a:rPr lang="en-GB" sz="2000" dirty="0"/>
              <a:t> </a:t>
            </a:r>
            <a:r>
              <a:rPr lang="en-GB" sz="2000" dirty="0" err="1"/>
              <a:t>okruženja</a:t>
            </a:r>
            <a:r>
              <a:rPr lang="en-GB" sz="2000" dirty="0"/>
              <a:t>)</a:t>
            </a:r>
          </a:p>
          <a:p>
            <a:r>
              <a:rPr lang="en-GB" sz="2000" dirty="0" err="1"/>
              <a:t>mali</a:t>
            </a:r>
            <a:r>
              <a:rPr lang="en-GB" sz="2000" dirty="0"/>
              <a:t> </a:t>
            </a:r>
            <a:r>
              <a:rPr lang="en-GB" sz="2000" dirty="0" err="1"/>
              <a:t>broj</a:t>
            </a:r>
            <a:r>
              <a:rPr lang="en-GB" sz="2000" dirty="0"/>
              <a:t> </a:t>
            </a:r>
            <a:r>
              <a:rPr lang="en-GB" sz="2000" dirty="0" err="1"/>
              <a:t>optuženih</a:t>
            </a:r>
            <a:r>
              <a:rPr lang="en-GB" sz="2000" dirty="0"/>
              <a:t> </a:t>
            </a:r>
            <a:r>
              <a:rPr lang="en-GB" sz="2000" dirty="0" err="1"/>
              <a:t>ili</a:t>
            </a:r>
            <a:r>
              <a:rPr lang="en-GB" sz="2000" dirty="0"/>
              <a:t> </a:t>
            </a:r>
            <a:r>
              <a:rPr lang="en-GB" sz="2000" dirty="0" err="1"/>
              <a:t>osumnjičenih</a:t>
            </a:r>
            <a:r>
              <a:rPr lang="en-GB" sz="2000" dirty="0"/>
              <a:t> </a:t>
            </a:r>
            <a:r>
              <a:rPr lang="en-GB" sz="2000" dirty="0" err="1"/>
              <a:t>maloljetnika</a:t>
            </a:r>
            <a:r>
              <a:rPr lang="en-GB" sz="2000" dirty="0"/>
              <a:t> </a:t>
            </a:r>
            <a:r>
              <a:rPr lang="en-GB" sz="2000" dirty="0" err="1"/>
              <a:t>koje</a:t>
            </a:r>
            <a:r>
              <a:rPr lang="en-GB" sz="2000" dirty="0"/>
              <a:t> </a:t>
            </a:r>
            <a:r>
              <a:rPr lang="en-GB" sz="2000" dirty="0" err="1"/>
              <a:t>sud</a:t>
            </a:r>
            <a:r>
              <a:rPr lang="en-GB" sz="2000" dirty="0"/>
              <a:t> </a:t>
            </a:r>
            <a:r>
              <a:rPr lang="en-GB" sz="2000" dirty="0" err="1"/>
              <a:t>ili</a:t>
            </a:r>
            <a:r>
              <a:rPr lang="en-GB" sz="2000" dirty="0"/>
              <a:t> </a:t>
            </a:r>
            <a:r>
              <a:rPr lang="en-GB" sz="2000" dirty="0" err="1"/>
              <a:t>državno</a:t>
            </a:r>
            <a:r>
              <a:rPr lang="en-GB" sz="2000" dirty="0"/>
              <a:t> </a:t>
            </a:r>
            <a:r>
              <a:rPr lang="en-GB" sz="2000" dirty="0" err="1"/>
              <a:t>odvjetništvo</a:t>
            </a:r>
            <a:r>
              <a:rPr lang="en-GB" sz="2000" dirty="0"/>
              <a:t> </a:t>
            </a:r>
            <a:r>
              <a:rPr lang="en-GB" sz="2000" b="1" dirty="0" err="1"/>
              <a:t>upućuje</a:t>
            </a:r>
            <a:r>
              <a:rPr lang="en-GB" sz="2000" b="1" dirty="0"/>
              <a:t> </a:t>
            </a:r>
            <a:r>
              <a:rPr lang="en-GB" sz="2000" b="1" dirty="0" err="1"/>
              <a:t>na</a:t>
            </a:r>
            <a:r>
              <a:rPr lang="en-GB" sz="2000" b="1" dirty="0"/>
              <a:t> </a:t>
            </a:r>
            <a:r>
              <a:rPr lang="en-GB" sz="2000" b="1" dirty="0" err="1"/>
              <a:t>institucionalnu</a:t>
            </a:r>
            <a:r>
              <a:rPr lang="en-GB" sz="2000" b="1" dirty="0"/>
              <a:t>/</a:t>
            </a:r>
            <a:r>
              <a:rPr lang="en-GB" sz="2000" b="1" dirty="0" err="1"/>
              <a:t>cjelodnevnu</a:t>
            </a:r>
            <a:r>
              <a:rPr lang="en-GB" sz="2000" b="1" dirty="0"/>
              <a:t> </a:t>
            </a:r>
            <a:r>
              <a:rPr lang="en-GB" sz="2000" b="1" dirty="0" err="1"/>
              <a:t>procjenu</a:t>
            </a:r>
            <a:r>
              <a:rPr lang="en-GB" sz="2000" b="1" dirty="0"/>
              <a:t> </a:t>
            </a:r>
            <a:r>
              <a:rPr lang="en-GB" sz="2000" dirty="0" err="1"/>
              <a:t>zbog</a:t>
            </a:r>
            <a:r>
              <a:rPr lang="en-GB" sz="2000" dirty="0"/>
              <a:t> </a:t>
            </a:r>
            <a:r>
              <a:rPr lang="en-GB" sz="2000" dirty="0" err="1"/>
              <a:t>nedostatka</a:t>
            </a:r>
            <a:r>
              <a:rPr lang="en-GB" sz="2000" dirty="0"/>
              <a:t> </a:t>
            </a:r>
            <a:r>
              <a:rPr lang="en-GB" sz="2000" dirty="0" err="1"/>
              <a:t>financijskih</a:t>
            </a:r>
            <a:r>
              <a:rPr lang="en-GB" sz="2000" dirty="0"/>
              <a:t> </a:t>
            </a:r>
            <a:r>
              <a:rPr lang="en-GB" sz="2000" dirty="0" err="1"/>
              <a:t>sredstava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5663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C13859-2BB7-6184-A893-E8D982E5A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</a:rPr>
              <a:t>Preporuke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B9285-2570-4C58-3E71-85F494853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GB" sz="2000" b="1" dirty="0" err="1"/>
              <a:t>specijalizacija</a:t>
            </a:r>
            <a:r>
              <a:rPr lang="en-GB" sz="2000" b="1" dirty="0"/>
              <a:t> </a:t>
            </a:r>
            <a:r>
              <a:rPr lang="en-GB" sz="2000" b="1" dirty="0" err="1"/>
              <a:t>sudaca</a:t>
            </a:r>
            <a:r>
              <a:rPr lang="en-GB" sz="2000" b="1" dirty="0"/>
              <a:t> za </a:t>
            </a:r>
            <a:r>
              <a:rPr lang="en-GB" sz="2000" b="1" dirty="0" err="1"/>
              <a:t>mladež</a:t>
            </a:r>
            <a:r>
              <a:rPr lang="en-GB" sz="2000" b="1" dirty="0"/>
              <a:t> </a:t>
            </a:r>
            <a:r>
              <a:rPr lang="en-GB" sz="2000" b="1" dirty="0" err="1"/>
              <a:t>i</a:t>
            </a:r>
            <a:r>
              <a:rPr lang="en-GB" sz="2000" b="1" dirty="0"/>
              <a:t> </a:t>
            </a:r>
            <a:r>
              <a:rPr lang="en-GB" sz="2000" b="1" dirty="0" err="1"/>
              <a:t>državnih</a:t>
            </a:r>
            <a:r>
              <a:rPr lang="en-GB" sz="2000" b="1" dirty="0"/>
              <a:t> </a:t>
            </a:r>
            <a:r>
              <a:rPr lang="en-GB" sz="2000" b="1" dirty="0" err="1"/>
              <a:t>odvjetnika</a:t>
            </a:r>
            <a:r>
              <a:rPr lang="en-GB" sz="2000" b="1" dirty="0"/>
              <a:t> za </a:t>
            </a:r>
            <a:r>
              <a:rPr lang="en-GB" sz="2000" b="1" dirty="0" err="1"/>
              <a:t>mladež</a:t>
            </a:r>
            <a:r>
              <a:rPr lang="en-GB" sz="2000" b="1" dirty="0"/>
              <a:t> </a:t>
            </a:r>
            <a:r>
              <a:rPr lang="en-GB" sz="2000" dirty="0"/>
              <a:t>(</a:t>
            </a:r>
            <a:r>
              <a:rPr lang="en-GB" sz="2000" dirty="0" err="1"/>
              <a:t>kako</a:t>
            </a:r>
            <a:r>
              <a:rPr lang="en-GB" sz="2000" dirty="0"/>
              <a:t> bi se </a:t>
            </a:r>
            <a:r>
              <a:rPr lang="en-GB" sz="2000" dirty="0" err="1"/>
              <a:t>osiguralo</a:t>
            </a:r>
            <a:r>
              <a:rPr lang="en-GB" sz="2000" dirty="0"/>
              <a:t> da </a:t>
            </a:r>
            <a:r>
              <a:rPr lang="en-GB" sz="2000" dirty="0" err="1"/>
              <a:t>državni</a:t>
            </a:r>
            <a:r>
              <a:rPr lang="en-GB" sz="2000" dirty="0"/>
              <a:t> </a:t>
            </a:r>
            <a:r>
              <a:rPr lang="en-GB" sz="2000" dirty="0" err="1"/>
              <a:t>odvjetnici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suci</a:t>
            </a:r>
            <a:r>
              <a:rPr lang="en-GB" sz="2000" dirty="0"/>
              <a:t> </a:t>
            </a:r>
            <a:r>
              <a:rPr lang="en-GB" sz="2000" dirty="0" err="1"/>
              <a:t>rade</a:t>
            </a:r>
            <a:r>
              <a:rPr lang="en-GB" sz="2000" dirty="0"/>
              <a:t> </a:t>
            </a:r>
            <a:r>
              <a:rPr lang="en-GB" sz="2000" dirty="0" err="1"/>
              <a:t>isključivo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predmetima</a:t>
            </a:r>
            <a:r>
              <a:rPr lang="en-GB" sz="2000" dirty="0"/>
              <a:t> </a:t>
            </a:r>
            <a:r>
              <a:rPr lang="en-GB" sz="2000" dirty="0" err="1"/>
              <a:t>iz</a:t>
            </a:r>
            <a:r>
              <a:rPr lang="en-GB" sz="2000" dirty="0"/>
              <a:t> ZSM)</a:t>
            </a:r>
          </a:p>
          <a:p>
            <a:r>
              <a:rPr lang="en-GB" sz="2000" b="1" dirty="0" err="1"/>
              <a:t>uvođenje</a:t>
            </a:r>
            <a:r>
              <a:rPr lang="en-GB" sz="2000" b="1" dirty="0"/>
              <a:t> </a:t>
            </a:r>
            <a:r>
              <a:rPr lang="en-GB" sz="2000" b="1" dirty="0" err="1"/>
              <a:t>obveznih</a:t>
            </a:r>
            <a:r>
              <a:rPr lang="en-GB" sz="2000" b="1" dirty="0"/>
              <a:t> </a:t>
            </a:r>
            <a:r>
              <a:rPr lang="en-GB" sz="2000" b="1" dirty="0" err="1"/>
              <a:t>obuka</a:t>
            </a:r>
            <a:r>
              <a:rPr lang="en-GB" sz="2000" b="1" dirty="0"/>
              <a:t> za </a:t>
            </a:r>
            <a:r>
              <a:rPr lang="en-GB" sz="2000" b="1" dirty="0" err="1"/>
              <a:t>branitelje</a:t>
            </a:r>
            <a:r>
              <a:rPr lang="en-GB" sz="2000" dirty="0"/>
              <a:t>, </a:t>
            </a:r>
            <a:r>
              <a:rPr lang="en-GB" sz="2000" dirty="0" err="1"/>
              <a:t>državne</a:t>
            </a:r>
            <a:r>
              <a:rPr lang="en-GB" sz="2000" dirty="0"/>
              <a:t> </a:t>
            </a:r>
            <a:r>
              <a:rPr lang="en-GB" sz="2000" dirty="0" err="1"/>
              <a:t>odvjetnike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suce</a:t>
            </a:r>
            <a:r>
              <a:rPr lang="en-GB" sz="2000" dirty="0"/>
              <a:t> koji </a:t>
            </a:r>
            <a:r>
              <a:rPr lang="en-GB" sz="2000" dirty="0" err="1"/>
              <a:t>rade</a:t>
            </a:r>
            <a:r>
              <a:rPr lang="en-GB" sz="2000" dirty="0"/>
              <a:t> s </a:t>
            </a:r>
            <a:r>
              <a:rPr lang="en-GB" sz="2000" dirty="0" err="1"/>
              <a:t>maloljetnicima</a:t>
            </a:r>
            <a:endParaRPr lang="en-GB" sz="2000" dirty="0"/>
          </a:p>
          <a:p>
            <a:r>
              <a:rPr lang="en-GB" sz="2000" dirty="0" err="1"/>
              <a:t>ulaganje</a:t>
            </a:r>
            <a:r>
              <a:rPr lang="en-GB" sz="2000" dirty="0"/>
              <a:t> u </a:t>
            </a:r>
            <a:r>
              <a:rPr lang="en-GB" sz="2000" dirty="0" err="1"/>
              <a:t>cjeloživotno</a:t>
            </a:r>
            <a:r>
              <a:rPr lang="en-GB" sz="2000" dirty="0"/>
              <a:t> </a:t>
            </a:r>
            <a:r>
              <a:rPr lang="en-GB" sz="2000" dirty="0" err="1"/>
              <a:t>obrazovanje</a:t>
            </a:r>
            <a:r>
              <a:rPr lang="en-GB" sz="2000" dirty="0"/>
              <a:t> </a:t>
            </a:r>
            <a:r>
              <a:rPr lang="en-GB" sz="2000" dirty="0" err="1"/>
              <a:t>stručnjaka</a:t>
            </a:r>
            <a:r>
              <a:rPr lang="en-GB" sz="2000" dirty="0"/>
              <a:t> (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onih</a:t>
            </a:r>
            <a:r>
              <a:rPr lang="en-GB" sz="2000" dirty="0"/>
              <a:t> koji </a:t>
            </a:r>
            <a:r>
              <a:rPr lang="en-GB" sz="2000" dirty="0" err="1"/>
              <a:t>provode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onih</a:t>
            </a:r>
            <a:r>
              <a:rPr lang="en-GB" sz="2000" dirty="0"/>
              <a:t> koji </a:t>
            </a:r>
            <a:r>
              <a:rPr lang="en-GB" sz="2000" dirty="0" err="1"/>
              <a:t>koriste</a:t>
            </a:r>
            <a:r>
              <a:rPr lang="en-GB" sz="2000" dirty="0"/>
              <a:t> </a:t>
            </a:r>
            <a:r>
              <a:rPr lang="en-GB" sz="2000" dirty="0" err="1"/>
              <a:t>individualnu</a:t>
            </a:r>
            <a:r>
              <a:rPr lang="en-GB" sz="2000" dirty="0"/>
              <a:t> </a:t>
            </a:r>
            <a:r>
              <a:rPr lang="en-GB" sz="2000" dirty="0" err="1"/>
              <a:t>procjenu</a:t>
            </a:r>
            <a:r>
              <a:rPr lang="en-GB" sz="2000" dirty="0"/>
              <a:t>)</a:t>
            </a:r>
          </a:p>
          <a:p>
            <a:r>
              <a:rPr lang="en-GB" sz="2000" b="1" dirty="0" err="1"/>
              <a:t>usklađivanje</a:t>
            </a:r>
            <a:r>
              <a:rPr lang="en-GB" sz="2000" b="1" dirty="0"/>
              <a:t> </a:t>
            </a:r>
            <a:r>
              <a:rPr lang="en-GB" sz="2000" b="1" dirty="0" err="1"/>
              <a:t>postupaka</a:t>
            </a:r>
            <a:r>
              <a:rPr lang="en-GB" sz="2000" b="1" dirty="0"/>
              <a:t> </a:t>
            </a:r>
            <a:r>
              <a:rPr lang="en-GB" sz="2000" b="1" dirty="0" err="1"/>
              <a:t>i</a:t>
            </a:r>
            <a:r>
              <a:rPr lang="en-GB" sz="2000" b="1" dirty="0"/>
              <a:t> </a:t>
            </a:r>
            <a:r>
              <a:rPr lang="en-GB" sz="2000" b="1" dirty="0" err="1"/>
              <a:t>prakse</a:t>
            </a:r>
            <a:r>
              <a:rPr lang="en-GB" sz="2000" b="1" dirty="0"/>
              <a:t> </a:t>
            </a:r>
            <a:r>
              <a:rPr lang="en-GB" sz="2000" b="1" dirty="0" err="1"/>
              <a:t>sudaca</a:t>
            </a:r>
            <a:r>
              <a:rPr lang="en-GB" sz="2000" b="1" dirty="0"/>
              <a:t> za </a:t>
            </a:r>
            <a:r>
              <a:rPr lang="en-GB" sz="2000" b="1" dirty="0" err="1"/>
              <a:t>mlade</a:t>
            </a:r>
            <a:endParaRPr lang="en-GB" sz="2000" b="1" dirty="0"/>
          </a:p>
          <a:p>
            <a:r>
              <a:rPr lang="en-GB" sz="2000" b="1" dirty="0"/>
              <a:t>"</a:t>
            </a:r>
            <a:r>
              <a:rPr lang="en-GB" sz="2000" b="1" dirty="0" err="1"/>
              <a:t>standardizacija</a:t>
            </a:r>
            <a:r>
              <a:rPr lang="en-GB" sz="2000" b="1" dirty="0"/>
              <a:t>" </a:t>
            </a:r>
            <a:r>
              <a:rPr lang="en-GB" sz="2000" b="1" dirty="0" err="1"/>
              <a:t>postupka</a:t>
            </a:r>
            <a:r>
              <a:rPr lang="en-GB" sz="2000" b="1" dirty="0"/>
              <a:t> </a:t>
            </a:r>
            <a:r>
              <a:rPr lang="en-GB" sz="2000" b="1" dirty="0" err="1"/>
              <a:t>procjene</a:t>
            </a:r>
            <a:r>
              <a:rPr lang="en-GB" sz="2000" b="1" dirty="0"/>
              <a:t>, </a:t>
            </a:r>
            <a:r>
              <a:rPr lang="en-GB" sz="2000" b="1" dirty="0" err="1"/>
              <a:t>metoda</a:t>
            </a:r>
            <a:r>
              <a:rPr lang="en-GB" sz="2000" b="1" dirty="0"/>
              <a:t>, </a:t>
            </a:r>
            <a:r>
              <a:rPr lang="en-GB" sz="2000" b="1" dirty="0" err="1"/>
              <a:t>tehnika</a:t>
            </a:r>
            <a:r>
              <a:rPr lang="en-GB" sz="2000" b="1" dirty="0"/>
              <a:t>, </a:t>
            </a:r>
            <a:r>
              <a:rPr lang="en-GB" sz="2000" b="1" dirty="0" err="1"/>
              <a:t>instrumenata</a:t>
            </a:r>
            <a:r>
              <a:rPr lang="en-GB" sz="2000" b="1" dirty="0"/>
              <a:t> </a:t>
            </a:r>
            <a:r>
              <a:rPr lang="en-GB" sz="2000" b="1" dirty="0" err="1"/>
              <a:t>i</a:t>
            </a:r>
            <a:r>
              <a:rPr lang="en-GB" sz="2000" b="1" dirty="0"/>
              <a:t> </a:t>
            </a:r>
            <a:r>
              <a:rPr lang="en-GB" sz="2000" b="1" dirty="0" err="1"/>
              <a:t>postupaka</a:t>
            </a:r>
            <a:r>
              <a:rPr lang="en-GB" sz="2000" b="1" dirty="0"/>
              <a:t> </a:t>
            </a:r>
            <a:r>
              <a:rPr lang="en-GB" sz="2000" dirty="0"/>
              <a:t>s </a:t>
            </a:r>
            <a:r>
              <a:rPr lang="en-GB" sz="2000" dirty="0" err="1"/>
              <a:t>ciljem</a:t>
            </a:r>
            <a:r>
              <a:rPr lang="en-GB" sz="2000" dirty="0"/>
              <a:t> </a:t>
            </a:r>
            <a:r>
              <a:rPr lang="en-GB" sz="2000" dirty="0" err="1"/>
              <a:t>ujednačenijih</a:t>
            </a:r>
            <a:r>
              <a:rPr lang="en-GB" sz="2000" dirty="0"/>
              <a:t> </a:t>
            </a:r>
            <a:r>
              <a:rPr lang="en-GB" sz="2000" dirty="0" err="1"/>
              <a:t>procesa</a:t>
            </a:r>
            <a:r>
              <a:rPr lang="en-GB" sz="2000" dirty="0"/>
              <a:t> </a:t>
            </a:r>
            <a:r>
              <a:rPr lang="en-GB" sz="2000" dirty="0" err="1"/>
              <a:t>procjene</a:t>
            </a:r>
            <a:r>
              <a:rPr lang="en-GB" sz="2000" dirty="0"/>
              <a:t> </a:t>
            </a:r>
            <a:r>
              <a:rPr lang="en-GB" sz="2000" dirty="0" err="1"/>
              <a:t>mlt</a:t>
            </a:r>
            <a:r>
              <a:rPr lang="en-GB" sz="2000" dirty="0"/>
              <a:t>.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razini</a:t>
            </a:r>
            <a:r>
              <a:rPr lang="en-GB" sz="2000" dirty="0"/>
              <a:t> RH</a:t>
            </a:r>
          </a:p>
          <a:p>
            <a:r>
              <a:rPr lang="en-GB" sz="2000" b="1" dirty="0" err="1">
                <a:effectLst/>
                <a:latin typeface="Calibri" panose="020F0502020204030204" pitchFamily="34" charset="0"/>
              </a:rPr>
              <a:t>poboljšanje</a:t>
            </a:r>
            <a:r>
              <a:rPr lang="en-GB" sz="2000" b="1" dirty="0">
                <a:effectLst/>
                <a:latin typeface="Calibri" panose="020F0502020204030204" pitchFamily="34" charset="0"/>
              </a:rPr>
              <a:t> </a:t>
            </a:r>
            <a:r>
              <a:rPr lang="en-GB" sz="2000" b="1" dirty="0" err="1">
                <a:effectLst/>
                <a:latin typeface="Calibri" panose="020F0502020204030204" pitchFamily="34" charset="0"/>
              </a:rPr>
              <a:t>kvalitete</a:t>
            </a:r>
            <a:r>
              <a:rPr lang="en-GB" sz="2000" b="1" dirty="0">
                <a:effectLst/>
                <a:latin typeface="Calibri" panose="020F0502020204030204" pitchFamily="34" charset="0"/>
              </a:rPr>
              <a:t> </a:t>
            </a:r>
            <a:r>
              <a:rPr lang="en-GB" sz="2000" b="1" dirty="0" err="1">
                <a:effectLst/>
                <a:latin typeface="Calibri" panose="020F0502020204030204" pitchFamily="34" charset="0"/>
              </a:rPr>
              <a:t>provedbe</a:t>
            </a:r>
            <a:r>
              <a:rPr lang="en-GB" sz="2000" b="1" dirty="0">
                <a:effectLst/>
                <a:latin typeface="Calibri" panose="020F0502020204030204" pitchFamily="34" charset="0"/>
              </a:rPr>
              <a:t> </a:t>
            </a:r>
            <a:r>
              <a:rPr lang="en-GB" sz="2000" b="1" dirty="0" err="1">
                <a:effectLst/>
                <a:latin typeface="Calibri" panose="020F0502020204030204" pitchFamily="34" charset="0"/>
              </a:rPr>
              <a:t>sankcija</a:t>
            </a:r>
            <a:r>
              <a:rPr lang="en-GB" sz="2000" b="1" dirty="0">
                <a:effectLst/>
                <a:latin typeface="Calibri" panose="020F0502020204030204" pitchFamily="34" charset="0"/>
              </a:rPr>
              <a:t> u </a:t>
            </a:r>
            <a:r>
              <a:rPr lang="en-GB" sz="2000" b="1" dirty="0" err="1">
                <a:effectLst/>
                <a:latin typeface="Calibri" panose="020F0502020204030204" pitchFamily="34" charset="0"/>
              </a:rPr>
              <a:t>praksi</a:t>
            </a:r>
            <a:r>
              <a:rPr lang="en-GB" sz="2000" b="1" dirty="0">
                <a:effectLst/>
                <a:latin typeface="Calibri" panose="020F0502020204030204" pitchFamily="34" charset="0"/>
              </a:rPr>
              <a:t> </a:t>
            </a:r>
            <a:r>
              <a:rPr lang="en-GB" sz="2000" dirty="0">
                <a:effectLst/>
                <a:latin typeface="Calibri" panose="020F0502020204030204" pitchFamily="34" charset="0"/>
              </a:rPr>
              <a:t>(</a:t>
            </a:r>
            <a:r>
              <a:rPr lang="en-GB" sz="2000" dirty="0" err="1">
                <a:effectLst/>
                <a:latin typeface="Calibri" panose="020F0502020204030204" pitchFamily="34" charset="0"/>
              </a:rPr>
              <a:t>posebno</a:t>
            </a:r>
            <a:r>
              <a:rPr lang="en-GB" sz="2000" dirty="0">
                <a:effectLst/>
                <a:latin typeface="Calibri" panose="020F0502020204030204" pitchFamily="34" charset="0"/>
              </a:rPr>
              <a:t> </a:t>
            </a:r>
            <a:r>
              <a:rPr lang="en-GB" sz="2000" dirty="0" err="1">
                <a:effectLst/>
                <a:latin typeface="Calibri" panose="020F0502020204030204" pitchFamily="34" charset="0"/>
              </a:rPr>
              <a:t>institucionalnih</a:t>
            </a:r>
            <a:r>
              <a:rPr lang="en-GB" sz="2000" dirty="0">
                <a:effectLst/>
                <a:latin typeface="Calibri" panose="020F0502020204030204" pitchFamily="34" charset="0"/>
              </a:rPr>
              <a:t> </a:t>
            </a:r>
            <a:r>
              <a:rPr lang="en-GB" sz="2000" dirty="0" err="1">
                <a:effectLst/>
                <a:latin typeface="Calibri" panose="020F0502020204030204" pitchFamily="34" charset="0"/>
              </a:rPr>
              <a:t>sankcija</a:t>
            </a:r>
            <a:r>
              <a:rPr lang="en-GB" sz="2000" dirty="0">
                <a:effectLst/>
                <a:latin typeface="Calibri" panose="020F0502020204030204" pitchFamily="34" charset="0"/>
              </a:rPr>
              <a:t>) </a:t>
            </a:r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654052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1BAD2B-393F-1F9F-DCA0-047BA84C7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Prednosti i dobre prakse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8F2E6-09DA-057B-22FD-406D484F6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2019300"/>
            <a:ext cx="11861799" cy="4544162"/>
          </a:xfrm>
        </p:spPr>
        <p:txBody>
          <a:bodyPr anchor="ctr">
            <a:normAutofit/>
          </a:bodyPr>
          <a:lstStyle/>
          <a:p>
            <a:r>
              <a:rPr lang="en-GB" sz="1900" dirty="0" err="1"/>
              <a:t>individualna</a:t>
            </a:r>
            <a:r>
              <a:rPr lang="en-GB" sz="1900" dirty="0"/>
              <a:t> </a:t>
            </a:r>
            <a:r>
              <a:rPr lang="en-GB" sz="1900" dirty="0" err="1"/>
              <a:t>procjena</a:t>
            </a:r>
            <a:r>
              <a:rPr lang="en-GB" sz="1900" dirty="0"/>
              <a:t>, </a:t>
            </a:r>
            <a:r>
              <a:rPr lang="en-GB" sz="1900" dirty="0" err="1"/>
              <a:t>generalno</a:t>
            </a:r>
            <a:r>
              <a:rPr lang="en-GB" sz="1900" dirty="0"/>
              <a:t> </a:t>
            </a:r>
            <a:r>
              <a:rPr lang="en-GB" sz="1900" dirty="0" err="1"/>
              <a:t>govoreći</a:t>
            </a:r>
            <a:r>
              <a:rPr lang="en-GB" sz="1900" dirty="0"/>
              <a:t>, </a:t>
            </a:r>
            <a:r>
              <a:rPr lang="en-GB" sz="1900" b="1" dirty="0" err="1"/>
              <a:t>provodi</a:t>
            </a:r>
            <a:r>
              <a:rPr lang="en-GB" sz="1900" b="1" dirty="0"/>
              <a:t> se </a:t>
            </a:r>
            <a:r>
              <a:rPr lang="en-GB" sz="1900" b="1" dirty="0" err="1"/>
              <a:t>kvalitetno</a:t>
            </a:r>
            <a:r>
              <a:rPr lang="en-GB" sz="1900" b="1" dirty="0"/>
              <a:t>, a </a:t>
            </a:r>
            <a:r>
              <a:rPr lang="en-GB" sz="1900" b="1" dirty="0" err="1"/>
              <a:t>njena</a:t>
            </a:r>
            <a:r>
              <a:rPr lang="en-GB" sz="1900" b="1" dirty="0"/>
              <a:t> </a:t>
            </a:r>
            <a:r>
              <a:rPr lang="en-GB" sz="1900" b="1" dirty="0" err="1"/>
              <a:t>primjena</a:t>
            </a:r>
            <a:r>
              <a:rPr lang="en-GB" sz="1900" b="1" dirty="0"/>
              <a:t> </a:t>
            </a:r>
            <a:r>
              <a:rPr lang="en-GB" sz="1900" b="1" dirty="0" err="1"/>
              <a:t>dugi</a:t>
            </a:r>
            <a:r>
              <a:rPr lang="en-GB" sz="1900" b="1" dirty="0"/>
              <a:t> </a:t>
            </a:r>
            <a:r>
              <a:rPr lang="en-GB" sz="1900" b="1" dirty="0" err="1"/>
              <a:t>niz</a:t>
            </a:r>
            <a:r>
              <a:rPr lang="en-GB" sz="1900" b="1" dirty="0"/>
              <a:t> </a:t>
            </a:r>
            <a:r>
              <a:rPr lang="en-GB" sz="1900" b="1" dirty="0" err="1"/>
              <a:t>godina</a:t>
            </a:r>
            <a:r>
              <a:rPr lang="en-GB" sz="1900" b="1" dirty="0"/>
              <a:t> je </a:t>
            </a:r>
            <a:r>
              <a:rPr lang="en-GB" sz="1900" b="1" dirty="0" err="1"/>
              <a:t>prisutna</a:t>
            </a:r>
            <a:r>
              <a:rPr lang="en-GB" sz="1900" b="1" dirty="0"/>
              <a:t> u </a:t>
            </a:r>
            <a:r>
              <a:rPr lang="en-GB" sz="1900" b="1" dirty="0" err="1"/>
              <a:t>sustavima</a:t>
            </a:r>
            <a:r>
              <a:rPr lang="en-GB" sz="1900" b="1" dirty="0"/>
              <a:t> </a:t>
            </a:r>
            <a:r>
              <a:rPr lang="en-GB" sz="1900" b="1" dirty="0" err="1"/>
              <a:t>pravosuđa</a:t>
            </a:r>
            <a:r>
              <a:rPr lang="en-GB" sz="1900" b="1" dirty="0"/>
              <a:t> </a:t>
            </a:r>
            <a:r>
              <a:rPr lang="en-GB" sz="1900" b="1" dirty="0" err="1"/>
              <a:t>i</a:t>
            </a:r>
            <a:r>
              <a:rPr lang="en-GB" sz="1900" b="1" dirty="0"/>
              <a:t> </a:t>
            </a:r>
            <a:r>
              <a:rPr lang="en-GB" sz="1900" b="1" dirty="0" err="1"/>
              <a:t>socijalne</a:t>
            </a:r>
            <a:r>
              <a:rPr lang="en-GB" sz="1900" b="1" dirty="0"/>
              <a:t> </a:t>
            </a:r>
            <a:r>
              <a:rPr lang="en-GB" sz="1900" b="1" dirty="0" err="1"/>
              <a:t>skrbi</a:t>
            </a:r>
            <a:r>
              <a:rPr lang="en-GB" sz="1900" b="1" dirty="0"/>
              <a:t> koji </a:t>
            </a:r>
            <a:r>
              <a:rPr lang="en-GB" sz="1900" b="1" dirty="0" err="1"/>
              <a:t>usko</a:t>
            </a:r>
            <a:r>
              <a:rPr lang="en-GB" sz="1900" b="1" dirty="0"/>
              <a:t> </a:t>
            </a:r>
            <a:r>
              <a:rPr lang="en-GB" sz="1900" b="1" dirty="0" err="1"/>
              <a:t>surađuju</a:t>
            </a:r>
            <a:r>
              <a:rPr lang="en-GB" sz="1900" dirty="0"/>
              <a:t> u </a:t>
            </a:r>
            <a:r>
              <a:rPr lang="en-GB" sz="1900" dirty="0" err="1"/>
              <a:t>slučajevima</a:t>
            </a:r>
            <a:r>
              <a:rPr lang="en-GB" sz="1900" dirty="0"/>
              <a:t> </a:t>
            </a:r>
            <a:r>
              <a:rPr lang="en-GB" sz="1900" dirty="0" err="1"/>
              <a:t>maloljetnih</a:t>
            </a:r>
            <a:r>
              <a:rPr lang="en-GB" sz="1900" dirty="0"/>
              <a:t> </a:t>
            </a:r>
            <a:r>
              <a:rPr lang="en-GB" sz="1900" dirty="0" err="1"/>
              <a:t>počinitelja</a:t>
            </a:r>
            <a:r>
              <a:rPr lang="en-GB" sz="1900" dirty="0"/>
              <a:t>;</a:t>
            </a:r>
          </a:p>
          <a:p>
            <a:r>
              <a:rPr lang="en-GB" sz="1900" dirty="0" err="1"/>
              <a:t>dugogodišnja</a:t>
            </a:r>
            <a:r>
              <a:rPr lang="en-GB" sz="1900" dirty="0"/>
              <a:t> </a:t>
            </a:r>
            <a:r>
              <a:rPr lang="en-GB" sz="1900" dirty="0" err="1"/>
              <a:t>prisutnost</a:t>
            </a:r>
            <a:r>
              <a:rPr lang="en-GB" sz="1900" dirty="0"/>
              <a:t> </a:t>
            </a:r>
            <a:r>
              <a:rPr lang="en-GB" sz="1900" dirty="0" err="1"/>
              <a:t>procjene</a:t>
            </a:r>
            <a:r>
              <a:rPr lang="en-GB" sz="1900" dirty="0"/>
              <a:t> </a:t>
            </a:r>
            <a:r>
              <a:rPr lang="en-GB" sz="1900" dirty="0" err="1"/>
              <a:t>maloljetnika</a:t>
            </a:r>
            <a:r>
              <a:rPr lang="en-GB" sz="1900" dirty="0"/>
              <a:t> u </a:t>
            </a:r>
            <a:r>
              <a:rPr lang="en-GB" sz="1900" dirty="0" err="1"/>
              <a:t>zakonodavstvu</a:t>
            </a:r>
            <a:r>
              <a:rPr lang="en-GB" sz="1900" dirty="0"/>
              <a:t> </a:t>
            </a:r>
            <a:r>
              <a:rPr lang="en-GB" sz="1900" dirty="0" err="1"/>
              <a:t>i</a:t>
            </a:r>
            <a:r>
              <a:rPr lang="en-GB" sz="1900" dirty="0"/>
              <a:t> </a:t>
            </a:r>
            <a:r>
              <a:rPr lang="en-GB" sz="1900" b="1" dirty="0" err="1"/>
              <a:t>kvalitetan</a:t>
            </a:r>
            <a:r>
              <a:rPr lang="en-GB" sz="1900" b="1" dirty="0"/>
              <a:t> </a:t>
            </a:r>
            <a:r>
              <a:rPr lang="en-GB" sz="1900" b="1" dirty="0" err="1"/>
              <a:t>zakonodavni</a:t>
            </a:r>
            <a:r>
              <a:rPr lang="en-GB" sz="1900" b="1" dirty="0"/>
              <a:t> </a:t>
            </a:r>
            <a:r>
              <a:rPr lang="en-GB" sz="1900" b="1" dirty="0" err="1"/>
              <a:t>okvir</a:t>
            </a:r>
            <a:r>
              <a:rPr lang="en-GB" sz="1900" dirty="0"/>
              <a:t>;</a:t>
            </a:r>
          </a:p>
          <a:p>
            <a:r>
              <a:rPr lang="en-GB" sz="1900" dirty="0" err="1"/>
              <a:t>zakonodavstvo</a:t>
            </a:r>
            <a:r>
              <a:rPr lang="en-GB" sz="1900" dirty="0"/>
              <a:t> u </a:t>
            </a:r>
            <a:r>
              <a:rPr lang="en-GB" sz="1900" dirty="0" err="1"/>
              <a:t>Hrvatskoj</a:t>
            </a:r>
            <a:r>
              <a:rPr lang="en-GB" sz="1900" dirty="0"/>
              <a:t> </a:t>
            </a:r>
            <a:r>
              <a:rPr lang="en-GB" sz="1900" dirty="0" err="1"/>
              <a:t>poštuje</a:t>
            </a:r>
            <a:r>
              <a:rPr lang="en-GB" sz="1900" dirty="0"/>
              <a:t> </a:t>
            </a:r>
            <a:r>
              <a:rPr lang="en-GB" sz="1900" dirty="0" err="1"/>
              <a:t>međunarodne</a:t>
            </a:r>
            <a:r>
              <a:rPr lang="en-GB" sz="1900" dirty="0"/>
              <a:t> </a:t>
            </a:r>
            <a:r>
              <a:rPr lang="en-GB" sz="1900" dirty="0" err="1"/>
              <a:t>smjernice</a:t>
            </a:r>
            <a:r>
              <a:rPr lang="en-GB" sz="1900" dirty="0"/>
              <a:t> </a:t>
            </a:r>
            <a:r>
              <a:rPr lang="en-GB" sz="1900" dirty="0" err="1"/>
              <a:t>i</a:t>
            </a:r>
            <a:r>
              <a:rPr lang="en-GB" sz="1900" dirty="0"/>
              <a:t> </a:t>
            </a:r>
            <a:r>
              <a:rPr lang="en-GB" sz="1900" dirty="0" err="1"/>
              <a:t>preporuke</a:t>
            </a:r>
            <a:r>
              <a:rPr lang="en-GB" sz="1900" dirty="0"/>
              <a:t> o </a:t>
            </a:r>
            <a:r>
              <a:rPr lang="en-GB" sz="1900" dirty="0" err="1"/>
              <a:t>postupcima</a:t>
            </a:r>
            <a:r>
              <a:rPr lang="en-GB" sz="1900" dirty="0"/>
              <a:t> </a:t>
            </a:r>
            <a:r>
              <a:rPr lang="en-GB" sz="1900" dirty="0" err="1"/>
              <a:t>prema</a:t>
            </a:r>
            <a:r>
              <a:rPr lang="en-GB" sz="1900" dirty="0"/>
              <a:t> </a:t>
            </a:r>
            <a:r>
              <a:rPr lang="en-GB" sz="1900" dirty="0" err="1"/>
              <a:t>osumnjičenim</a:t>
            </a:r>
            <a:r>
              <a:rPr lang="en-GB" sz="1900" dirty="0"/>
              <a:t> </a:t>
            </a:r>
            <a:r>
              <a:rPr lang="en-GB" sz="1900" dirty="0" err="1"/>
              <a:t>ili</a:t>
            </a:r>
            <a:r>
              <a:rPr lang="en-GB" sz="1900" dirty="0"/>
              <a:t> </a:t>
            </a:r>
            <a:r>
              <a:rPr lang="en-GB" sz="1900" dirty="0" err="1"/>
              <a:t>optuženim</a:t>
            </a:r>
            <a:r>
              <a:rPr lang="en-GB" sz="1900" dirty="0"/>
              <a:t> </a:t>
            </a:r>
            <a:r>
              <a:rPr lang="en-GB" sz="1900" dirty="0" err="1"/>
              <a:t>maloljetnicima</a:t>
            </a:r>
            <a:r>
              <a:rPr lang="en-GB" sz="1900" dirty="0"/>
              <a:t> </a:t>
            </a:r>
            <a:r>
              <a:rPr lang="en-GB" sz="1900" dirty="0" err="1"/>
              <a:t>te</a:t>
            </a:r>
            <a:r>
              <a:rPr lang="en-GB" sz="1900" dirty="0"/>
              <a:t> </a:t>
            </a:r>
            <a:r>
              <a:rPr lang="en-GB" sz="1900" dirty="0" err="1"/>
              <a:t>ih</a:t>
            </a:r>
            <a:r>
              <a:rPr lang="en-GB" sz="1900" dirty="0"/>
              <a:t> </a:t>
            </a:r>
            <a:r>
              <a:rPr lang="en-GB" sz="1900" dirty="0" err="1"/>
              <a:t>integrira</a:t>
            </a:r>
            <a:r>
              <a:rPr lang="en-GB" sz="1900" dirty="0"/>
              <a:t> u </a:t>
            </a:r>
            <a:r>
              <a:rPr lang="en-GB" sz="1900" dirty="0" err="1"/>
              <a:t>sadržaj</a:t>
            </a:r>
            <a:r>
              <a:rPr lang="en-GB" sz="1900" dirty="0"/>
              <a:t> </a:t>
            </a:r>
            <a:r>
              <a:rPr lang="en-GB" sz="1900" dirty="0" err="1"/>
              <a:t>relevantnih</a:t>
            </a:r>
            <a:r>
              <a:rPr lang="en-GB" sz="1900" dirty="0"/>
              <a:t> </a:t>
            </a:r>
            <a:r>
              <a:rPr lang="en-GB" sz="1900" dirty="0" err="1"/>
              <a:t>akata</a:t>
            </a:r>
            <a:r>
              <a:rPr lang="en-GB" sz="1900" dirty="0"/>
              <a:t>;</a:t>
            </a:r>
          </a:p>
          <a:p>
            <a:r>
              <a:rPr lang="en-GB" sz="1900" b="1" dirty="0" err="1"/>
              <a:t>procjena</a:t>
            </a:r>
            <a:r>
              <a:rPr lang="en-GB" sz="1900" b="1" dirty="0"/>
              <a:t> je od </a:t>
            </a:r>
            <a:r>
              <a:rPr lang="en-GB" sz="1900" b="1" dirty="0" err="1"/>
              <a:t>iznimne</a:t>
            </a:r>
            <a:r>
              <a:rPr lang="en-GB" sz="1900" b="1" dirty="0"/>
              <a:t> </a:t>
            </a:r>
            <a:r>
              <a:rPr lang="en-GB" sz="1900" b="1" dirty="0" err="1"/>
              <a:t>važnosti</a:t>
            </a:r>
            <a:r>
              <a:rPr lang="en-GB" sz="1900" b="1" dirty="0"/>
              <a:t>, a </a:t>
            </a:r>
            <a:r>
              <a:rPr lang="en-GB" sz="1900" b="1" dirty="0" err="1"/>
              <a:t>kvaliteta</a:t>
            </a:r>
            <a:r>
              <a:rPr lang="en-GB" sz="1900" b="1" dirty="0"/>
              <a:t> </a:t>
            </a:r>
            <a:r>
              <a:rPr lang="en-GB" sz="1900" b="1" dirty="0" err="1"/>
              <a:t>odluke</a:t>
            </a:r>
            <a:r>
              <a:rPr lang="en-GB" sz="1900" b="1" dirty="0"/>
              <a:t> </a:t>
            </a:r>
            <a:r>
              <a:rPr lang="en-GB" sz="1900" b="1" dirty="0" err="1"/>
              <a:t>donesene</a:t>
            </a:r>
            <a:r>
              <a:rPr lang="en-GB" sz="1900" b="1" dirty="0"/>
              <a:t> </a:t>
            </a:r>
            <a:r>
              <a:rPr lang="en-GB" sz="1900" b="1" dirty="0" err="1"/>
              <a:t>prema</a:t>
            </a:r>
            <a:r>
              <a:rPr lang="en-GB" sz="1900" b="1" dirty="0"/>
              <a:t> </a:t>
            </a:r>
            <a:r>
              <a:rPr lang="en-GB" sz="1900" b="1" dirty="0" err="1"/>
              <a:t>maloljetniku</a:t>
            </a:r>
            <a:r>
              <a:rPr lang="en-GB" sz="1900" b="1" dirty="0"/>
              <a:t> </a:t>
            </a:r>
            <a:r>
              <a:rPr lang="en-GB" sz="1900" dirty="0"/>
              <a:t>(</a:t>
            </a:r>
            <a:r>
              <a:rPr lang="en-GB" sz="1900" dirty="0" err="1"/>
              <a:t>bilo</a:t>
            </a:r>
            <a:r>
              <a:rPr lang="en-GB" sz="1900" dirty="0"/>
              <a:t> od </a:t>
            </a:r>
            <a:r>
              <a:rPr lang="en-GB" sz="1900" dirty="0" err="1"/>
              <a:t>strane</a:t>
            </a:r>
            <a:r>
              <a:rPr lang="en-GB" sz="1900" dirty="0"/>
              <a:t> </a:t>
            </a:r>
            <a:r>
              <a:rPr lang="en-GB" sz="1900" dirty="0" err="1"/>
              <a:t>državnog</a:t>
            </a:r>
            <a:r>
              <a:rPr lang="en-GB" sz="1900" dirty="0"/>
              <a:t> </a:t>
            </a:r>
            <a:r>
              <a:rPr lang="en-GB" sz="1900" dirty="0" err="1"/>
              <a:t>odvjetništva</a:t>
            </a:r>
            <a:r>
              <a:rPr lang="en-GB" sz="1900" dirty="0"/>
              <a:t> </a:t>
            </a:r>
            <a:r>
              <a:rPr lang="en-GB" sz="1900" dirty="0" err="1"/>
              <a:t>ili</a:t>
            </a:r>
            <a:r>
              <a:rPr lang="en-GB" sz="1900" dirty="0"/>
              <a:t> </a:t>
            </a:r>
            <a:r>
              <a:rPr lang="en-GB" sz="1900" dirty="0" err="1"/>
              <a:t>suda</a:t>
            </a:r>
            <a:r>
              <a:rPr lang="en-GB" sz="1900" dirty="0"/>
              <a:t>) </a:t>
            </a:r>
            <a:r>
              <a:rPr lang="en-GB" sz="1900" b="1" dirty="0" err="1"/>
              <a:t>ovisi</a:t>
            </a:r>
            <a:r>
              <a:rPr lang="en-GB" sz="1900" b="1" dirty="0"/>
              <a:t> o </a:t>
            </a:r>
            <a:r>
              <a:rPr lang="en-GB" sz="1900" b="1" dirty="0" err="1"/>
              <a:t>kvaliteti</a:t>
            </a:r>
            <a:r>
              <a:rPr lang="en-GB" sz="1900" b="1" dirty="0"/>
              <a:t> </a:t>
            </a:r>
            <a:r>
              <a:rPr lang="en-GB" sz="1900" b="1" dirty="0" err="1"/>
              <a:t>provedbe</a:t>
            </a:r>
            <a:r>
              <a:rPr lang="en-GB" sz="1900" b="1" dirty="0"/>
              <a:t> </a:t>
            </a:r>
            <a:r>
              <a:rPr lang="en-GB" sz="1900" b="1" dirty="0" err="1"/>
              <a:t>postupka</a:t>
            </a:r>
            <a:r>
              <a:rPr lang="en-GB" sz="1900" b="1" dirty="0"/>
              <a:t> </a:t>
            </a:r>
            <a:r>
              <a:rPr lang="en-GB" sz="1900" b="1" dirty="0" err="1"/>
              <a:t>procjene</a:t>
            </a:r>
            <a:r>
              <a:rPr lang="en-GB" sz="1900" dirty="0"/>
              <a:t>;</a:t>
            </a:r>
          </a:p>
          <a:p>
            <a:r>
              <a:rPr lang="en-GB" sz="1900" b="1" dirty="0" err="1"/>
              <a:t>visokoobrazovani</a:t>
            </a:r>
            <a:r>
              <a:rPr lang="en-GB" sz="1900" b="1" dirty="0"/>
              <a:t> </a:t>
            </a:r>
            <a:r>
              <a:rPr lang="en-GB" sz="1900" b="1" dirty="0" err="1"/>
              <a:t>stručnjaci</a:t>
            </a:r>
            <a:r>
              <a:rPr lang="en-GB" sz="1900" b="1" dirty="0"/>
              <a:t> </a:t>
            </a:r>
            <a:r>
              <a:rPr lang="en-GB" sz="1900" b="1" dirty="0" err="1"/>
              <a:t>provode</a:t>
            </a:r>
            <a:r>
              <a:rPr lang="en-GB" sz="1900" b="1" dirty="0"/>
              <a:t> </a:t>
            </a:r>
            <a:r>
              <a:rPr lang="en-GB" sz="1900" b="1" dirty="0" err="1"/>
              <a:t>procjenu</a:t>
            </a:r>
            <a:r>
              <a:rPr lang="en-GB" sz="1900" b="1" dirty="0"/>
              <a:t> u </a:t>
            </a:r>
            <a:r>
              <a:rPr lang="en-GB" sz="1900" b="1" dirty="0" err="1"/>
              <a:t>praksi</a:t>
            </a:r>
            <a:r>
              <a:rPr lang="en-GB" sz="1900" dirty="0"/>
              <a:t>; </a:t>
            </a:r>
            <a:r>
              <a:rPr lang="en-GB" sz="1900" dirty="0" err="1"/>
              <a:t>dugogodišnje</a:t>
            </a:r>
            <a:r>
              <a:rPr lang="en-GB" sz="1900" dirty="0"/>
              <a:t> </a:t>
            </a:r>
            <a:r>
              <a:rPr lang="en-GB" sz="1900" dirty="0" err="1"/>
              <a:t>iskustvo</a:t>
            </a:r>
            <a:r>
              <a:rPr lang="en-GB" sz="1900" dirty="0"/>
              <a:t> </a:t>
            </a:r>
            <a:r>
              <a:rPr lang="en-GB" sz="1900" dirty="0" err="1"/>
              <a:t>stručnjaka</a:t>
            </a:r>
            <a:r>
              <a:rPr lang="en-GB" sz="1900" dirty="0"/>
              <a:t> u </a:t>
            </a:r>
            <a:r>
              <a:rPr lang="en-GB" sz="1900" dirty="0" err="1"/>
              <a:t>radu</a:t>
            </a:r>
            <a:r>
              <a:rPr lang="en-GB" sz="1900" dirty="0"/>
              <a:t> </a:t>
            </a:r>
            <a:r>
              <a:rPr lang="en-GB" sz="1900" dirty="0" err="1"/>
              <a:t>na</a:t>
            </a:r>
            <a:r>
              <a:rPr lang="en-GB" sz="1900" dirty="0"/>
              <a:t> </a:t>
            </a:r>
            <a:r>
              <a:rPr lang="en-GB" sz="1900" dirty="0" err="1"/>
              <a:t>procjeni</a:t>
            </a:r>
            <a:r>
              <a:rPr lang="en-GB" sz="1900" dirty="0"/>
              <a:t> </a:t>
            </a:r>
            <a:r>
              <a:rPr lang="en-GB" sz="1900" dirty="0" err="1"/>
              <a:t>maloljetnika</a:t>
            </a:r>
            <a:r>
              <a:rPr lang="en-GB" sz="1900" dirty="0"/>
              <a:t>;</a:t>
            </a:r>
          </a:p>
          <a:p>
            <a:r>
              <a:rPr lang="en-GB" sz="1900" dirty="0" err="1"/>
              <a:t>svijest</a:t>
            </a:r>
            <a:r>
              <a:rPr lang="en-GB" sz="1900" dirty="0"/>
              <a:t> u </a:t>
            </a:r>
            <a:r>
              <a:rPr lang="en-GB" sz="1900" dirty="0" err="1"/>
              <a:t>znanstvenoj</a:t>
            </a:r>
            <a:r>
              <a:rPr lang="en-GB" sz="1900" dirty="0"/>
              <a:t> </a:t>
            </a:r>
            <a:r>
              <a:rPr lang="en-GB" sz="1900" dirty="0" err="1"/>
              <a:t>i</a:t>
            </a:r>
            <a:r>
              <a:rPr lang="en-GB" sz="1900" dirty="0"/>
              <a:t> </a:t>
            </a:r>
            <a:r>
              <a:rPr lang="en-GB" sz="1900" dirty="0" err="1"/>
              <a:t>stručnoj</a:t>
            </a:r>
            <a:r>
              <a:rPr lang="en-GB" sz="1900" dirty="0"/>
              <a:t> </a:t>
            </a:r>
            <a:r>
              <a:rPr lang="en-GB" sz="1900" dirty="0" err="1"/>
              <a:t>javnosti</a:t>
            </a:r>
            <a:r>
              <a:rPr lang="en-GB" sz="1900" dirty="0"/>
              <a:t> </a:t>
            </a:r>
            <a:r>
              <a:rPr lang="en-GB" sz="1900" b="1" dirty="0"/>
              <a:t>o </a:t>
            </a:r>
            <a:r>
              <a:rPr lang="en-GB" sz="1900" b="1" dirty="0" err="1"/>
              <a:t>važnosti</a:t>
            </a:r>
            <a:r>
              <a:rPr lang="en-GB" sz="1900" b="1" dirty="0"/>
              <a:t> </a:t>
            </a:r>
            <a:r>
              <a:rPr lang="en-GB" sz="1900" b="1" dirty="0" err="1"/>
              <a:t>i</a:t>
            </a:r>
            <a:r>
              <a:rPr lang="en-GB" sz="1900" b="1" dirty="0"/>
              <a:t> </a:t>
            </a:r>
            <a:r>
              <a:rPr lang="en-GB" sz="1900" b="1" dirty="0" err="1"/>
              <a:t>nužnosti</a:t>
            </a:r>
            <a:r>
              <a:rPr lang="en-GB" sz="1900" b="1" dirty="0"/>
              <a:t> </a:t>
            </a:r>
            <a:r>
              <a:rPr lang="en-GB" sz="1900" b="1" dirty="0" err="1"/>
              <a:t>procjene</a:t>
            </a:r>
            <a:r>
              <a:rPr lang="en-GB" sz="1900" b="1" dirty="0"/>
              <a:t> </a:t>
            </a:r>
            <a:r>
              <a:rPr lang="en-GB" sz="1900" dirty="0" err="1"/>
              <a:t>maloljetnika</a:t>
            </a:r>
            <a:r>
              <a:rPr lang="en-GB" sz="19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0079367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E3CE7C-C2F4-E03F-C627-EFC32CB61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 dirty="0" err="1">
                <a:solidFill>
                  <a:srgbClr val="FFFFFF"/>
                </a:solidFill>
              </a:rPr>
              <a:t>Prednosti</a:t>
            </a:r>
            <a:r>
              <a:rPr lang="en-GB" sz="4000" dirty="0">
                <a:solidFill>
                  <a:srgbClr val="FFFFFF"/>
                </a:solidFill>
              </a:rPr>
              <a:t> </a:t>
            </a:r>
            <a:r>
              <a:rPr lang="en-GB" sz="4000" dirty="0" err="1">
                <a:solidFill>
                  <a:srgbClr val="FFFFFF"/>
                </a:solidFill>
              </a:rPr>
              <a:t>i</a:t>
            </a:r>
            <a:r>
              <a:rPr lang="en-GB" sz="4000" dirty="0">
                <a:solidFill>
                  <a:srgbClr val="FFFFFF"/>
                </a:solidFill>
              </a:rPr>
              <a:t> </a:t>
            </a:r>
            <a:r>
              <a:rPr lang="en-GB" sz="4000" dirty="0" err="1">
                <a:solidFill>
                  <a:srgbClr val="FFFFFF"/>
                </a:solidFill>
              </a:rPr>
              <a:t>dobre</a:t>
            </a:r>
            <a:r>
              <a:rPr lang="en-GB" sz="4000" dirty="0">
                <a:solidFill>
                  <a:srgbClr val="FFFFFF"/>
                </a:solidFill>
              </a:rPr>
              <a:t> </a:t>
            </a:r>
            <a:r>
              <a:rPr lang="en-GB" sz="4000" dirty="0" err="1">
                <a:solidFill>
                  <a:srgbClr val="FFFFFF"/>
                </a:solidFill>
              </a:rPr>
              <a:t>prakse</a:t>
            </a:r>
            <a:endParaRPr lang="en-GB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0E7C0-44E8-9353-56B5-44E595B8A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790700"/>
            <a:ext cx="11732645" cy="4772762"/>
          </a:xfrm>
        </p:spPr>
        <p:txBody>
          <a:bodyPr anchor="ctr">
            <a:normAutofit/>
          </a:bodyPr>
          <a:lstStyle/>
          <a:p>
            <a:r>
              <a:rPr lang="en-GB" sz="2000" dirty="0" err="1"/>
              <a:t>individualna</a:t>
            </a:r>
            <a:r>
              <a:rPr lang="en-GB" sz="2000" dirty="0"/>
              <a:t> </a:t>
            </a:r>
            <a:r>
              <a:rPr lang="en-GB" sz="2000" dirty="0" err="1"/>
              <a:t>procjena</a:t>
            </a:r>
            <a:r>
              <a:rPr lang="en-GB" sz="2000" dirty="0"/>
              <a:t> </a:t>
            </a:r>
            <a:r>
              <a:rPr lang="en-GB" sz="2000" b="1" dirty="0" err="1"/>
              <a:t>provodi</a:t>
            </a:r>
            <a:r>
              <a:rPr lang="en-GB" sz="2000" b="1" dirty="0"/>
              <a:t> se za </a:t>
            </a:r>
            <a:r>
              <a:rPr lang="en-GB" sz="2000" b="1" dirty="0" err="1"/>
              <a:t>sve</a:t>
            </a:r>
            <a:r>
              <a:rPr lang="en-GB" sz="2000" b="1" dirty="0"/>
              <a:t> </a:t>
            </a:r>
            <a:r>
              <a:rPr lang="en-GB" sz="2000" b="1" dirty="0" err="1"/>
              <a:t>maloljetne</a:t>
            </a:r>
            <a:r>
              <a:rPr lang="en-GB" sz="2000" b="1" dirty="0"/>
              <a:t> </a:t>
            </a:r>
            <a:r>
              <a:rPr lang="en-GB" sz="2000" dirty="0" err="1"/>
              <a:t>osumnjičenike</a:t>
            </a:r>
            <a:r>
              <a:rPr lang="en-GB" sz="2000" dirty="0"/>
              <a:t> </a:t>
            </a:r>
            <a:r>
              <a:rPr lang="en-GB" sz="2000" dirty="0" err="1"/>
              <a:t>ili</a:t>
            </a:r>
            <a:r>
              <a:rPr lang="en-GB" sz="2000" dirty="0"/>
              <a:t> </a:t>
            </a:r>
            <a:r>
              <a:rPr lang="en-GB" sz="2000" dirty="0" err="1"/>
              <a:t>optuženike</a:t>
            </a:r>
            <a:r>
              <a:rPr lang="en-GB" sz="2000" dirty="0"/>
              <a:t> za </a:t>
            </a:r>
            <a:r>
              <a:rPr lang="en-GB" sz="2000" dirty="0" err="1"/>
              <a:t>kaznena</a:t>
            </a:r>
            <a:r>
              <a:rPr lang="en-GB" sz="2000" dirty="0"/>
              <a:t> </a:t>
            </a:r>
            <a:r>
              <a:rPr lang="en-GB" sz="2000" dirty="0" err="1"/>
              <a:t>djela</a:t>
            </a:r>
            <a:r>
              <a:rPr lang="en-GB" sz="2000" dirty="0"/>
              <a:t>;</a:t>
            </a:r>
          </a:p>
          <a:p>
            <a:r>
              <a:rPr lang="en-GB" sz="2000" dirty="0"/>
              <a:t>u </a:t>
            </a:r>
            <a:r>
              <a:rPr lang="en-GB" sz="2000" dirty="0" err="1"/>
              <a:t>praksi</a:t>
            </a:r>
            <a:r>
              <a:rPr lang="en-GB" sz="2000" dirty="0"/>
              <a:t> </a:t>
            </a:r>
            <a:r>
              <a:rPr lang="en-GB" sz="2000" dirty="0" err="1"/>
              <a:t>postoje</a:t>
            </a:r>
            <a:r>
              <a:rPr lang="en-GB" sz="2000" dirty="0"/>
              <a:t> </a:t>
            </a:r>
            <a:r>
              <a:rPr lang="en-GB" sz="2000" b="1" dirty="0" err="1"/>
              <a:t>različite</a:t>
            </a:r>
            <a:r>
              <a:rPr lang="en-GB" sz="2000" b="1" dirty="0"/>
              <a:t> </a:t>
            </a:r>
            <a:r>
              <a:rPr lang="en-GB" sz="2000" b="1" dirty="0" err="1"/>
              <a:t>vrste</a:t>
            </a:r>
            <a:r>
              <a:rPr lang="en-GB" sz="2000" b="1" dirty="0"/>
              <a:t> </a:t>
            </a:r>
            <a:r>
              <a:rPr lang="en-GB" sz="2000" b="1" dirty="0" err="1"/>
              <a:t>procjene</a:t>
            </a:r>
            <a:r>
              <a:rPr lang="en-GB" sz="2000" b="1" dirty="0"/>
              <a:t>, </a:t>
            </a:r>
            <a:r>
              <a:rPr lang="en-GB" sz="2000" b="1" dirty="0" err="1"/>
              <a:t>na</a:t>
            </a:r>
            <a:r>
              <a:rPr lang="en-GB" sz="2000" b="1" dirty="0"/>
              <a:t> </a:t>
            </a:r>
            <a:r>
              <a:rPr lang="en-GB" sz="2000" b="1" dirty="0" err="1"/>
              <a:t>različitim</a:t>
            </a:r>
            <a:r>
              <a:rPr lang="en-GB" sz="2000" b="1" dirty="0"/>
              <a:t> </a:t>
            </a:r>
            <a:r>
              <a:rPr lang="en-GB" sz="2000" b="1" dirty="0" err="1"/>
              <a:t>razinama</a:t>
            </a:r>
            <a:r>
              <a:rPr lang="en-GB" sz="2000" b="1" dirty="0"/>
              <a:t> </a:t>
            </a:r>
            <a:r>
              <a:rPr lang="en-GB" sz="2000" b="1" dirty="0" err="1"/>
              <a:t>i</a:t>
            </a:r>
            <a:r>
              <a:rPr lang="en-GB" sz="2000" b="1" dirty="0"/>
              <a:t> s </a:t>
            </a:r>
            <a:r>
              <a:rPr lang="en-GB" sz="2000" b="1" dirty="0" err="1"/>
              <a:t>različitim</a:t>
            </a:r>
            <a:r>
              <a:rPr lang="en-GB" sz="2000" b="1" dirty="0"/>
              <a:t> </a:t>
            </a:r>
            <a:r>
              <a:rPr lang="en-GB" sz="2000" b="1" dirty="0" err="1"/>
              <a:t>ciljevima</a:t>
            </a:r>
            <a:r>
              <a:rPr lang="en-GB" sz="2000" b="1" dirty="0"/>
              <a:t>;</a:t>
            </a:r>
          </a:p>
          <a:p>
            <a:r>
              <a:rPr lang="en-GB" sz="2000" b="1" dirty="0"/>
              <a:t>PU HZSR/ </a:t>
            </a:r>
            <a:r>
              <a:rPr lang="en-GB" sz="2000" dirty="0" err="1"/>
              <a:t>centri</a:t>
            </a:r>
            <a:r>
              <a:rPr lang="en-GB" sz="2000" dirty="0"/>
              <a:t> za </a:t>
            </a:r>
            <a:r>
              <a:rPr lang="en-GB" sz="2000" dirty="0" err="1"/>
              <a:t>socijalnu</a:t>
            </a:r>
            <a:r>
              <a:rPr lang="en-GB" sz="2000" dirty="0"/>
              <a:t> </a:t>
            </a:r>
            <a:r>
              <a:rPr lang="en-GB" sz="2000" dirty="0" err="1"/>
              <a:t>skrb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b="1" dirty="0" err="1"/>
              <a:t>odgojne</a:t>
            </a:r>
            <a:r>
              <a:rPr lang="en-GB" sz="2000" b="1" dirty="0"/>
              <a:t> </a:t>
            </a:r>
            <a:r>
              <a:rPr lang="en-GB" sz="2000" b="1" dirty="0" err="1"/>
              <a:t>ustanove</a:t>
            </a:r>
            <a:r>
              <a:rPr lang="en-GB" sz="2000" b="1" dirty="0"/>
              <a:t> </a:t>
            </a:r>
            <a:r>
              <a:rPr lang="en-GB" sz="2000" dirty="0"/>
              <a:t>(</a:t>
            </a:r>
            <a:r>
              <a:rPr lang="en-GB" sz="2000" dirty="0" err="1"/>
              <a:t>centri</a:t>
            </a:r>
            <a:r>
              <a:rPr lang="en-GB" sz="2000" dirty="0"/>
              <a:t> za </a:t>
            </a:r>
            <a:r>
              <a:rPr lang="en-GB" sz="2000" dirty="0" err="1"/>
              <a:t>pružanje</a:t>
            </a:r>
            <a:r>
              <a:rPr lang="en-GB" sz="2000" dirty="0"/>
              <a:t> </a:t>
            </a:r>
            <a:r>
              <a:rPr lang="en-GB" sz="2000" dirty="0" err="1"/>
              <a:t>usluga</a:t>
            </a:r>
            <a:r>
              <a:rPr lang="en-GB" sz="2000" dirty="0"/>
              <a:t> u </a:t>
            </a:r>
            <a:r>
              <a:rPr lang="en-GB" sz="2000" dirty="0" err="1"/>
              <a:t>zajednici</a:t>
            </a:r>
            <a:r>
              <a:rPr lang="en-GB" sz="2000" dirty="0"/>
              <a:t>/</a:t>
            </a:r>
            <a:r>
              <a:rPr lang="en-GB" sz="2000" dirty="0" err="1"/>
              <a:t>domovi</a:t>
            </a:r>
            <a:r>
              <a:rPr lang="en-GB" sz="2000" dirty="0"/>
              <a:t> za </a:t>
            </a:r>
            <a:r>
              <a:rPr lang="en-GB" sz="2000" dirty="0" err="1"/>
              <a:t>odgoj</a:t>
            </a:r>
            <a:r>
              <a:rPr lang="en-GB" sz="2000" dirty="0"/>
              <a:t>) </a:t>
            </a:r>
            <a:r>
              <a:rPr lang="en-GB" sz="2000" b="1" dirty="0" err="1"/>
              <a:t>ključne</a:t>
            </a:r>
            <a:r>
              <a:rPr lang="en-GB" sz="2000" b="1" dirty="0"/>
              <a:t> </a:t>
            </a:r>
            <a:r>
              <a:rPr lang="en-GB" sz="2000" b="1" dirty="0" err="1"/>
              <a:t>su</a:t>
            </a:r>
            <a:r>
              <a:rPr lang="en-GB" sz="2000" b="1" dirty="0"/>
              <a:t> </a:t>
            </a:r>
            <a:r>
              <a:rPr lang="en-GB" sz="2000" b="1" dirty="0" err="1"/>
              <a:t>institucije</a:t>
            </a:r>
            <a:r>
              <a:rPr lang="en-GB" sz="2000" b="1" dirty="0"/>
              <a:t> za </a:t>
            </a:r>
            <a:r>
              <a:rPr lang="en-GB" sz="2000" b="1" dirty="0" err="1"/>
              <a:t>procjenu</a:t>
            </a:r>
            <a:r>
              <a:rPr lang="en-GB" sz="2000" dirty="0"/>
              <a:t>, s </a:t>
            </a:r>
            <a:r>
              <a:rPr lang="en-GB" sz="2000" dirty="0" err="1"/>
              <a:t>dostupnim</a:t>
            </a:r>
            <a:r>
              <a:rPr lang="en-GB" sz="2000" dirty="0"/>
              <a:t> </a:t>
            </a:r>
            <a:r>
              <a:rPr lang="en-GB" sz="2000" dirty="0" err="1"/>
              <a:t>multidisciplinarnim</a:t>
            </a:r>
            <a:r>
              <a:rPr lang="en-GB" sz="2000" dirty="0"/>
              <a:t> </a:t>
            </a:r>
            <a:r>
              <a:rPr lang="en-GB" sz="2000" dirty="0" err="1"/>
              <a:t>stručnim</a:t>
            </a:r>
            <a:r>
              <a:rPr lang="en-GB" sz="2000" dirty="0"/>
              <a:t> </a:t>
            </a:r>
            <a:r>
              <a:rPr lang="en-GB" sz="2000" dirty="0" err="1"/>
              <a:t>timovima</a:t>
            </a:r>
            <a:r>
              <a:rPr lang="en-GB" sz="2000" dirty="0"/>
              <a:t>;</a:t>
            </a:r>
          </a:p>
          <a:p>
            <a:r>
              <a:rPr lang="en-GB" sz="2000" dirty="0"/>
              <a:t>u </a:t>
            </a:r>
            <a:r>
              <a:rPr lang="en-GB" sz="2000" dirty="0" err="1"/>
              <a:t>praksi</a:t>
            </a:r>
            <a:r>
              <a:rPr lang="en-GB" sz="2000" dirty="0"/>
              <a:t> </a:t>
            </a:r>
            <a:r>
              <a:rPr lang="en-GB" sz="2000" dirty="0" err="1"/>
              <a:t>postoji</a:t>
            </a:r>
            <a:r>
              <a:rPr lang="en-GB" sz="2000" dirty="0"/>
              <a:t> </a:t>
            </a:r>
            <a:r>
              <a:rPr lang="en-GB" sz="2000" b="1" dirty="0" err="1"/>
              <a:t>visoko</a:t>
            </a:r>
            <a:r>
              <a:rPr lang="en-GB" sz="2000" b="1" dirty="0"/>
              <a:t> </a:t>
            </a:r>
            <a:r>
              <a:rPr lang="en-GB" sz="2000" b="1" dirty="0" err="1"/>
              <a:t>kvalitetna</a:t>
            </a:r>
            <a:r>
              <a:rPr lang="en-GB" sz="2000" b="1" dirty="0"/>
              <a:t> </a:t>
            </a:r>
            <a:r>
              <a:rPr lang="en-GB" sz="2000" b="1" dirty="0" err="1"/>
              <a:t>provedba</a:t>
            </a:r>
            <a:r>
              <a:rPr lang="en-GB" sz="2000" b="1" dirty="0"/>
              <a:t> </a:t>
            </a:r>
            <a:r>
              <a:rPr lang="en-GB" sz="2000" b="1" dirty="0" err="1"/>
              <a:t>institucionalne</a:t>
            </a:r>
            <a:r>
              <a:rPr lang="en-GB" sz="2000" b="1" dirty="0"/>
              <a:t>/</a:t>
            </a:r>
            <a:r>
              <a:rPr lang="en-GB" sz="2000" b="1" dirty="0" err="1"/>
              <a:t>cjelodnevne</a:t>
            </a:r>
            <a:r>
              <a:rPr lang="en-GB" sz="2000" b="1" dirty="0"/>
              <a:t> </a:t>
            </a:r>
            <a:r>
              <a:rPr lang="en-GB" sz="2000" b="1" dirty="0" err="1"/>
              <a:t>procjene</a:t>
            </a:r>
            <a:r>
              <a:rPr lang="en-GB" sz="2000" b="1" dirty="0"/>
              <a:t> </a:t>
            </a:r>
            <a:r>
              <a:rPr lang="en-GB" sz="2000" b="1" dirty="0" err="1"/>
              <a:t>maloljetnika</a:t>
            </a:r>
            <a:r>
              <a:rPr lang="en-GB" sz="2000" dirty="0"/>
              <a:t>, a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maloljetnici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stručnjaci</a:t>
            </a:r>
            <a:r>
              <a:rPr lang="en-GB" sz="2000" dirty="0"/>
              <a:t> </a:t>
            </a:r>
            <a:r>
              <a:rPr lang="en-GB" sz="2000" dirty="0" err="1"/>
              <a:t>iskazuju</a:t>
            </a:r>
            <a:r>
              <a:rPr lang="en-GB" sz="2000" dirty="0"/>
              <a:t> </a:t>
            </a:r>
            <a:r>
              <a:rPr lang="en-GB" sz="2000" dirty="0" err="1"/>
              <a:t>visoko</a:t>
            </a:r>
            <a:r>
              <a:rPr lang="en-GB" sz="2000" dirty="0"/>
              <a:t> </a:t>
            </a:r>
            <a:r>
              <a:rPr lang="en-GB" sz="2000" dirty="0" err="1"/>
              <a:t>zadovoljstvo</a:t>
            </a:r>
            <a:r>
              <a:rPr lang="en-GB" sz="2000" dirty="0"/>
              <a:t> s </a:t>
            </a:r>
            <a:r>
              <a:rPr lang="en-GB" sz="2000" dirty="0" err="1"/>
              <a:t>provedbom</a:t>
            </a:r>
            <a:r>
              <a:rPr lang="en-GB" sz="2000" dirty="0"/>
              <a:t> </a:t>
            </a:r>
            <a:r>
              <a:rPr lang="en-GB" sz="2000" dirty="0" err="1"/>
              <a:t>iste</a:t>
            </a:r>
            <a:r>
              <a:rPr lang="en-GB" sz="2000" dirty="0"/>
              <a:t>;</a:t>
            </a:r>
          </a:p>
          <a:p>
            <a:r>
              <a:rPr lang="en-GB" sz="2000" dirty="0"/>
              <a:t> u </a:t>
            </a:r>
            <a:r>
              <a:rPr lang="en-GB" sz="2000" dirty="0" err="1"/>
              <a:t>trenutku</a:t>
            </a:r>
            <a:r>
              <a:rPr lang="en-GB" sz="2000" dirty="0"/>
              <a:t> </a:t>
            </a:r>
            <a:r>
              <a:rPr lang="en-GB" sz="2000" dirty="0" err="1"/>
              <a:t>upućivanja</a:t>
            </a:r>
            <a:r>
              <a:rPr lang="en-GB" sz="2000" dirty="0"/>
              <a:t>, </a:t>
            </a:r>
            <a:r>
              <a:rPr lang="en-GB" sz="2000" b="1" dirty="0" err="1"/>
              <a:t>domovi</a:t>
            </a:r>
            <a:r>
              <a:rPr lang="en-GB" sz="2000" b="1" dirty="0"/>
              <a:t> za </a:t>
            </a:r>
            <a:r>
              <a:rPr lang="en-GB" sz="2000" b="1" dirty="0" err="1"/>
              <a:t>odgoj</a:t>
            </a:r>
            <a:r>
              <a:rPr lang="en-GB" sz="2000" b="1" dirty="0"/>
              <a:t>/</a:t>
            </a:r>
            <a:r>
              <a:rPr lang="en-GB" sz="2000" b="1" dirty="0" err="1"/>
              <a:t>centri</a:t>
            </a:r>
            <a:r>
              <a:rPr lang="en-GB" sz="2000" b="1" dirty="0"/>
              <a:t> za </a:t>
            </a:r>
            <a:r>
              <a:rPr lang="en-GB" sz="2000" b="1" dirty="0" err="1"/>
              <a:t>pružanje</a:t>
            </a:r>
            <a:r>
              <a:rPr lang="en-GB" sz="2000" b="1" dirty="0"/>
              <a:t> </a:t>
            </a:r>
            <a:r>
              <a:rPr lang="en-GB" sz="2000" b="1" dirty="0" err="1"/>
              <a:t>usluga</a:t>
            </a:r>
            <a:r>
              <a:rPr lang="en-GB" sz="2000" b="1" dirty="0"/>
              <a:t> u </a:t>
            </a:r>
            <a:r>
              <a:rPr lang="en-GB" sz="2000" b="1" dirty="0" err="1"/>
              <a:t>zajednici</a:t>
            </a:r>
            <a:r>
              <a:rPr lang="en-GB" sz="2000" b="1" dirty="0"/>
              <a:t>, </a:t>
            </a:r>
            <a:r>
              <a:rPr lang="en-GB" sz="2000" b="1" dirty="0" err="1"/>
              <a:t>prednost</a:t>
            </a:r>
            <a:r>
              <a:rPr lang="en-GB" sz="2000" b="1" dirty="0"/>
              <a:t> </a:t>
            </a:r>
            <a:r>
              <a:rPr lang="en-GB" sz="2000" b="1" dirty="0" err="1"/>
              <a:t>daju</a:t>
            </a:r>
            <a:r>
              <a:rPr lang="en-GB" sz="2000" b="1" dirty="0"/>
              <a:t> </a:t>
            </a:r>
            <a:r>
              <a:rPr lang="en-GB" sz="2000" b="1" dirty="0" err="1"/>
              <a:t>maloljetnim</a:t>
            </a:r>
            <a:r>
              <a:rPr lang="en-GB" sz="2000" b="1" dirty="0"/>
              <a:t> </a:t>
            </a:r>
            <a:r>
              <a:rPr lang="en-GB" sz="2000" b="1" dirty="0" err="1"/>
              <a:t>osumnjičenicima</a:t>
            </a:r>
            <a:r>
              <a:rPr lang="en-GB" sz="2000" b="1" dirty="0"/>
              <a:t> </a:t>
            </a:r>
            <a:r>
              <a:rPr lang="en-GB" sz="2000" b="1" dirty="0" err="1"/>
              <a:t>ili</a:t>
            </a:r>
            <a:r>
              <a:rPr lang="en-GB" sz="2000" b="1" dirty="0"/>
              <a:t> </a:t>
            </a:r>
            <a:r>
              <a:rPr lang="en-GB" sz="2000" b="1" dirty="0" err="1"/>
              <a:t>maloljetnicima</a:t>
            </a:r>
            <a:r>
              <a:rPr lang="en-GB" sz="2000" b="1" dirty="0"/>
              <a:t> </a:t>
            </a:r>
            <a:r>
              <a:rPr lang="en-GB" sz="2000" b="1" dirty="0" err="1"/>
              <a:t>optuženima</a:t>
            </a:r>
            <a:r>
              <a:rPr lang="en-GB" sz="2000" dirty="0"/>
              <a:t> za </a:t>
            </a:r>
            <a:r>
              <a:rPr lang="en-GB" sz="2000" dirty="0" err="1"/>
              <a:t>kazneno</a:t>
            </a:r>
            <a:r>
              <a:rPr lang="en-GB" sz="2000" dirty="0"/>
              <a:t> </a:t>
            </a:r>
            <a:r>
              <a:rPr lang="en-GB" sz="2000" dirty="0" err="1"/>
              <a:t>djelo</a:t>
            </a:r>
            <a:r>
              <a:rPr lang="en-GB" sz="2000" dirty="0"/>
              <a:t>;</a:t>
            </a:r>
          </a:p>
          <a:p>
            <a:r>
              <a:rPr lang="en-GB" sz="2000" b="1" dirty="0" err="1"/>
              <a:t>stručni</a:t>
            </a:r>
            <a:r>
              <a:rPr lang="en-GB" sz="2000" b="1" dirty="0"/>
              <a:t> </a:t>
            </a:r>
            <a:r>
              <a:rPr lang="en-GB" sz="2000" b="1" dirty="0" err="1"/>
              <a:t>suradnici</a:t>
            </a:r>
            <a:r>
              <a:rPr lang="en-GB" sz="2000" b="1" dirty="0"/>
              <a:t> </a:t>
            </a:r>
            <a:r>
              <a:rPr lang="en-GB" sz="2000" b="1" dirty="0" err="1"/>
              <a:t>izvanpravne</a:t>
            </a:r>
            <a:r>
              <a:rPr lang="en-GB" sz="2000" b="1" dirty="0"/>
              <a:t> </a:t>
            </a:r>
            <a:r>
              <a:rPr lang="en-GB" sz="2000" b="1" dirty="0" err="1"/>
              <a:t>struke</a:t>
            </a:r>
            <a:r>
              <a:rPr lang="en-GB" sz="2000" b="1" dirty="0"/>
              <a:t> </a:t>
            </a:r>
            <a:r>
              <a:rPr lang="en-GB" sz="2000" dirty="0" err="1"/>
              <a:t>postoje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sudu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u </a:t>
            </a:r>
            <a:r>
              <a:rPr lang="en-GB" sz="2000" dirty="0" err="1"/>
              <a:t>državnom</a:t>
            </a:r>
            <a:r>
              <a:rPr lang="en-GB" sz="2000" dirty="0"/>
              <a:t> </a:t>
            </a:r>
            <a:r>
              <a:rPr lang="en-GB" sz="2000" dirty="0" err="1"/>
              <a:t>odvjetništvu</a:t>
            </a:r>
            <a:r>
              <a:rPr lang="en-GB" sz="2000" dirty="0"/>
              <a:t>;</a:t>
            </a:r>
          </a:p>
          <a:p>
            <a:r>
              <a:rPr lang="en-GB" sz="2000" dirty="0" err="1"/>
              <a:t>općenito</a:t>
            </a:r>
            <a:r>
              <a:rPr lang="en-GB" sz="2000" dirty="0"/>
              <a:t> </a:t>
            </a:r>
            <a:r>
              <a:rPr lang="en-GB" sz="2000" dirty="0" err="1"/>
              <a:t>govoreći</a:t>
            </a:r>
            <a:r>
              <a:rPr lang="en-GB" sz="2000" dirty="0"/>
              <a:t>, </a:t>
            </a:r>
            <a:r>
              <a:rPr lang="en-GB" sz="2000" b="1" dirty="0" err="1"/>
              <a:t>mišljenja</a:t>
            </a:r>
            <a:r>
              <a:rPr lang="en-GB" sz="2000" b="1" dirty="0"/>
              <a:t> </a:t>
            </a:r>
            <a:r>
              <a:rPr lang="en-GB" sz="2000" b="1" dirty="0" err="1"/>
              <a:t>i</a:t>
            </a:r>
            <a:r>
              <a:rPr lang="en-GB" sz="2000" b="1" dirty="0"/>
              <a:t> </a:t>
            </a:r>
            <a:r>
              <a:rPr lang="en-GB" sz="2000" b="1" dirty="0" err="1"/>
              <a:t>prijedlozi</a:t>
            </a:r>
            <a:r>
              <a:rPr lang="en-GB" sz="2000" b="1" dirty="0"/>
              <a:t> (</a:t>
            </a:r>
            <a:r>
              <a:rPr lang="en-GB" sz="2000" b="1" dirty="0" err="1"/>
              <a:t>izvješća</a:t>
            </a:r>
            <a:r>
              <a:rPr lang="en-GB" sz="2000" b="1" dirty="0"/>
              <a:t> </a:t>
            </a:r>
            <a:r>
              <a:rPr lang="en-GB" sz="2000" b="1" dirty="0" err="1"/>
              <a:t>individualne</a:t>
            </a:r>
            <a:r>
              <a:rPr lang="en-GB" sz="2000" b="1" dirty="0"/>
              <a:t> </a:t>
            </a:r>
            <a:r>
              <a:rPr lang="en-GB" sz="2000" b="1" dirty="0" err="1"/>
              <a:t>procjene</a:t>
            </a:r>
            <a:r>
              <a:rPr lang="en-GB" sz="2000" b="1" dirty="0"/>
              <a:t>), </a:t>
            </a:r>
            <a:r>
              <a:rPr lang="en-GB" sz="2000" b="1" dirty="0" err="1"/>
              <a:t>visoke</a:t>
            </a:r>
            <a:r>
              <a:rPr lang="en-GB" sz="2000" b="1" dirty="0"/>
              <a:t> </a:t>
            </a:r>
            <a:r>
              <a:rPr lang="en-GB" sz="2000" b="1" dirty="0" err="1"/>
              <a:t>su</a:t>
            </a:r>
            <a:r>
              <a:rPr lang="en-GB" sz="2000" b="1" dirty="0"/>
              <a:t> </a:t>
            </a:r>
            <a:r>
              <a:rPr lang="en-GB" sz="2000" b="1" dirty="0" err="1"/>
              <a:t>kvalitete</a:t>
            </a:r>
            <a:r>
              <a:rPr lang="en-GB" sz="2000" dirty="0"/>
              <a:t>;</a:t>
            </a:r>
          </a:p>
          <a:p>
            <a:r>
              <a:rPr lang="en-GB" sz="2000" b="1" dirty="0"/>
              <a:t>dobra </a:t>
            </a:r>
            <a:r>
              <a:rPr lang="en-GB" sz="2000" b="1" dirty="0" err="1"/>
              <a:t>suradnja</a:t>
            </a:r>
            <a:r>
              <a:rPr lang="en-GB" sz="2000" b="1" dirty="0"/>
              <a:t> </a:t>
            </a:r>
            <a:r>
              <a:rPr lang="en-GB" sz="2000" b="1" dirty="0" err="1"/>
              <a:t>među</a:t>
            </a:r>
            <a:r>
              <a:rPr lang="en-GB" sz="2000" b="1" dirty="0"/>
              <a:t> </a:t>
            </a:r>
            <a:r>
              <a:rPr lang="en-GB" sz="2000" b="1" dirty="0" err="1"/>
              <a:t>sektorima</a:t>
            </a:r>
            <a:r>
              <a:rPr lang="en-GB" sz="2000" b="1" dirty="0"/>
              <a:t>;</a:t>
            </a:r>
          </a:p>
          <a:p>
            <a:r>
              <a:rPr lang="en-GB" sz="2000" b="1" dirty="0"/>
              <a:t>dobra </a:t>
            </a:r>
            <a:r>
              <a:rPr lang="en-GB" sz="2000" b="1" dirty="0" err="1"/>
              <a:t>interdisciplinarna</a:t>
            </a:r>
            <a:r>
              <a:rPr lang="en-GB" sz="2000" b="1" dirty="0"/>
              <a:t> </a:t>
            </a:r>
            <a:r>
              <a:rPr lang="en-GB" sz="2000" b="1" dirty="0" err="1"/>
              <a:t>suradnja</a:t>
            </a:r>
            <a:r>
              <a:rPr lang="en-GB" sz="2000" b="1" dirty="0"/>
              <a:t>.</a:t>
            </a: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518223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9F9217-A360-8571-C8A1-DDD03495F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</a:rPr>
              <a:t>Zaključak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2842B-63C4-260C-D89C-F3780EDFD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6620" y="317500"/>
            <a:ext cx="5438986" cy="5878027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GB" sz="2000" b="1" dirty="0" err="1"/>
              <a:t>Detekcija</a:t>
            </a:r>
            <a:r>
              <a:rPr lang="en-GB" sz="2000" b="1" dirty="0"/>
              <a:t> </a:t>
            </a:r>
            <a:r>
              <a:rPr lang="en-GB" sz="2000" b="1" dirty="0" err="1"/>
              <a:t>i</a:t>
            </a:r>
            <a:r>
              <a:rPr lang="en-GB" sz="2000" b="1" dirty="0"/>
              <a:t> </a:t>
            </a:r>
            <a:r>
              <a:rPr lang="en-GB" sz="2000" b="1" dirty="0" err="1"/>
              <a:t>sveobuhvatna</a:t>
            </a:r>
            <a:r>
              <a:rPr lang="en-GB" sz="2000" b="1" dirty="0"/>
              <a:t> </a:t>
            </a:r>
            <a:r>
              <a:rPr lang="en-GB" sz="2000" b="1" dirty="0" err="1"/>
              <a:t>procjena</a:t>
            </a:r>
            <a:r>
              <a:rPr lang="en-GB" sz="2000" b="1" dirty="0"/>
              <a:t> </a:t>
            </a:r>
            <a:r>
              <a:rPr lang="en-GB" sz="2000" b="1" dirty="0" err="1"/>
              <a:t>igraju</a:t>
            </a:r>
            <a:r>
              <a:rPr lang="en-GB" sz="2000" b="1" dirty="0"/>
              <a:t> </a:t>
            </a:r>
            <a:r>
              <a:rPr lang="en-GB" sz="2000" b="1" dirty="0" err="1"/>
              <a:t>važnu</a:t>
            </a:r>
            <a:r>
              <a:rPr lang="en-GB" sz="2000" b="1" dirty="0"/>
              <a:t> </a:t>
            </a:r>
            <a:r>
              <a:rPr lang="en-GB" sz="2000" b="1" dirty="0" err="1"/>
              <a:t>ulogu</a:t>
            </a:r>
            <a:r>
              <a:rPr lang="en-GB" sz="2000" b="1" dirty="0"/>
              <a:t> </a:t>
            </a:r>
            <a:r>
              <a:rPr lang="en-GB" sz="2000" dirty="0"/>
              <a:t>u </a:t>
            </a:r>
            <a:r>
              <a:rPr lang="en-GB" sz="2000" dirty="0" err="1"/>
              <a:t>kaznenim</a:t>
            </a:r>
            <a:r>
              <a:rPr lang="en-GB" sz="2000" dirty="0"/>
              <a:t> </a:t>
            </a:r>
            <a:r>
              <a:rPr lang="en-GB" sz="2000" dirty="0" err="1"/>
              <a:t>postupcima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maloljetničkom</a:t>
            </a:r>
            <a:r>
              <a:rPr lang="en-GB" sz="2000" dirty="0"/>
              <a:t> </a:t>
            </a:r>
            <a:r>
              <a:rPr lang="en-GB" sz="2000" dirty="0" err="1"/>
              <a:t>pravosudnom</a:t>
            </a:r>
            <a:r>
              <a:rPr lang="en-GB" sz="2000" dirty="0"/>
              <a:t> </a:t>
            </a:r>
            <a:r>
              <a:rPr lang="en-GB" sz="2000" dirty="0" err="1"/>
              <a:t>sustavu</a:t>
            </a:r>
            <a:r>
              <a:rPr lang="en-GB" sz="2000" dirty="0"/>
              <a:t> u </a:t>
            </a:r>
            <a:r>
              <a:rPr lang="en-GB" sz="2000" dirty="0" err="1"/>
              <a:t>Hrvatskoj</a:t>
            </a:r>
            <a:endParaRPr lang="en-GB" sz="2000" dirty="0"/>
          </a:p>
          <a:p>
            <a:pPr>
              <a:buFont typeface="Wingdings" pitchFamily="2" charset="2"/>
              <a:buChar char="ü"/>
            </a:pPr>
            <a:r>
              <a:rPr lang="en-GB" sz="2000" dirty="0"/>
              <a:t> </a:t>
            </a:r>
            <a:r>
              <a:rPr lang="en-GB" sz="2000" b="1" dirty="0" err="1"/>
              <a:t>Individualna</a:t>
            </a:r>
            <a:r>
              <a:rPr lang="en-GB" sz="2000" b="1" dirty="0"/>
              <a:t> </a:t>
            </a:r>
            <a:r>
              <a:rPr lang="en-GB" sz="2000" b="1" dirty="0" err="1"/>
              <a:t>procjena</a:t>
            </a:r>
            <a:r>
              <a:rPr lang="en-GB" sz="2000" b="1" dirty="0"/>
              <a:t> je u </a:t>
            </a:r>
            <a:r>
              <a:rPr lang="en-GB" sz="2000" b="1" dirty="0" err="1"/>
              <a:t>našoj</a:t>
            </a:r>
            <a:r>
              <a:rPr lang="en-GB" sz="2000" b="1" dirty="0"/>
              <a:t> </a:t>
            </a:r>
            <a:r>
              <a:rPr lang="en-GB" sz="2000" b="1" dirty="0" err="1"/>
              <a:t>zemlji</a:t>
            </a:r>
            <a:r>
              <a:rPr lang="en-GB" sz="2000" b="1" dirty="0"/>
              <a:t> </a:t>
            </a:r>
            <a:r>
              <a:rPr lang="en-GB" sz="2000" b="1" dirty="0" err="1"/>
              <a:t>prepoznata</a:t>
            </a:r>
            <a:r>
              <a:rPr lang="en-GB" sz="2000" b="1" dirty="0"/>
              <a:t> </a:t>
            </a:r>
            <a:r>
              <a:rPr lang="en-GB" sz="2000" b="1" dirty="0" err="1"/>
              <a:t>kao</a:t>
            </a:r>
            <a:r>
              <a:rPr lang="en-GB" sz="2000" b="1" dirty="0"/>
              <a:t> </a:t>
            </a:r>
            <a:r>
              <a:rPr lang="en-GB" sz="2000" b="1" dirty="0" err="1"/>
              <a:t>izrazito</a:t>
            </a:r>
            <a:r>
              <a:rPr lang="en-GB" sz="2000" b="1" dirty="0"/>
              <a:t> </a:t>
            </a:r>
            <a:r>
              <a:rPr lang="en-GB" sz="2000" b="1" dirty="0" err="1"/>
              <a:t>važna</a:t>
            </a:r>
            <a:r>
              <a:rPr lang="en-GB" sz="2000" b="1" dirty="0"/>
              <a:t> </a:t>
            </a:r>
            <a:r>
              <a:rPr lang="en-GB" sz="2000" b="1" dirty="0" err="1"/>
              <a:t>i</a:t>
            </a:r>
            <a:r>
              <a:rPr lang="en-GB" sz="2000" b="1" dirty="0"/>
              <a:t> </a:t>
            </a:r>
            <a:r>
              <a:rPr lang="en-GB" sz="2000" b="1" dirty="0" err="1"/>
              <a:t>nužna</a:t>
            </a:r>
            <a:r>
              <a:rPr lang="en-GB" sz="2000" b="1" dirty="0"/>
              <a:t> </a:t>
            </a:r>
            <a:r>
              <a:rPr lang="en-GB" sz="2000" dirty="0" err="1"/>
              <a:t>te</a:t>
            </a:r>
            <a:r>
              <a:rPr lang="en-GB" sz="2000" dirty="0"/>
              <a:t> se </a:t>
            </a:r>
            <a:r>
              <a:rPr lang="en-GB" sz="2000" dirty="0" err="1"/>
              <a:t>provodi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različitim</a:t>
            </a:r>
            <a:r>
              <a:rPr lang="en-GB" sz="2000" dirty="0"/>
              <a:t> </a:t>
            </a:r>
            <a:r>
              <a:rPr lang="en-GB" sz="2000" dirty="0" err="1"/>
              <a:t>razinama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u </a:t>
            </a:r>
            <a:r>
              <a:rPr lang="en-GB" sz="2000" dirty="0" err="1"/>
              <a:t>različitim</a:t>
            </a:r>
            <a:r>
              <a:rPr lang="en-GB" sz="2000" dirty="0"/>
              <a:t> </a:t>
            </a:r>
            <a:r>
              <a:rPr lang="en-GB" sz="2000" dirty="0" err="1"/>
              <a:t>fazama</a:t>
            </a:r>
            <a:r>
              <a:rPr lang="en-GB" sz="2000" dirty="0"/>
              <a:t> </a:t>
            </a:r>
            <a:r>
              <a:rPr lang="en-GB" sz="2000" dirty="0" err="1"/>
              <a:t>kaznenog</a:t>
            </a:r>
            <a:r>
              <a:rPr lang="en-GB" sz="2000" dirty="0"/>
              <a:t> </a:t>
            </a:r>
            <a:r>
              <a:rPr lang="en-GB" sz="2000" dirty="0" err="1"/>
              <a:t>postupka</a:t>
            </a:r>
            <a:endParaRPr lang="en-GB" sz="2000" dirty="0"/>
          </a:p>
          <a:p>
            <a:pPr>
              <a:buFont typeface="Wingdings" pitchFamily="2" charset="2"/>
              <a:buChar char="ü"/>
            </a:pPr>
            <a:r>
              <a:rPr lang="en-GB" sz="2000" b="1" dirty="0" err="1"/>
              <a:t>Procjena</a:t>
            </a:r>
            <a:r>
              <a:rPr lang="en-GB" sz="2000" b="1" dirty="0"/>
              <a:t> je </a:t>
            </a:r>
            <a:r>
              <a:rPr lang="en-GB" sz="2000" b="1" dirty="0" err="1"/>
              <a:t>zakonski</a:t>
            </a:r>
            <a:r>
              <a:rPr lang="en-GB" sz="2000" b="1" dirty="0"/>
              <a:t>  dobro </a:t>
            </a:r>
            <a:r>
              <a:rPr lang="en-GB" sz="2000" b="1" dirty="0" err="1"/>
              <a:t>definirana</a:t>
            </a:r>
            <a:r>
              <a:rPr lang="en-GB" sz="2000" dirty="0"/>
              <a:t>, a u </a:t>
            </a:r>
            <a:r>
              <a:rPr lang="en-GB" sz="2000" dirty="0" err="1"/>
              <a:t>praksi</a:t>
            </a:r>
            <a:r>
              <a:rPr lang="en-GB" sz="2000" dirty="0"/>
              <a:t> se </a:t>
            </a:r>
            <a:r>
              <a:rPr lang="en-GB" sz="2000" dirty="0" err="1"/>
              <a:t>provodi</a:t>
            </a:r>
            <a:r>
              <a:rPr lang="en-GB" sz="2000" dirty="0"/>
              <a:t> </a:t>
            </a:r>
            <a:r>
              <a:rPr lang="en-GB" sz="2000" dirty="0" err="1"/>
              <a:t>dugi</a:t>
            </a:r>
            <a:r>
              <a:rPr lang="en-GB" sz="2000" dirty="0"/>
              <a:t> </a:t>
            </a:r>
            <a:r>
              <a:rPr lang="en-GB" sz="2000" dirty="0" err="1"/>
              <a:t>niz</a:t>
            </a:r>
            <a:r>
              <a:rPr lang="en-GB" sz="2000" dirty="0"/>
              <a:t> </a:t>
            </a:r>
            <a:r>
              <a:rPr lang="en-GB" sz="2000" dirty="0" err="1"/>
              <a:t>godina</a:t>
            </a:r>
            <a:r>
              <a:rPr lang="en-GB" sz="2000" dirty="0"/>
              <a:t>, u </a:t>
            </a:r>
            <a:r>
              <a:rPr lang="en-GB" sz="2000" dirty="0" err="1"/>
              <a:t>raznim</a:t>
            </a:r>
            <a:r>
              <a:rPr lang="en-GB" sz="2000" dirty="0"/>
              <a:t> </a:t>
            </a:r>
            <a:r>
              <a:rPr lang="en-GB" sz="2000" dirty="0" err="1"/>
              <a:t>institucijama</a:t>
            </a:r>
            <a:endParaRPr lang="en-GB" sz="2000" dirty="0"/>
          </a:p>
          <a:p>
            <a:pPr>
              <a:buFont typeface="Wingdings" pitchFamily="2" charset="2"/>
              <a:buChar char="ü"/>
            </a:pPr>
            <a:r>
              <a:rPr lang="en-GB" sz="2000" dirty="0" err="1"/>
              <a:t>Individualna</a:t>
            </a:r>
            <a:r>
              <a:rPr lang="en-GB" sz="2000" dirty="0"/>
              <a:t> </a:t>
            </a:r>
            <a:r>
              <a:rPr lang="en-GB" sz="2000" dirty="0" err="1"/>
              <a:t>procjena</a:t>
            </a:r>
            <a:r>
              <a:rPr lang="en-GB" sz="2000" dirty="0"/>
              <a:t> je </a:t>
            </a:r>
            <a:r>
              <a:rPr lang="en-GB" sz="2000" b="1" dirty="0" err="1"/>
              <a:t>nužna</a:t>
            </a:r>
            <a:r>
              <a:rPr lang="en-GB" sz="2000" b="1" dirty="0"/>
              <a:t> </a:t>
            </a:r>
            <a:r>
              <a:rPr lang="en-GB" sz="2000" b="1" dirty="0" err="1"/>
              <a:t>i</a:t>
            </a:r>
            <a:r>
              <a:rPr lang="en-GB" sz="2000" b="1" dirty="0"/>
              <a:t> </a:t>
            </a:r>
            <a:r>
              <a:rPr lang="en-GB" sz="2000" b="1" dirty="0" err="1"/>
              <a:t>iznimno</a:t>
            </a:r>
            <a:r>
              <a:rPr lang="en-GB" sz="2000" b="1" dirty="0"/>
              <a:t> </a:t>
            </a:r>
            <a:r>
              <a:rPr lang="en-GB" sz="2000" b="1" dirty="0" err="1"/>
              <a:t>važna</a:t>
            </a:r>
            <a:r>
              <a:rPr lang="en-GB" sz="2000" b="1" dirty="0"/>
              <a:t> </a:t>
            </a:r>
            <a:r>
              <a:rPr lang="en-GB" sz="2000" b="1" dirty="0" err="1"/>
              <a:t>jer</a:t>
            </a:r>
            <a:r>
              <a:rPr lang="en-GB" sz="2000" b="1" dirty="0"/>
              <a:t> </a:t>
            </a:r>
            <a:r>
              <a:rPr lang="en-GB" sz="2000" b="1" dirty="0" err="1"/>
              <a:t>onemogućuje</a:t>
            </a:r>
            <a:r>
              <a:rPr lang="en-GB" sz="2000" b="1" dirty="0"/>
              <a:t> </a:t>
            </a:r>
            <a:r>
              <a:rPr lang="en-GB" sz="2000" b="1" dirty="0" err="1"/>
              <a:t>arbitrarne</a:t>
            </a:r>
            <a:r>
              <a:rPr lang="en-GB" sz="2000" b="1" dirty="0"/>
              <a:t>, </a:t>
            </a:r>
            <a:r>
              <a:rPr lang="en-GB" sz="2000" b="1" dirty="0" err="1"/>
              <a:t>neopravdane</a:t>
            </a:r>
            <a:r>
              <a:rPr lang="en-GB" sz="2000" b="1" dirty="0"/>
              <a:t>, </a:t>
            </a:r>
            <a:r>
              <a:rPr lang="en-GB" sz="2000" b="1" dirty="0" err="1"/>
              <a:t>neodgovorne</a:t>
            </a:r>
            <a:r>
              <a:rPr lang="en-GB" sz="2000" b="1" dirty="0"/>
              <a:t> </a:t>
            </a:r>
            <a:r>
              <a:rPr lang="en-GB" sz="2000" b="1" dirty="0" err="1"/>
              <a:t>i</a:t>
            </a:r>
            <a:r>
              <a:rPr lang="en-GB" sz="2000" b="1" dirty="0"/>
              <a:t> </a:t>
            </a:r>
            <a:r>
              <a:rPr lang="en-GB" sz="2000" b="1" dirty="0" err="1"/>
              <a:t>neadekvatne</a:t>
            </a:r>
            <a:r>
              <a:rPr lang="en-GB" sz="2000" b="1" dirty="0"/>
              <a:t> </a:t>
            </a:r>
            <a:r>
              <a:rPr lang="en-GB" sz="2000" b="1" dirty="0" err="1"/>
              <a:t>odluke</a:t>
            </a:r>
            <a:endParaRPr lang="en-GB" sz="2000" b="1" dirty="0"/>
          </a:p>
          <a:p>
            <a:pPr>
              <a:buFont typeface="Wingdings" pitchFamily="2" charset="2"/>
              <a:buChar char="ü"/>
            </a:pPr>
            <a:r>
              <a:rPr lang="en-GB" sz="2000" b="1" dirty="0" err="1"/>
              <a:t>Visoko</a:t>
            </a:r>
            <a:r>
              <a:rPr lang="en-GB" sz="2000" b="1" dirty="0"/>
              <a:t> </a:t>
            </a:r>
            <a:r>
              <a:rPr lang="en-GB" sz="2000" b="1" dirty="0" err="1"/>
              <a:t>kompetentno</a:t>
            </a:r>
            <a:r>
              <a:rPr lang="en-GB" sz="2000" b="1" dirty="0"/>
              <a:t> </a:t>
            </a:r>
            <a:r>
              <a:rPr lang="en-GB" sz="2000" b="1" dirty="0" err="1"/>
              <a:t>i</a:t>
            </a:r>
            <a:r>
              <a:rPr lang="en-GB" sz="2000" b="1" dirty="0"/>
              <a:t> </a:t>
            </a:r>
            <a:r>
              <a:rPr lang="en-GB" sz="2000" b="1" dirty="0" err="1"/>
              <a:t>adekvatno</a:t>
            </a:r>
            <a:r>
              <a:rPr lang="en-GB" sz="2000" b="1" dirty="0"/>
              <a:t> </a:t>
            </a:r>
            <a:r>
              <a:rPr lang="en-GB" sz="2000" b="1" dirty="0" err="1"/>
              <a:t>obrazovani</a:t>
            </a:r>
            <a:r>
              <a:rPr lang="en-GB" sz="2000" b="1" dirty="0"/>
              <a:t> </a:t>
            </a:r>
            <a:r>
              <a:rPr lang="en-GB" sz="2000" b="1" dirty="0" err="1"/>
              <a:t>stručnjaci</a:t>
            </a:r>
            <a:r>
              <a:rPr lang="en-GB" sz="2000" b="1" dirty="0"/>
              <a:t> za </a:t>
            </a:r>
            <a:r>
              <a:rPr lang="en-GB" sz="2000" b="1" dirty="0" err="1"/>
              <a:t>procjenu</a:t>
            </a:r>
            <a:r>
              <a:rPr lang="en-GB" sz="2000" b="1" dirty="0"/>
              <a:t> koji </a:t>
            </a:r>
            <a:r>
              <a:rPr lang="en-GB" sz="2000" b="1" dirty="0" err="1"/>
              <a:t>koriste</a:t>
            </a:r>
            <a:r>
              <a:rPr lang="en-GB" sz="2000" b="1" dirty="0"/>
              <a:t> </a:t>
            </a:r>
            <a:r>
              <a:rPr lang="en-GB" sz="2000" b="1" dirty="0" err="1"/>
              <a:t>transdisciplinarni</a:t>
            </a:r>
            <a:r>
              <a:rPr lang="en-GB" sz="2000" b="1" dirty="0"/>
              <a:t> </a:t>
            </a:r>
            <a:r>
              <a:rPr lang="en-GB" sz="2000" b="1" dirty="0" err="1"/>
              <a:t>pristup</a:t>
            </a:r>
            <a:r>
              <a:rPr lang="en-GB" sz="2000" b="1" dirty="0"/>
              <a:t> </a:t>
            </a:r>
            <a:r>
              <a:rPr lang="en-GB" sz="2000" b="1" dirty="0" err="1"/>
              <a:t>imaju</a:t>
            </a:r>
            <a:r>
              <a:rPr lang="en-GB" sz="2000" b="1" dirty="0"/>
              <a:t> </a:t>
            </a:r>
            <a:r>
              <a:rPr lang="en-GB" sz="2000" b="1" dirty="0" err="1"/>
              <a:t>važnu</a:t>
            </a:r>
            <a:r>
              <a:rPr lang="en-GB" sz="2000" b="1" dirty="0"/>
              <a:t> </a:t>
            </a:r>
            <a:r>
              <a:rPr lang="en-GB" sz="2000" b="1" dirty="0" err="1"/>
              <a:t>ulogu</a:t>
            </a:r>
            <a:r>
              <a:rPr lang="en-GB" sz="2000" b="1" dirty="0"/>
              <a:t> u tom </a:t>
            </a:r>
            <a:r>
              <a:rPr lang="en-GB" sz="2000" b="1" dirty="0" err="1"/>
              <a:t>procesu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9388062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>
            <a:extLst>
              <a:ext uri="{FF2B5EF4-FFF2-40B4-BE49-F238E27FC236}">
                <a16:creationId xmlns:a16="http://schemas.microsoft.com/office/drawing/2014/main" id="{766AD512-6093-42F6-B9E1-EE20B3428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232" y="241125"/>
            <a:ext cx="11384595" cy="4522604"/>
          </a:xfrm>
        </p:spPr>
        <p:txBody>
          <a:bodyPr anchor="b">
            <a:normAutofit/>
          </a:bodyPr>
          <a:lstStyle/>
          <a:p>
            <a:pPr algn="l"/>
            <a:r>
              <a:rPr lang="en-US" sz="4600" dirty="0" err="1">
                <a:solidFill>
                  <a:schemeClr val="accent1"/>
                </a:solidFill>
              </a:rPr>
              <a:t>Hvala</a:t>
            </a:r>
            <a:r>
              <a:rPr lang="en-US" sz="4600" dirty="0">
                <a:solidFill>
                  <a:schemeClr val="accent1"/>
                </a:solidFill>
              </a:rPr>
              <a:t> </a:t>
            </a:r>
            <a:r>
              <a:rPr lang="en-US" sz="4600" dirty="0" err="1">
                <a:solidFill>
                  <a:schemeClr val="accent1"/>
                </a:solidFill>
              </a:rPr>
              <a:t>na</a:t>
            </a:r>
            <a:r>
              <a:rPr lang="en-US" sz="4600" dirty="0">
                <a:solidFill>
                  <a:schemeClr val="accent1"/>
                </a:solidFill>
              </a:rPr>
              <a:t> </a:t>
            </a:r>
            <a:r>
              <a:rPr lang="en-US" sz="4600" dirty="0" err="1">
                <a:solidFill>
                  <a:schemeClr val="accent1"/>
                </a:solidFill>
              </a:rPr>
              <a:t>pažnji</a:t>
            </a:r>
            <a:r>
              <a:rPr lang="en-US" sz="4600" dirty="0">
                <a:solidFill>
                  <a:schemeClr val="accent1"/>
                </a:solidFill>
              </a:rPr>
              <a:t>!</a:t>
            </a:r>
            <a:br>
              <a:rPr lang="en-US" sz="4600" dirty="0"/>
            </a:br>
            <a:br>
              <a:rPr lang="en-US" sz="4600" dirty="0"/>
            </a:br>
            <a:r>
              <a:rPr lang="en-US" sz="4600" dirty="0" err="1"/>
              <a:t>Više</a:t>
            </a:r>
            <a:r>
              <a:rPr lang="en-US" sz="4600" dirty="0"/>
              <a:t> o IA- CHILD </a:t>
            </a:r>
            <a:r>
              <a:rPr lang="en-US" sz="4600" dirty="0" err="1"/>
              <a:t>projektu</a:t>
            </a:r>
            <a:r>
              <a:rPr lang="en-US" sz="4600" dirty="0"/>
              <a:t> </a:t>
            </a:r>
            <a:r>
              <a:rPr lang="en-US" sz="4600" dirty="0" err="1"/>
              <a:t>i</a:t>
            </a:r>
            <a:r>
              <a:rPr lang="en-US" sz="4600" dirty="0"/>
              <a:t> </a:t>
            </a:r>
            <a:r>
              <a:rPr lang="en-US" sz="4600" dirty="0" err="1"/>
              <a:t>rezultatima</a:t>
            </a:r>
            <a:r>
              <a:rPr lang="en-US" sz="4600" dirty="0"/>
              <a:t>:</a:t>
            </a:r>
            <a:br>
              <a:rPr lang="en-US" sz="4600" dirty="0"/>
            </a:br>
            <a:r>
              <a:rPr lang="en-US" sz="4600" dirty="0">
                <a:hlinkClick r:id="rId2"/>
              </a:rPr>
              <a:t>https://teise.org/en/lti-veikla/projektines-veiklos/ia-child/</a:t>
            </a:r>
            <a:br>
              <a:rPr lang="en-US" sz="4600" dirty="0"/>
            </a:br>
            <a:endParaRPr lang="en-US" sz="4600" dirty="0"/>
          </a:p>
        </p:txBody>
      </p:sp>
      <p:sp>
        <p:nvSpPr>
          <p:cNvPr id="8" name="Podnaslov 7">
            <a:extLst>
              <a:ext uri="{FF2B5EF4-FFF2-40B4-BE49-F238E27FC236}">
                <a16:creationId xmlns:a16="http://schemas.microsoft.com/office/drawing/2014/main" id="{CADA3329-78F0-4195-843F-8A73A7B21C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2374" y="4925962"/>
            <a:ext cx="7550637" cy="1690914"/>
          </a:xfrm>
        </p:spPr>
        <p:txBody>
          <a:bodyPr anchor="t">
            <a:normAutofit/>
          </a:bodyPr>
          <a:lstStyle/>
          <a:p>
            <a:pPr algn="l"/>
            <a:r>
              <a:rPr lang="hr-HR" b="1" dirty="0"/>
              <a:t>Kontakt: </a:t>
            </a:r>
            <a:r>
              <a:rPr lang="hr-HR" b="1" dirty="0" err="1"/>
              <a:t>anja.miros@gmail.com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08712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588598-C1C3-4600-BDAF-FEF86324F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538" y="4756638"/>
            <a:ext cx="11139854" cy="930447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FFFFFF"/>
                </a:solidFill>
              </a:rPr>
              <a:t>1. JUVENILE JUSTICE SYSTEM IN CROATIA</a:t>
            </a:r>
          </a:p>
        </p:txBody>
      </p:sp>
      <p:pic>
        <p:nvPicPr>
          <p:cNvPr id="7" name="Grafika 6" descr="Vaga pravde">
            <a:extLst>
              <a:ext uri="{FF2B5EF4-FFF2-40B4-BE49-F238E27FC236}">
                <a16:creationId xmlns:a16="http://schemas.microsoft.com/office/drawing/2014/main" id="{E81894ED-C954-4368-82F4-BE25C81B9C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0040" y="593745"/>
            <a:ext cx="3425609" cy="3425609"/>
          </a:xfrm>
          <a:prstGeom prst="rect">
            <a:avLst/>
          </a:prstGeom>
        </p:spPr>
      </p:pic>
      <p:pic>
        <p:nvPicPr>
          <p:cNvPr id="9" name="Grafika 8" descr="Pljačkaš">
            <a:extLst>
              <a:ext uri="{FF2B5EF4-FFF2-40B4-BE49-F238E27FC236}">
                <a16:creationId xmlns:a16="http://schemas.microsoft.com/office/drawing/2014/main" id="{D9073F9A-F69F-4490-B5C0-1E47C8A1F1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85729" y="589887"/>
            <a:ext cx="3433324" cy="3433324"/>
          </a:xfrm>
          <a:prstGeom prst="rect">
            <a:avLst/>
          </a:prstGeom>
        </p:spPr>
      </p:pic>
      <p:pic>
        <p:nvPicPr>
          <p:cNvPr id="5" name="Grafika 4" descr="Drveni čekić">
            <a:extLst>
              <a:ext uri="{FF2B5EF4-FFF2-40B4-BE49-F238E27FC236}">
                <a16:creationId xmlns:a16="http://schemas.microsoft.com/office/drawing/2014/main" id="{7978902D-7F16-4352-A632-4B73791213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449725" y="616905"/>
            <a:ext cx="3423916" cy="3423916"/>
          </a:xfrm>
          <a:prstGeom prst="rect">
            <a:avLst/>
          </a:prstGeom>
        </p:spPr>
      </p:pic>
      <p:sp>
        <p:nvSpPr>
          <p:cNvPr id="10" name="Naslov 1">
            <a:extLst>
              <a:ext uri="{FF2B5EF4-FFF2-40B4-BE49-F238E27FC236}">
                <a16:creationId xmlns:a16="http://schemas.microsoft.com/office/drawing/2014/main" id="{F8081B01-9277-FB46-B7DB-4D896B85E360}"/>
              </a:ext>
            </a:extLst>
          </p:cNvPr>
          <p:cNvSpPr txBox="1">
            <a:spLocks/>
          </p:cNvSpPr>
          <p:nvPr/>
        </p:nvSpPr>
        <p:spPr>
          <a:xfrm>
            <a:off x="407405" y="4336610"/>
            <a:ext cx="11466235" cy="22633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1. DIREKTIVA (EU) 2016/800 EUROPSKOG PARLAMENTA I VIJEĆA</a:t>
            </a:r>
            <a:b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postupovnim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jamstvima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za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djecu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koja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osumnjičenici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ili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optuženici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u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kaznenim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postupcima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09103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227FF-4CD2-9220-CD70-C0AD0D66E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1078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2400" dirty="0"/>
              <a:t>DIREKTIVA (EU) 2016/800 EUROPSKOG PARLAMENTA I VIJEĆA</a:t>
            </a:r>
            <a:br>
              <a:rPr lang="en-GB" sz="2400" dirty="0"/>
            </a:br>
            <a:r>
              <a:rPr lang="en-GB" sz="2400" dirty="0"/>
              <a:t>o </a:t>
            </a:r>
            <a:r>
              <a:rPr lang="en-GB" sz="2400" dirty="0" err="1"/>
              <a:t>postupovnim</a:t>
            </a:r>
            <a:r>
              <a:rPr lang="en-GB" sz="2400" dirty="0"/>
              <a:t> </a:t>
            </a:r>
            <a:r>
              <a:rPr lang="en-GB" sz="2400" dirty="0" err="1"/>
              <a:t>jamstvima</a:t>
            </a:r>
            <a:r>
              <a:rPr lang="en-GB" sz="2400" dirty="0"/>
              <a:t> za </a:t>
            </a:r>
            <a:r>
              <a:rPr lang="en-GB" sz="2400" dirty="0" err="1"/>
              <a:t>djecu</a:t>
            </a:r>
            <a:r>
              <a:rPr lang="en-GB" sz="2400" dirty="0"/>
              <a:t> </a:t>
            </a:r>
            <a:r>
              <a:rPr lang="en-GB" sz="2400" dirty="0" err="1"/>
              <a:t>koja</a:t>
            </a:r>
            <a:r>
              <a:rPr lang="en-GB" sz="2400" dirty="0"/>
              <a:t> </a:t>
            </a:r>
            <a:r>
              <a:rPr lang="en-GB" sz="2400" dirty="0" err="1"/>
              <a:t>su</a:t>
            </a:r>
            <a:r>
              <a:rPr lang="en-GB" sz="2400" dirty="0"/>
              <a:t> </a:t>
            </a:r>
            <a:r>
              <a:rPr lang="en-GB" sz="2400" dirty="0" err="1"/>
              <a:t>osumnjičenici</a:t>
            </a:r>
            <a:r>
              <a:rPr lang="en-GB" sz="2400" dirty="0"/>
              <a:t> </a:t>
            </a:r>
            <a:r>
              <a:rPr lang="en-GB" sz="2400" dirty="0" err="1"/>
              <a:t>ili</a:t>
            </a:r>
            <a:r>
              <a:rPr lang="en-GB" sz="2400" dirty="0"/>
              <a:t> </a:t>
            </a:r>
            <a:r>
              <a:rPr lang="en-GB" sz="2400" dirty="0" err="1"/>
              <a:t>optuženici</a:t>
            </a:r>
            <a:r>
              <a:rPr lang="en-GB" sz="2400" dirty="0"/>
              <a:t> u </a:t>
            </a:r>
            <a:r>
              <a:rPr lang="en-GB" sz="2400" dirty="0" err="1"/>
              <a:t>kaznenim</a:t>
            </a:r>
            <a:r>
              <a:rPr lang="en-GB" sz="2400" dirty="0"/>
              <a:t> </a:t>
            </a:r>
            <a:r>
              <a:rPr lang="en-GB" sz="2400" dirty="0" err="1"/>
              <a:t>postupcima</a:t>
            </a:r>
            <a:endParaRPr lang="en-GB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FBD5A-5021-A52F-12ED-98770E58A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5060" y="1031358"/>
            <a:ext cx="12277060" cy="6103089"/>
          </a:xfrm>
        </p:spPr>
        <p:txBody>
          <a:bodyPr>
            <a:normAutofit fontScale="47500" lnSpcReduction="20000"/>
          </a:bodyPr>
          <a:lstStyle/>
          <a:p>
            <a:r>
              <a:rPr lang="en-GB" sz="4200" dirty="0" err="1"/>
              <a:t>Regulira</a:t>
            </a:r>
            <a:r>
              <a:rPr lang="en-GB" sz="4200" dirty="0"/>
              <a:t> </a:t>
            </a:r>
            <a:r>
              <a:rPr lang="en-GB" sz="4200" dirty="0" err="1"/>
              <a:t>niz</a:t>
            </a:r>
            <a:r>
              <a:rPr lang="en-GB" sz="4200" dirty="0"/>
              <a:t> </a:t>
            </a:r>
            <a:r>
              <a:rPr lang="en-GB" sz="4200" dirty="0" err="1"/>
              <a:t>različitih</a:t>
            </a:r>
            <a:r>
              <a:rPr lang="en-GB" sz="4200" dirty="0"/>
              <a:t> </a:t>
            </a:r>
            <a:r>
              <a:rPr lang="en-GB" sz="4200" dirty="0" err="1"/>
              <a:t>postupovnih</a:t>
            </a:r>
            <a:r>
              <a:rPr lang="en-GB" sz="4200" dirty="0"/>
              <a:t> </a:t>
            </a:r>
            <a:r>
              <a:rPr lang="en-GB" sz="4200" dirty="0" err="1"/>
              <a:t>prava</a:t>
            </a:r>
            <a:r>
              <a:rPr lang="en-GB" sz="4200" dirty="0"/>
              <a:t> u </a:t>
            </a:r>
            <a:r>
              <a:rPr lang="en-GB" sz="4200" dirty="0" err="1"/>
              <a:t>cilju</a:t>
            </a:r>
            <a:r>
              <a:rPr lang="en-GB" sz="4200" dirty="0"/>
              <a:t> </a:t>
            </a:r>
            <a:r>
              <a:rPr lang="en-GB" sz="4200" dirty="0" err="1"/>
              <a:t>postizanja</a:t>
            </a:r>
            <a:r>
              <a:rPr lang="en-GB" sz="4200" dirty="0"/>
              <a:t> </a:t>
            </a:r>
            <a:r>
              <a:rPr lang="en-GB" sz="4200" dirty="0" err="1"/>
              <a:t>višeg</a:t>
            </a:r>
            <a:r>
              <a:rPr lang="en-GB" sz="4200" dirty="0"/>
              <a:t> </a:t>
            </a:r>
            <a:r>
              <a:rPr lang="en-GB" sz="4200" dirty="0" err="1"/>
              <a:t>standarda</a:t>
            </a:r>
            <a:r>
              <a:rPr lang="en-GB" sz="4200" dirty="0"/>
              <a:t> </a:t>
            </a:r>
            <a:r>
              <a:rPr lang="en-GB" sz="4200" dirty="0" err="1"/>
              <a:t>postupovne</a:t>
            </a:r>
            <a:r>
              <a:rPr lang="en-GB" sz="4200" dirty="0"/>
              <a:t> </a:t>
            </a:r>
            <a:r>
              <a:rPr lang="en-GB" sz="4200" dirty="0" err="1"/>
              <a:t>zaštite</a:t>
            </a:r>
            <a:r>
              <a:rPr lang="en-GB" sz="4200" dirty="0"/>
              <a:t> za </a:t>
            </a:r>
            <a:r>
              <a:rPr lang="en-GB" sz="4200" dirty="0" err="1"/>
              <a:t>djecu</a:t>
            </a:r>
            <a:r>
              <a:rPr lang="en-GB" sz="4200" dirty="0"/>
              <a:t> </a:t>
            </a:r>
            <a:r>
              <a:rPr lang="en-GB" sz="4200" dirty="0" err="1"/>
              <a:t>osumnjičenike</a:t>
            </a:r>
            <a:r>
              <a:rPr lang="en-GB" sz="4200" dirty="0"/>
              <a:t> </a:t>
            </a:r>
            <a:r>
              <a:rPr lang="en-GB" sz="4200" dirty="0" err="1"/>
              <a:t>i</a:t>
            </a:r>
            <a:r>
              <a:rPr lang="en-GB" sz="4200" dirty="0"/>
              <a:t> </a:t>
            </a:r>
            <a:r>
              <a:rPr lang="en-GB" sz="4200" dirty="0" err="1"/>
              <a:t>optuženike</a:t>
            </a:r>
            <a:endParaRPr lang="en-GB" sz="4200" dirty="0"/>
          </a:p>
          <a:p>
            <a:r>
              <a:rPr lang="en-GB" sz="4200" dirty="0" err="1"/>
              <a:t>Cilj</a:t>
            </a:r>
            <a:r>
              <a:rPr lang="en-GB" sz="4200" dirty="0"/>
              <a:t> </a:t>
            </a:r>
            <a:r>
              <a:rPr lang="en-GB" sz="4200" dirty="0" err="1"/>
              <a:t>donošenja</a:t>
            </a:r>
            <a:r>
              <a:rPr lang="en-GB" sz="4200" dirty="0"/>
              <a:t> </a:t>
            </a:r>
            <a:r>
              <a:rPr lang="en-GB" sz="4200" dirty="0" err="1"/>
              <a:t>Direktive</a:t>
            </a:r>
            <a:r>
              <a:rPr lang="en-GB" sz="4200" dirty="0"/>
              <a:t> bio je </a:t>
            </a:r>
            <a:r>
              <a:rPr lang="en-GB" sz="4200" dirty="0" err="1"/>
              <a:t>uspostaviti</a:t>
            </a:r>
            <a:r>
              <a:rPr lang="en-GB" sz="4200" dirty="0"/>
              <a:t> </a:t>
            </a:r>
            <a:r>
              <a:rPr lang="en-GB" sz="4200" dirty="0" err="1"/>
              <a:t>postupovna</a:t>
            </a:r>
            <a:r>
              <a:rPr lang="en-GB" sz="4200" dirty="0"/>
              <a:t> </a:t>
            </a:r>
            <a:r>
              <a:rPr lang="en-GB" sz="4200" dirty="0" err="1"/>
              <a:t>jamstva</a:t>
            </a:r>
            <a:r>
              <a:rPr lang="en-GB" sz="4200" dirty="0"/>
              <a:t> </a:t>
            </a:r>
            <a:r>
              <a:rPr lang="en-GB" sz="4200" dirty="0" err="1"/>
              <a:t>kojima</a:t>
            </a:r>
            <a:r>
              <a:rPr lang="en-GB" sz="4200" dirty="0"/>
              <a:t> </a:t>
            </a:r>
            <a:r>
              <a:rPr lang="en-GB" sz="4200" dirty="0" err="1"/>
              <a:t>će</a:t>
            </a:r>
            <a:r>
              <a:rPr lang="en-GB" sz="4200" dirty="0"/>
              <a:t> se </a:t>
            </a:r>
            <a:r>
              <a:rPr lang="en-GB" sz="4200" dirty="0" err="1"/>
              <a:t>osigurati</a:t>
            </a:r>
            <a:r>
              <a:rPr lang="en-GB" sz="4200" dirty="0"/>
              <a:t> da </a:t>
            </a:r>
            <a:r>
              <a:rPr lang="en-GB" sz="4200" b="1" dirty="0" err="1">
                <a:solidFill>
                  <a:srgbClr val="FF0000"/>
                </a:solidFill>
              </a:rPr>
              <a:t>maloljetnici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mogu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efikasno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razumjeti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i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pratiti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kazneni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postupak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te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ostvariti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pravo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na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pravično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suđenje</a:t>
            </a:r>
            <a:r>
              <a:rPr lang="en-GB" sz="4200" b="1" dirty="0">
                <a:solidFill>
                  <a:srgbClr val="FF0000"/>
                </a:solidFill>
              </a:rPr>
              <a:t>, </a:t>
            </a:r>
            <a:r>
              <a:rPr lang="en-GB" sz="4200" b="1" dirty="0" err="1">
                <a:solidFill>
                  <a:srgbClr val="FF0000"/>
                </a:solidFill>
              </a:rPr>
              <a:t>uz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posljedično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ostvarenje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specijalne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prevencije</a:t>
            </a:r>
            <a:endParaRPr lang="en-GB" sz="4200" b="1" dirty="0">
              <a:solidFill>
                <a:srgbClr val="FF0000"/>
              </a:solidFill>
            </a:endParaRPr>
          </a:p>
          <a:p>
            <a:endParaRPr lang="en-GB" sz="4200" dirty="0"/>
          </a:p>
          <a:p>
            <a:r>
              <a:rPr lang="en-GB" sz="4200" dirty="0" err="1"/>
              <a:t>Direktiva</a:t>
            </a:r>
            <a:r>
              <a:rPr lang="en-GB" sz="4200" dirty="0"/>
              <a:t> </a:t>
            </a:r>
            <a:r>
              <a:rPr lang="en-GB" sz="4200" dirty="0" err="1"/>
              <a:t>pokriva</a:t>
            </a:r>
            <a:r>
              <a:rPr lang="en-GB" sz="4200" dirty="0"/>
              <a:t> </a:t>
            </a:r>
            <a:r>
              <a:rPr lang="en-GB" sz="4200" dirty="0" err="1"/>
              <a:t>sljedeće</a:t>
            </a:r>
            <a:r>
              <a:rPr lang="en-GB" sz="4200" dirty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n-GB" sz="4200" b="1" dirty="0" err="1"/>
              <a:t>pravo</a:t>
            </a:r>
            <a:r>
              <a:rPr lang="en-GB" sz="4200" b="1" dirty="0"/>
              <a:t> </a:t>
            </a:r>
            <a:r>
              <a:rPr lang="en-GB" sz="4200" b="1" dirty="0" err="1"/>
              <a:t>na</a:t>
            </a:r>
            <a:r>
              <a:rPr lang="en-GB" sz="4200" b="1" dirty="0"/>
              <a:t> </a:t>
            </a:r>
            <a:r>
              <a:rPr lang="en-GB" sz="4200" b="1" dirty="0" err="1"/>
              <a:t>informacije</a:t>
            </a:r>
            <a:r>
              <a:rPr lang="en-GB" sz="4200" b="1" dirty="0"/>
              <a:t> o </a:t>
            </a:r>
            <a:r>
              <a:rPr lang="en-GB" sz="4200" b="1" dirty="0" err="1"/>
              <a:t>pravima</a:t>
            </a:r>
            <a:r>
              <a:rPr lang="en-GB" sz="4200" b="1" dirty="0"/>
              <a:t> </a:t>
            </a:r>
            <a:r>
              <a:rPr lang="en-GB" sz="4200" b="1" dirty="0" err="1"/>
              <a:t>i</a:t>
            </a:r>
            <a:r>
              <a:rPr lang="en-GB" sz="4200" b="1" dirty="0"/>
              <a:t> </a:t>
            </a:r>
            <a:r>
              <a:rPr lang="en-GB" sz="4200" b="1" dirty="0" err="1"/>
              <a:t>pravo</a:t>
            </a:r>
            <a:r>
              <a:rPr lang="en-GB" sz="4200" b="1" dirty="0"/>
              <a:t> </a:t>
            </a:r>
            <a:r>
              <a:rPr lang="en-GB" sz="4200" b="1" dirty="0" err="1"/>
              <a:t>na</a:t>
            </a:r>
            <a:r>
              <a:rPr lang="en-GB" sz="4200" b="1" dirty="0"/>
              <a:t> </a:t>
            </a:r>
            <a:r>
              <a:rPr lang="en-GB" sz="4200" b="1" dirty="0" err="1"/>
              <a:t>informiranje</a:t>
            </a:r>
            <a:r>
              <a:rPr lang="en-GB" sz="4200" b="1" dirty="0"/>
              <a:t> </a:t>
            </a:r>
            <a:r>
              <a:rPr lang="en-GB" sz="4200" b="1" dirty="0" err="1"/>
              <a:t>trećih</a:t>
            </a:r>
            <a:r>
              <a:rPr lang="en-GB" sz="4200" b="1" dirty="0"/>
              <a:t> </a:t>
            </a:r>
            <a:r>
              <a:rPr lang="en-GB" sz="4200" b="1" dirty="0" err="1"/>
              <a:t>osoba</a:t>
            </a:r>
            <a:r>
              <a:rPr lang="en-GB" sz="4200" b="1" dirty="0"/>
              <a:t> o </a:t>
            </a:r>
            <a:r>
              <a:rPr lang="en-GB" sz="4200" b="1" dirty="0" err="1"/>
              <a:t>informacijama</a:t>
            </a:r>
            <a:r>
              <a:rPr lang="en-GB" sz="4200" b="1" dirty="0"/>
              <a:t> </a:t>
            </a:r>
            <a:r>
              <a:rPr lang="en-GB" sz="4200" b="1" dirty="0" err="1"/>
              <a:t>koje</a:t>
            </a:r>
            <a:r>
              <a:rPr lang="en-GB" sz="4200" b="1" dirty="0"/>
              <a:t> </a:t>
            </a:r>
            <a:r>
              <a:rPr lang="en-GB" sz="4200" b="1" dirty="0" err="1"/>
              <a:t>dijete</a:t>
            </a:r>
            <a:r>
              <a:rPr lang="en-GB" sz="4200" b="1" dirty="0"/>
              <a:t> </a:t>
            </a:r>
            <a:r>
              <a:rPr lang="en-GB" sz="4200" b="1" dirty="0" err="1"/>
              <a:t>ima</a:t>
            </a:r>
            <a:r>
              <a:rPr lang="en-GB" sz="4200" b="1" dirty="0"/>
              <a:t> </a:t>
            </a:r>
            <a:r>
              <a:rPr lang="en-GB" sz="4200" b="1" dirty="0" err="1"/>
              <a:t>pravo</a:t>
            </a:r>
            <a:r>
              <a:rPr lang="en-GB" sz="4200" b="1" dirty="0"/>
              <a:t> </a:t>
            </a:r>
            <a:r>
              <a:rPr lang="en-GB" sz="4200" b="1" dirty="0" err="1"/>
              <a:t>primiti</a:t>
            </a:r>
            <a:r>
              <a:rPr lang="en-GB" sz="4200" b="1" dirty="0"/>
              <a:t> </a:t>
            </a:r>
            <a:r>
              <a:rPr lang="en-GB" sz="4200" dirty="0"/>
              <a:t>(</a:t>
            </a:r>
            <a:r>
              <a:rPr lang="en-GB" sz="4200" dirty="0" err="1"/>
              <a:t>čl</a:t>
            </a:r>
            <a:r>
              <a:rPr lang="en-GB" sz="4200" dirty="0"/>
              <a:t>. 4. </a:t>
            </a:r>
            <a:r>
              <a:rPr lang="en-GB" sz="4200" dirty="0" err="1"/>
              <a:t>i</a:t>
            </a:r>
            <a:r>
              <a:rPr lang="en-GB" sz="4200" dirty="0"/>
              <a:t> </a:t>
            </a:r>
            <a:r>
              <a:rPr lang="en-GB" sz="4200" dirty="0" err="1"/>
              <a:t>čl</a:t>
            </a:r>
            <a:r>
              <a:rPr lang="en-GB" sz="4200" dirty="0"/>
              <a:t>. 5.)</a:t>
            </a:r>
          </a:p>
          <a:p>
            <a:pPr>
              <a:buFont typeface="Wingdings" pitchFamily="2" charset="2"/>
              <a:buChar char="ü"/>
            </a:pPr>
            <a:r>
              <a:rPr lang="en-GB" sz="4200" dirty="0" err="1"/>
              <a:t>odredbe</a:t>
            </a:r>
            <a:r>
              <a:rPr lang="en-GB" sz="4200" dirty="0"/>
              <a:t> </a:t>
            </a:r>
            <a:r>
              <a:rPr lang="en-GB" sz="4200" dirty="0" err="1"/>
              <a:t>koje</a:t>
            </a:r>
            <a:r>
              <a:rPr lang="en-GB" sz="4200" dirty="0"/>
              <a:t> </a:t>
            </a:r>
            <a:r>
              <a:rPr lang="en-GB" sz="4200" dirty="0" err="1"/>
              <a:t>propisuju</a:t>
            </a:r>
            <a:r>
              <a:rPr lang="en-GB" sz="4200" dirty="0"/>
              <a:t> </a:t>
            </a:r>
            <a:r>
              <a:rPr lang="en-GB" sz="4200" b="1" dirty="0" err="1"/>
              <a:t>pravo</a:t>
            </a:r>
            <a:r>
              <a:rPr lang="en-GB" sz="4200" b="1" dirty="0"/>
              <a:t> </a:t>
            </a:r>
            <a:r>
              <a:rPr lang="en-GB" sz="4200" b="1" dirty="0" err="1"/>
              <a:t>djeteta</a:t>
            </a:r>
            <a:r>
              <a:rPr lang="en-GB" sz="4200" b="1" dirty="0"/>
              <a:t> da se </a:t>
            </a:r>
            <a:r>
              <a:rPr lang="en-GB" sz="4200" b="1" dirty="0" err="1"/>
              <a:t>služi</a:t>
            </a:r>
            <a:r>
              <a:rPr lang="en-GB" sz="4200" b="1" dirty="0"/>
              <a:t> </a:t>
            </a:r>
            <a:r>
              <a:rPr lang="en-GB" sz="4200" b="1" dirty="0" err="1"/>
              <a:t>pratnjom</a:t>
            </a:r>
            <a:r>
              <a:rPr lang="en-GB" sz="4200" b="1" dirty="0"/>
              <a:t> </a:t>
            </a:r>
            <a:r>
              <a:rPr lang="en-GB" sz="4200" b="1" dirty="0" err="1"/>
              <a:t>trećih</a:t>
            </a:r>
            <a:r>
              <a:rPr lang="en-GB" sz="4200" b="1" dirty="0"/>
              <a:t> </a:t>
            </a:r>
            <a:r>
              <a:rPr lang="en-GB" sz="4200" b="1" dirty="0" err="1"/>
              <a:t>osoba</a:t>
            </a:r>
            <a:r>
              <a:rPr lang="en-GB" sz="4200" b="1" dirty="0"/>
              <a:t> </a:t>
            </a:r>
            <a:r>
              <a:rPr lang="en-GB" sz="4200" b="1" dirty="0" err="1"/>
              <a:t>tijekom</a:t>
            </a:r>
            <a:r>
              <a:rPr lang="en-GB" sz="4200" b="1" dirty="0"/>
              <a:t> </a:t>
            </a:r>
            <a:r>
              <a:rPr lang="en-GB" sz="4200" b="1" dirty="0" err="1"/>
              <a:t>postupka</a:t>
            </a:r>
            <a:r>
              <a:rPr lang="en-GB" sz="4200" b="1" dirty="0"/>
              <a:t> </a:t>
            </a:r>
            <a:r>
              <a:rPr lang="en-GB" sz="4200" dirty="0"/>
              <a:t>(</a:t>
            </a:r>
            <a:r>
              <a:rPr lang="en-GB" sz="4200" dirty="0" err="1"/>
              <a:t>čl</a:t>
            </a:r>
            <a:r>
              <a:rPr lang="en-GB" sz="4200" dirty="0"/>
              <a:t>. 15.)</a:t>
            </a:r>
          </a:p>
          <a:p>
            <a:pPr>
              <a:buFont typeface="Wingdings" pitchFamily="2" charset="2"/>
              <a:buChar char="ü"/>
            </a:pPr>
            <a:r>
              <a:rPr lang="en-GB" sz="4200" dirty="0" err="1"/>
              <a:t>odredbe</a:t>
            </a:r>
            <a:r>
              <a:rPr lang="en-GB" sz="4200" dirty="0"/>
              <a:t> o </a:t>
            </a:r>
            <a:r>
              <a:rPr lang="en-GB" sz="4200" b="1" dirty="0" err="1"/>
              <a:t>pravu</a:t>
            </a:r>
            <a:r>
              <a:rPr lang="en-GB" sz="4200" b="1" dirty="0"/>
              <a:t> </a:t>
            </a:r>
            <a:r>
              <a:rPr lang="en-GB" sz="4200" b="1" dirty="0" err="1"/>
              <a:t>na</a:t>
            </a:r>
            <a:r>
              <a:rPr lang="en-GB" sz="4200" b="1" dirty="0"/>
              <a:t> </a:t>
            </a:r>
            <a:r>
              <a:rPr lang="en-GB" sz="4200" b="1" dirty="0" err="1"/>
              <a:t>pravnu</a:t>
            </a:r>
            <a:r>
              <a:rPr lang="en-GB" sz="4200" b="1" dirty="0"/>
              <a:t> </a:t>
            </a:r>
            <a:r>
              <a:rPr lang="en-GB" sz="4200" b="1" dirty="0" err="1"/>
              <a:t>pomoć</a:t>
            </a:r>
            <a:r>
              <a:rPr lang="en-GB" sz="4200" b="1" dirty="0"/>
              <a:t> </a:t>
            </a:r>
            <a:r>
              <a:rPr lang="en-GB" sz="4200" b="1" dirty="0" err="1"/>
              <a:t>branitelja</a:t>
            </a:r>
            <a:r>
              <a:rPr lang="en-GB" sz="4200" b="1" dirty="0"/>
              <a:t> </a:t>
            </a:r>
            <a:r>
              <a:rPr lang="en-GB" sz="4200" dirty="0"/>
              <a:t>(</a:t>
            </a:r>
            <a:r>
              <a:rPr lang="en-GB" sz="4200" dirty="0" err="1"/>
              <a:t>čl</a:t>
            </a:r>
            <a:r>
              <a:rPr lang="en-GB" sz="4200" dirty="0"/>
              <a:t>. 6.) </a:t>
            </a:r>
          </a:p>
          <a:p>
            <a:pPr>
              <a:buFont typeface="Wingdings" pitchFamily="2" charset="2"/>
              <a:buChar char="ü"/>
            </a:pPr>
            <a:r>
              <a:rPr lang="en-GB" sz="4200" dirty="0" err="1"/>
              <a:t>pravu</a:t>
            </a:r>
            <a:r>
              <a:rPr lang="en-GB" sz="4200" dirty="0"/>
              <a:t> </a:t>
            </a:r>
            <a:r>
              <a:rPr lang="en-GB" sz="4200" dirty="0" err="1"/>
              <a:t>na</a:t>
            </a:r>
            <a:r>
              <a:rPr lang="en-GB" sz="4200" dirty="0"/>
              <a:t> </a:t>
            </a:r>
            <a:r>
              <a:rPr lang="en-GB" sz="4200" b="1" dirty="0" err="1"/>
              <a:t>besplatnu</a:t>
            </a:r>
            <a:r>
              <a:rPr lang="en-GB" sz="4200" b="1" dirty="0"/>
              <a:t> </a:t>
            </a:r>
            <a:r>
              <a:rPr lang="en-GB" sz="4200" b="1" dirty="0" err="1"/>
              <a:t>pravnu</a:t>
            </a:r>
            <a:r>
              <a:rPr lang="en-GB" sz="4200" b="1" dirty="0"/>
              <a:t> </a:t>
            </a:r>
            <a:r>
              <a:rPr lang="en-GB" sz="4200" b="1" dirty="0" err="1"/>
              <a:t>pomoć</a:t>
            </a:r>
            <a:r>
              <a:rPr lang="en-GB" sz="4200" b="1" dirty="0"/>
              <a:t> </a:t>
            </a:r>
            <a:r>
              <a:rPr lang="en-GB" sz="4200" dirty="0"/>
              <a:t>(</a:t>
            </a:r>
            <a:r>
              <a:rPr lang="en-GB" sz="4200" dirty="0" err="1"/>
              <a:t>čl</a:t>
            </a:r>
            <a:r>
              <a:rPr lang="en-GB" sz="4200" dirty="0"/>
              <a:t>. 18.)</a:t>
            </a:r>
          </a:p>
          <a:p>
            <a:pPr>
              <a:buFont typeface="Wingdings" pitchFamily="2" charset="2"/>
              <a:buChar char="ü"/>
            </a:pPr>
            <a:r>
              <a:rPr lang="en-GB" sz="4200" dirty="0" err="1"/>
              <a:t>odredbe</a:t>
            </a:r>
            <a:r>
              <a:rPr lang="en-GB" sz="4200" dirty="0"/>
              <a:t> </a:t>
            </a:r>
            <a:r>
              <a:rPr lang="en-GB" sz="4200" dirty="0" err="1"/>
              <a:t>koje</a:t>
            </a:r>
            <a:r>
              <a:rPr lang="en-GB" sz="4200" dirty="0"/>
              <a:t> </a:t>
            </a:r>
            <a:r>
              <a:rPr lang="en-GB" sz="4200" dirty="0" err="1"/>
              <a:t>utvrđuju</a:t>
            </a:r>
            <a:r>
              <a:rPr lang="en-GB" sz="4200" dirty="0"/>
              <a:t> </a:t>
            </a:r>
            <a:r>
              <a:rPr lang="en-GB" sz="4200" dirty="0" err="1"/>
              <a:t>prava</a:t>
            </a:r>
            <a:r>
              <a:rPr lang="en-GB" sz="4200" dirty="0"/>
              <a:t> </a:t>
            </a:r>
            <a:r>
              <a:rPr lang="en-GB" sz="4200" dirty="0" err="1"/>
              <a:t>djeteta</a:t>
            </a:r>
            <a:r>
              <a:rPr lang="en-GB" sz="4200" dirty="0"/>
              <a:t> </a:t>
            </a:r>
            <a:r>
              <a:rPr lang="en-GB" sz="4200" dirty="0" err="1"/>
              <a:t>i</a:t>
            </a:r>
            <a:r>
              <a:rPr lang="en-GB" sz="4200" dirty="0"/>
              <a:t> </a:t>
            </a:r>
            <a:r>
              <a:rPr lang="en-GB" sz="4200" dirty="0" err="1"/>
              <a:t>dužnosti</a:t>
            </a:r>
            <a:r>
              <a:rPr lang="en-GB" sz="4200" dirty="0"/>
              <a:t> </a:t>
            </a:r>
            <a:r>
              <a:rPr lang="en-GB" sz="4200" dirty="0" err="1"/>
              <a:t>države</a:t>
            </a:r>
            <a:r>
              <a:rPr lang="en-GB" sz="4200" dirty="0"/>
              <a:t> za </a:t>
            </a:r>
            <a:r>
              <a:rPr lang="en-GB" sz="4200" b="1" dirty="0" err="1">
                <a:solidFill>
                  <a:srgbClr val="FF0000"/>
                </a:solidFill>
              </a:rPr>
              <a:t>utvrđivanjem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zdravstvenog</a:t>
            </a:r>
            <a:r>
              <a:rPr lang="en-GB" sz="4200" b="1" dirty="0">
                <a:solidFill>
                  <a:srgbClr val="FF0000"/>
                </a:solidFill>
              </a:rPr>
              <a:t>, </a:t>
            </a:r>
            <a:r>
              <a:rPr lang="en-GB" sz="4200" b="1" dirty="0" err="1">
                <a:solidFill>
                  <a:srgbClr val="FF0000"/>
                </a:solidFill>
              </a:rPr>
              <a:t>obrazovnog</a:t>
            </a:r>
            <a:r>
              <a:rPr lang="en-GB" sz="4200" b="1" dirty="0">
                <a:solidFill>
                  <a:srgbClr val="FF0000"/>
                </a:solidFill>
              </a:rPr>
              <a:t>, </a:t>
            </a:r>
            <a:r>
              <a:rPr lang="en-GB" sz="4200" b="1" dirty="0" err="1">
                <a:solidFill>
                  <a:srgbClr val="FF0000"/>
                </a:solidFill>
              </a:rPr>
              <a:t>ekonomskog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i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socijalnog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stanja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i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okolnosti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života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djeteta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putem</a:t>
            </a:r>
            <a:r>
              <a:rPr lang="en-GB" sz="4200" b="1" dirty="0">
                <a:solidFill>
                  <a:srgbClr val="FF0000"/>
                </a:solidFill>
              </a:rPr>
              <a:t> </a:t>
            </a:r>
            <a:r>
              <a:rPr lang="en-GB" sz="4200" b="1" dirty="0" err="1"/>
              <a:t>liječničkog</a:t>
            </a:r>
            <a:r>
              <a:rPr lang="en-GB" sz="4200" b="1" dirty="0"/>
              <a:t> </a:t>
            </a:r>
            <a:r>
              <a:rPr lang="en-GB" sz="4200" b="1" dirty="0" err="1"/>
              <a:t>pregleda</a:t>
            </a:r>
            <a:r>
              <a:rPr lang="en-GB" sz="4200" b="1" dirty="0"/>
              <a:t> </a:t>
            </a:r>
            <a:r>
              <a:rPr lang="en-GB" sz="4200" b="1" dirty="0" err="1"/>
              <a:t>i</a:t>
            </a:r>
            <a:r>
              <a:rPr lang="en-GB" sz="4200" b="1" dirty="0"/>
              <a:t> </a:t>
            </a:r>
            <a:r>
              <a:rPr lang="en-GB" sz="4200" b="1" dirty="0" err="1">
                <a:solidFill>
                  <a:srgbClr val="FF0000"/>
                </a:solidFill>
              </a:rPr>
              <a:t>individualne</a:t>
            </a:r>
            <a:r>
              <a:rPr lang="en-GB" sz="4200" b="1" dirty="0">
                <a:solidFill>
                  <a:srgbClr val="FF0000"/>
                </a:solidFill>
              </a:rPr>
              <a:t> (pr)</a:t>
            </a:r>
            <a:r>
              <a:rPr lang="en-GB" sz="4200" b="1" dirty="0" err="1">
                <a:solidFill>
                  <a:srgbClr val="FF0000"/>
                </a:solidFill>
              </a:rPr>
              <a:t>ocjene</a:t>
            </a:r>
            <a:r>
              <a:rPr lang="en-GB" sz="4200" dirty="0">
                <a:solidFill>
                  <a:srgbClr val="FF0000"/>
                </a:solidFill>
              </a:rPr>
              <a:t> </a:t>
            </a:r>
            <a:r>
              <a:rPr lang="en-GB" sz="4200" dirty="0"/>
              <a:t>(</a:t>
            </a:r>
            <a:r>
              <a:rPr lang="en-GB" sz="4200" dirty="0" err="1"/>
              <a:t>čl</a:t>
            </a:r>
            <a:r>
              <a:rPr lang="en-GB" sz="4200" dirty="0"/>
              <a:t>. 7. </a:t>
            </a:r>
            <a:r>
              <a:rPr lang="en-GB" sz="4200" dirty="0" err="1"/>
              <a:t>i</a:t>
            </a:r>
            <a:r>
              <a:rPr lang="en-GB" sz="4200" dirty="0"/>
              <a:t> </a:t>
            </a:r>
            <a:r>
              <a:rPr lang="en-GB" sz="4200" dirty="0" err="1"/>
              <a:t>čl</a:t>
            </a:r>
            <a:r>
              <a:rPr lang="en-GB" sz="4200" dirty="0"/>
              <a:t>. 8.)</a:t>
            </a:r>
          </a:p>
          <a:p>
            <a:pPr>
              <a:buFont typeface="Wingdings" pitchFamily="2" charset="2"/>
              <a:buChar char="ü"/>
            </a:pPr>
            <a:r>
              <a:rPr lang="en-GB" sz="4200" dirty="0" err="1"/>
              <a:t>odredbe</a:t>
            </a:r>
            <a:r>
              <a:rPr lang="en-GB" sz="4200" dirty="0"/>
              <a:t> </a:t>
            </a:r>
            <a:r>
              <a:rPr lang="en-GB" sz="4200" dirty="0" err="1"/>
              <a:t>koje</a:t>
            </a:r>
            <a:r>
              <a:rPr lang="en-GB" sz="4200" dirty="0"/>
              <a:t> </a:t>
            </a:r>
            <a:r>
              <a:rPr lang="en-GB" sz="4200" dirty="0" err="1"/>
              <a:t>jačaju</a:t>
            </a:r>
            <a:r>
              <a:rPr lang="en-GB" sz="4200" dirty="0"/>
              <a:t> </a:t>
            </a:r>
            <a:r>
              <a:rPr lang="en-GB" sz="4200" dirty="0" err="1"/>
              <a:t>pravo</a:t>
            </a:r>
            <a:r>
              <a:rPr lang="en-GB" sz="4200" dirty="0"/>
              <a:t> </a:t>
            </a:r>
            <a:r>
              <a:rPr lang="en-GB" sz="4200" dirty="0" err="1"/>
              <a:t>na</a:t>
            </a:r>
            <a:r>
              <a:rPr lang="en-GB" sz="4200" dirty="0"/>
              <a:t> </a:t>
            </a:r>
            <a:r>
              <a:rPr lang="en-GB" sz="4200" dirty="0" err="1"/>
              <a:t>pravično</a:t>
            </a:r>
            <a:r>
              <a:rPr lang="en-GB" sz="4200" dirty="0"/>
              <a:t> </a:t>
            </a:r>
            <a:r>
              <a:rPr lang="en-GB" sz="4200" dirty="0" err="1"/>
              <a:t>suđenje</a:t>
            </a:r>
            <a:r>
              <a:rPr lang="en-GB" sz="4200" dirty="0"/>
              <a:t>, </a:t>
            </a:r>
            <a:r>
              <a:rPr lang="en-GB" sz="4200" dirty="0" err="1"/>
              <a:t>ali</a:t>
            </a:r>
            <a:r>
              <a:rPr lang="en-GB" sz="4200" dirty="0"/>
              <a:t> </a:t>
            </a:r>
            <a:r>
              <a:rPr lang="en-GB" sz="4200" dirty="0" err="1"/>
              <a:t>i</a:t>
            </a:r>
            <a:r>
              <a:rPr lang="en-GB" sz="4200" dirty="0"/>
              <a:t> </a:t>
            </a:r>
            <a:r>
              <a:rPr lang="en-GB" sz="4200" dirty="0" err="1"/>
              <a:t>njegovu</a:t>
            </a:r>
            <a:r>
              <a:rPr lang="en-GB" sz="4200" dirty="0"/>
              <a:t> </a:t>
            </a:r>
            <a:r>
              <a:rPr lang="en-GB" sz="4200" dirty="0" err="1"/>
              <a:t>naknadnu</a:t>
            </a:r>
            <a:r>
              <a:rPr lang="en-GB" sz="4200" dirty="0"/>
              <a:t> </a:t>
            </a:r>
            <a:r>
              <a:rPr lang="en-GB" sz="4200" dirty="0" err="1"/>
              <a:t>kontrolabilnost</a:t>
            </a:r>
            <a:r>
              <a:rPr lang="en-GB" sz="4200" dirty="0"/>
              <a:t> (</a:t>
            </a:r>
            <a:r>
              <a:rPr lang="en-GB" sz="4200" b="1" dirty="0" err="1"/>
              <a:t>obveza</a:t>
            </a:r>
            <a:r>
              <a:rPr lang="en-GB" sz="4200" b="1" dirty="0"/>
              <a:t> audio-</a:t>
            </a:r>
            <a:r>
              <a:rPr lang="en-GB" sz="4200" b="1" dirty="0" err="1"/>
              <a:t>vizualnog</a:t>
            </a:r>
            <a:r>
              <a:rPr lang="en-GB" sz="4200" b="1" dirty="0"/>
              <a:t> </a:t>
            </a:r>
            <a:r>
              <a:rPr lang="en-GB" sz="4200" b="1" dirty="0" err="1"/>
              <a:t>snimanja</a:t>
            </a:r>
            <a:r>
              <a:rPr lang="en-GB" sz="4200" b="1" dirty="0"/>
              <a:t> </a:t>
            </a:r>
            <a:r>
              <a:rPr lang="en-GB" sz="4200" dirty="0" err="1"/>
              <a:t>iz</a:t>
            </a:r>
            <a:r>
              <a:rPr lang="en-GB" sz="4200" dirty="0"/>
              <a:t> </a:t>
            </a:r>
            <a:r>
              <a:rPr lang="en-GB" sz="4200" dirty="0" err="1"/>
              <a:t>čl</a:t>
            </a:r>
            <a:r>
              <a:rPr lang="en-GB" sz="4200" dirty="0"/>
              <a:t>. 9. </a:t>
            </a:r>
            <a:r>
              <a:rPr lang="en-GB" sz="4200" dirty="0" err="1"/>
              <a:t>te</a:t>
            </a:r>
            <a:r>
              <a:rPr lang="en-GB" sz="4200" dirty="0"/>
              <a:t> </a:t>
            </a:r>
            <a:r>
              <a:rPr lang="en-GB" sz="4200" b="1" dirty="0" err="1"/>
              <a:t>pravo</a:t>
            </a:r>
            <a:r>
              <a:rPr lang="en-GB" sz="4200" b="1" dirty="0"/>
              <a:t> </a:t>
            </a:r>
            <a:r>
              <a:rPr lang="en-GB" sz="4200" b="1" dirty="0" err="1"/>
              <a:t>djeteta</a:t>
            </a:r>
            <a:r>
              <a:rPr lang="en-GB" sz="4200" b="1" dirty="0"/>
              <a:t> </a:t>
            </a:r>
            <a:r>
              <a:rPr lang="en-GB" sz="4200" b="1" dirty="0" err="1"/>
              <a:t>na</a:t>
            </a:r>
            <a:r>
              <a:rPr lang="en-GB" sz="4200" b="1" dirty="0"/>
              <a:t> </a:t>
            </a:r>
            <a:r>
              <a:rPr lang="en-GB" sz="4200" b="1" dirty="0" err="1"/>
              <a:t>osobnu</a:t>
            </a:r>
            <a:r>
              <a:rPr lang="en-GB" sz="4200" b="1" dirty="0"/>
              <a:t> </a:t>
            </a:r>
            <a:r>
              <a:rPr lang="en-GB" sz="4200" b="1" dirty="0" err="1"/>
              <a:t>nazočnost</a:t>
            </a:r>
            <a:r>
              <a:rPr lang="en-GB" sz="4200" b="1" dirty="0"/>
              <a:t> </a:t>
            </a:r>
            <a:r>
              <a:rPr lang="en-GB" sz="4200" b="1" dirty="0" err="1"/>
              <a:t>i</a:t>
            </a:r>
            <a:r>
              <a:rPr lang="en-GB" sz="4200" b="1" dirty="0"/>
              <a:t> </a:t>
            </a:r>
            <a:r>
              <a:rPr lang="en-GB" sz="4200" b="1" dirty="0" err="1"/>
              <a:t>sudjelovanje</a:t>
            </a:r>
            <a:r>
              <a:rPr lang="en-GB" sz="4200" b="1" dirty="0"/>
              <a:t> u </a:t>
            </a:r>
            <a:r>
              <a:rPr lang="en-GB" sz="4200" b="1" dirty="0" err="1"/>
              <a:t>postupku</a:t>
            </a:r>
            <a:r>
              <a:rPr lang="en-GB" sz="4200" b="1" dirty="0"/>
              <a:t> </a:t>
            </a:r>
            <a:r>
              <a:rPr lang="en-GB" sz="4200" dirty="0" err="1"/>
              <a:t>iz</a:t>
            </a:r>
            <a:r>
              <a:rPr lang="en-GB" sz="4200" dirty="0"/>
              <a:t> </a:t>
            </a:r>
            <a:r>
              <a:rPr lang="en-GB" sz="4200" dirty="0" err="1"/>
              <a:t>čl</a:t>
            </a:r>
            <a:r>
              <a:rPr lang="en-GB" sz="4200" dirty="0"/>
              <a:t>. 16.)</a:t>
            </a:r>
          </a:p>
          <a:p>
            <a:pPr>
              <a:buFont typeface="Wingdings" pitchFamily="2" charset="2"/>
              <a:buChar char="ü"/>
            </a:pPr>
            <a:r>
              <a:rPr lang="en-GB" sz="4200" dirty="0" err="1"/>
              <a:t>odredbe</a:t>
            </a:r>
            <a:r>
              <a:rPr lang="en-GB" sz="4200" dirty="0"/>
              <a:t> </a:t>
            </a:r>
            <a:r>
              <a:rPr lang="en-GB" sz="4200" dirty="0" err="1"/>
              <a:t>koje</a:t>
            </a:r>
            <a:r>
              <a:rPr lang="en-GB" sz="4200" dirty="0"/>
              <a:t> se </a:t>
            </a:r>
            <a:r>
              <a:rPr lang="en-GB" sz="4200" dirty="0" err="1"/>
              <a:t>odnose</a:t>
            </a:r>
            <a:r>
              <a:rPr lang="en-GB" sz="4200" dirty="0"/>
              <a:t> </a:t>
            </a:r>
            <a:r>
              <a:rPr lang="en-GB" sz="4200" dirty="0" err="1"/>
              <a:t>na</a:t>
            </a:r>
            <a:r>
              <a:rPr lang="en-GB" sz="4200" dirty="0"/>
              <a:t> </a:t>
            </a:r>
            <a:r>
              <a:rPr lang="en-GB" sz="4200" b="1" dirty="0" err="1"/>
              <a:t>lišenje</a:t>
            </a:r>
            <a:r>
              <a:rPr lang="en-GB" sz="4200" b="1" dirty="0"/>
              <a:t> </a:t>
            </a:r>
            <a:r>
              <a:rPr lang="en-GB" sz="4200" b="1" dirty="0" err="1"/>
              <a:t>slobode</a:t>
            </a:r>
            <a:r>
              <a:rPr lang="en-GB" sz="4200" b="1" dirty="0"/>
              <a:t> </a:t>
            </a:r>
            <a:r>
              <a:rPr lang="en-GB" sz="4200" b="1" dirty="0" err="1"/>
              <a:t>i</a:t>
            </a:r>
            <a:r>
              <a:rPr lang="en-GB" sz="4200" b="1" dirty="0"/>
              <a:t> </a:t>
            </a:r>
            <a:r>
              <a:rPr lang="en-GB" sz="4200" b="1" dirty="0" err="1"/>
              <a:t>alternativne</a:t>
            </a:r>
            <a:r>
              <a:rPr lang="en-GB" sz="4200" b="1" dirty="0"/>
              <a:t> </a:t>
            </a:r>
            <a:r>
              <a:rPr lang="en-GB" sz="4200" b="1" dirty="0" err="1"/>
              <a:t>mjere</a:t>
            </a:r>
            <a:r>
              <a:rPr lang="en-GB" sz="4200" b="1" dirty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GB" sz="4200" dirty="0" err="1"/>
              <a:t>procesna</a:t>
            </a:r>
            <a:r>
              <a:rPr lang="en-GB" sz="4200" dirty="0"/>
              <a:t> </a:t>
            </a:r>
            <a:r>
              <a:rPr lang="en-GB" sz="4200" dirty="0" err="1"/>
              <a:t>prava</a:t>
            </a:r>
            <a:r>
              <a:rPr lang="en-GB" sz="4200" dirty="0"/>
              <a:t> </a:t>
            </a:r>
            <a:r>
              <a:rPr lang="en-GB" sz="4200" dirty="0" err="1"/>
              <a:t>koja</a:t>
            </a:r>
            <a:r>
              <a:rPr lang="en-GB" sz="4200" dirty="0"/>
              <a:t> se </a:t>
            </a:r>
            <a:r>
              <a:rPr lang="en-GB" sz="4200" dirty="0" err="1"/>
              <a:t>tiču</a:t>
            </a:r>
            <a:r>
              <a:rPr lang="en-GB" sz="4200" dirty="0"/>
              <a:t> </a:t>
            </a:r>
            <a:r>
              <a:rPr lang="en-GB" sz="4200" dirty="0" err="1"/>
              <a:t>obveze</a:t>
            </a:r>
            <a:r>
              <a:rPr lang="en-GB" sz="4200" dirty="0"/>
              <a:t> </a:t>
            </a:r>
            <a:r>
              <a:rPr lang="en-GB" sz="4200" b="1" dirty="0" err="1"/>
              <a:t>žurnog</a:t>
            </a:r>
            <a:r>
              <a:rPr lang="en-GB" sz="4200" b="1" dirty="0"/>
              <a:t> </a:t>
            </a:r>
            <a:r>
              <a:rPr lang="en-GB" sz="4200" b="1" dirty="0" err="1"/>
              <a:t>rješavanja</a:t>
            </a:r>
            <a:r>
              <a:rPr lang="en-GB" sz="4200" b="1" dirty="0"/>
              <a:t> </a:t>
            </a:r>
            <a:r>
              <a:rPr lang="en-GB" sz="4200" b="1" dirty="0" err="1"/>
              <a:t>predmeta</a:t>
            </a:r>
            <a:r>
              <a:rPr lang="en-GB" sz="4200" b="1" dirty="0"/>
              <a:t> </a:t>
            </a:r>
            <a:r>
              <a:rPr lang="en-GB" sz="4200" b="1" dirty="0" err="1"/>
              <a:t>te</a:t>
            </a:r>
            <a:r>
              <a:rPr lang="en-GB" sz="4200" b="1" dirty="0"/>
              <a:t> </a:t>
            </a:r>
            <a:r>
              <a:rPr lang="en-GB" sz="4200" b="1" dirty="0" err="1"/>
              <a:t>obveze</a:t>
            </a:r>
            <a:r>
              <a:rPr lang="en-GB" sz="4200" b="1" dirty="0"/>
              <a:t> </a:t>
            </a:r>
            <a:r>
              <a:rPr lang="en-GB" sz="4200" b="1" dirty="0" err="1"/>
              <a:t>zaštite</a:t>
            </a:r>
            <a:r>
              <a:rPr lang="en-GB" sz="4200" b="1" dirty="0"/>
              <a:t> </a:t>
            </a:r>
            <a:r>
              <a:rPr lang="en-GB" sz="4200" b="1" dirty="0" err="1"/>
              <a:t>privatnosti</a:t>
            </a:r>
            <a:r>
              <a:rPr lang="en-GB" sz="4200" b="1" dirty="0"/>
              <a:t> </a:t>
            </a:r>
            <a:r>
              <a:rPr lang="en-GB" sz="4200" b="1" dirty="0" err="1"/>
              <a:t>djeteta</a:t>
            </a:r>
            <a:r>
              <a:rPr lang="en-GB" sz="4200" b="1" dirty="0"/>
              <a:t> </a:t>
            </a:r>
            <a:r>
              <a:rPr lang="en-GB" sz="4200" dirty="0"/>
              <a:t>(</a:t>
            </a:r>
            <a:r>
              <a:rPr lang="en-GB" sz="4200" dirty="0" err="1"/>
              <a:t>čl</a:t>
            </a:r>
            <a:r>
              <a:rPr lang="en-GB" sz="4200" dirty="0"/>
              <a:t>. 13. </a:t>
            </a:r>
            <a:r>
              <a:rPr lang="en-GB" sz="4200" dirty="0" err="1"/>
              <a:t>i</a:t>
            </a:r>
            <a:r>
              <a:rPr lang="en-GB" sz="4200" dirty="0"/>
              <a:t> </a:t>
            </a:r>
            <a:r>
              <a:rPr lang="en-GB" sz="4200" dirty="0" err="1"/>
              <a:t>čl</a:t>
            </a:r>
            <a:r>
              <a:rPr lang="en-GB" sz="4200" dirty="0"/>
              <a:t>. 14.)</a:t>
            </a:r>
          </a:p>
          <a:p>
            <a:pPr>
              <a:buFont typeface="Wingdings" pitchFamily="2" charset="2"/>
              <a:buChar char="ü"/>
            </a:pPr>
            <a:r>
              <a:rPr lang="en-GB" sz="4200" dirty="0" err="1">
                <a:effectLst/>
              </a:rPr>
              <a:t>odredbe</a:t>
            </a:r>
            <a:r>
              <a:rPr lang="en-GB" sz="4200" dirty="0">
                <a:effectLst/>
              </a:rPr>
              <a:t> </a:t>
            </a:r>
            <a:r>
              <a:rPr lang="en-GB" sz="4200" dirty="0" err="1">
                <a:effectLst/>
              </a:rPr>
              <a:t>koje</a:t>
            </a:r>
            <a:r>
              <a:rPr lang="en-GB" sz="4200" dirty="0">
                <a:effectLst/>
              </a:rPr>
              <a:t> se </a:t>
            </a:r>
            <a:r>
              <a:rPr lang="en-GB" sz="4200" dirty="0" err="1">
                <a:effectLst/>
              </a:rPr>
              <a:t>tiču</a:t>
            </a:r>
            <a:r>
              <a:rPr lang="en-GB" sz="4200" dirty="0">
                <a:effectLst/>
              </a:rPr>
              <a:t> </a:t>
            </a:r>
            <a:r>
              <a:rPr lang="en-GB" sz="4200" b="1" dirty="0" err="1">
                <a:effectLst/>
              </a:rPr>
              <a:t>dužnosti</a:t>
            </a:r>
            <a:r>
              <a:rPr lang="en-GB" sz="4200" b="1" dirty="0">
                <a:effectLst/>
              </a:rPr>
              <a:t> </a:t>
            </a:r>
            <a:r>
              <a:rPr lang="en-GB" sz="4200" b="1" dirty="0" err="1">
                <a:effectLst/>
              </a:rPr>
              <a:t>stručnog</a:t>
            </a:r>
            <a:r>
              <a:rPr lang="en-GB" sz="4200" b="1" dirty="0">
                <a:effectLst/>
              </a:rPr>
              <a:t> </a:t>
            </a:r>
            <a:r>
              <a:rPr lang="en-GB" sz="4200" b="1" dirty="0" err="1">
                <a:effectLst/>
              </a:rPr>
              <a:t>osposobljavanja</a:t>
            </a:r>
            <a:r>
              <a:rPr lang="en-GB" sz="4200" b="1" dirty="0">
                <a:effectLst/>
              </a:rPr>
              <a:t> </a:t>
            </a:r>
            <a:r>
              <a:rPr lang="en-GB" sz="4200" b="1" dirty="0" err="1">
                <a:effectLst/>
              </a:rPr>
              <a:t>svih</a:t>
            </a:r>
            <a:r>
              <a:rPr lang="en-GB" sz="4200" b="1" dirty="0">
                <a:effectLst/>
              </a:rPr>
              <a:t> </a:t>
            </a:r>
            <a:r>
              <a:rPr lang="en-GB" sz="4200" b="1" dirty="0" err="1">
                <a:effectLst/>
              </a:rPr>
              <a:t>osoba</a:t>
            </a:r>
            <a:r>
              <a:rPr lang="en-GB" sz="4200" b="1" dirty="0">
                <a:effectLst/>
              </a:rPr>
              <a:t> </a:t>
            </a:r>
            <a:r>
              <a:rPr lang="en-GB" sz="4200" b="1" dirty="0" err="1">
                <a:effectLst/>
              </a:rPr>
              <a:t>koje</a:t>
            </a:r>
            <a:r>
              <a:rPr lang="en-GB" sz="4200" b="1" dirty="0">
                <a:effectLst/>
              </a:rPr>
              <a:t> </a:t>
            </a:r>
            <a:r>
              <a:rPr lang="en-GB" sz="4200" b="1" dirty="0" err="1">
                <a:effectLst/>
              </a:rPr>
              <a:t>sudjeluju</a:t>
            </a:r>
            <a:r>
              <a:rPr lang="en-GB" sz="4200" b="1" dirty="0">
                <a:effectLst/>
              </a:rPr>
              <a:t> u </a:t>
            </a:r>
            <a:r>
              <a:rPr lang="en-GB" sz="4200" b="1" dirty="0" err="1">
                <a:effectLst/>
              </a:rPr>
              <a:t>postupku</a:t>
            </a:r>
            <a:r>
              <a:rPr lang="en-GB" sz="4200" b="1" dirty="0">
                <a:effectLst/>
              </a:rPr>
              <a:t> </a:t>
            </a:r>
            <a:r>
              <a:rPr lang="en-GB" sz="4200" dirty="0">
                <a:effectLst/>
              </a:rPr>
              <a:t>u </a:t>
            </a:r>
            <a:r>
              <a:rPr lang="en-GB" sz="4200" dirty="0" err="1">
                <a:effectLst/>
              </a:rPr>
              <a:t>kojem</a:t>
            </a:r>
            <a:r>
              <a:rPr lang="en-GB" sz="4200" dirty="0">
                <a:effectLst/>
              </a:rPr>
              <a:t> je </a:t>
            </a:r>
            <a:r>
              <a:rPr lang="en-GB" sz="4200" dirty="0" err="1">
                <a:effectLst/>
              </a:rPr>
              <a:t>osumnjičenik</a:t>
            </a:r>
            <a:r>
              <a:rPr lang="en-GB" sz="4200" dirty="0">
                <a:effectLst/>
              </a:rPr>
              <a:t> </a:t>
            </a:r>
            <a:r>
              <a:rPr lang="en-GB" sz="4200" dirty="0" err="1">
                <a:effectLst/>
              </a:rPr>
              <a:t>ili</a:t>
            </a:r>
            <a:r>
              <a:rPr lang="en-GB" sz="4200" dirty="0">
                <a:effectLst/>
              </a:rPr>
              <a:t> </a:t>
            </a:r>
            <a:r>
              <a:rPr lang="en-GB" sz="4200" dirty="0" err="1">
                <a:effectLst/>
              </a:rPr>
              <a:t>optuženik</a:t>
            </a:r>
            <a:r>
              <a:rPr lang="en-GB" sz="4200" dirty="0">
                <a:effectLst/>
              </a:rPr>
              <a:t> </a:t>
            </a:r>
            <a:r>
              <a:rPr lang="en-GB" sz="4200" dirty="0" err="1">
                <a:effectLst/>
              </a:rPr>
              <a:t>dijete</a:t>
            </a:r>
            <a:r>
              <a:rPr lang="en-GB" sz="4200" dirty="0">
                <a:effectLst/>
              </a:rPr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1093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454F4-1B6E-EB9C-18F8-D4D692360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60" y="1190848"/>
            <a:ext cx="12106940" cy="5592724"/>
          </a:xfrm>
        </p:spPr>
        <p:txBody>
          <a:bodyPr>
            <a:normAutofit fontScale="77500" lnSpcReduction="20000"/>
          </a:bodyPr>
          <a:lstStyle/>
          <a:p>
            <a:r>
              <a:rPr lang="en-GB" sz="2800" dirty="0">
                <a:effectLst/>
              </a:rPr>
              <a:t>U </a:t>
            </a:r>
            <a:r>
              <a:rPr lang="en-GB" sz="2800" dirty="0" err="1">
                <a:effectLst/>
              </a:rPr>
              <a:t>kaznenom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postupku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prema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maloljetnicima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države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trebaju</a:t>
            </a:r>
            <a:r>
              <a:rPr lang="en-GB" sz="2800" dirty="0">
                <a:effectLst/>
              </a:rPr>
              <a:t> </a:t>
            </a:r>
            <a:r>
              <a:rPr lang="en-GB" sz="2800" b="1" dirty="0" err="1">
                <a:effectLst/>
              </a:rPr>
              <a:t>uzeti</a:t>
            </a:r>
            <a:r>
              <a:rPr lang="en-GB" sz="2800" b="1" dirty="0">
                <a:effectLst/>
              </a:rPr>
              <a:t> u </a:t>
            </a:r>
            <a:r>
              <a:rPr lang="en-GB" sz="2800" b="1" dirty="0" err="1">
                <a:effectLst/>
              </a:rPr>
              <a:t>obzir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posebne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potrebe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maloljetnika</a:t>
            </a:r>
            <a:r>
              <a:rPr lang="en-GB" sz="2800" b="1" dirty="0">
                <a:effectLst/>
              </a:rPr>
              <a:t> u </a:t>
            </a:r>
            <a:r>
              <a:rPr lang="en-GB" sz="2800" b="1" dirty="0" err="1">
                <a:effectLst/>
              </a:rPr>
              <a:t>odnosu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na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zaštitu</a:t>
            </a:r>
            <a:r>
              <a:rPr lang="en-GB" sz="2800" b="1" dirty="0">
                <a:effectLst/>
              </a:rPr>
              <a:t>, </a:t>
            </a:r>
            <a:r>
              <a:rPr lang="en-GB" sz="2800" b="1" dirty="0" err="1">
                <a:effectLst/>
              </a:rPr>
              <a:t>obrazovanje</a:t>
            </a:r>
            <a:r>
              <a:rPr lang="en-GB" sz="2800" b="1" dirty="0">
                <a:effectLst/>
              </a:rPr>
              <a:t>, </a:t>
            </a:r>
            <a:r>
              <a:rPr lang="en-GB" sz="2800" b="1" dirty="0" err="1">
                <a:effectLst/>
              </a:rPr>
              <a:t>osposobljavanje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i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društvenu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integraciju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te</a:t>
            </a:r>
            <a:r>
              <a:rPr lang="en-GB" sz="2800" b="1" dirty="0">
                <a:effectLst/>
              </a:rPr>
              <a:t> je u </a:t>
            </a:r>
            <a:r>
              <a:rPr lang="en-GB" sz="2800" b="1" dirty="0" err="1">
                <a:effectLst/>
              </a:rPr>
              <a:t>svrhu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ostvarenja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navedenog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potrebno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provoditi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individualnu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procjenu</a:t>
            </a:r>
            <a:r>
              <a:rPr lang="en-GB" sz="2800" b="1" dirty="0">
                <a:effectLst/>
              </a:rPr>
              <a:t> </a:t>
            </a:r>
            <a:r>
              <a:rPr lang="en-GB" sz="2800" dirty="0" err="1">
                <a:effectLst/>
              </a:rPr>
              <a:t>maloljetnih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osumnjičenika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ili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optuženika</a:t>
            </a:r>
            <a:r>
              <a:rPr lang="en-GB" sz="2800" dirty="0">
                <a:effectLst/>
              </a:rPr>
              <a:t>. </a:t>
            </a:r>
          </a:p>
          <a:p>
            <a:r>
              <a:rPr lang="en-GB" sz="2800" dirty="0" err="1">
                <a:effectLst/>
              </a:rPr>
              <a:t>Pravilo</a:t>
            </a:r>
            <a:r>
              <a:rPr lang="en-GB" sz="2800" dirty="0">
                <a:effectLst/>
              </a:rPr>
              <a:t> je da se </a:t>
            </a:r>
            <a:r>
              <a:rPr lang="en-GB" sz="2800" b="1" dirty="0" err="1">
                <a:effectLst/>
              </a:rPr>
              <a:t>individualna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procjena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napravi</a:t>
            </a:r>
            <a:r>
              <a:rPr lang="en-GB" sz="2800" b="1" dirty="0">
                <a:effectLst/>
              </a:rPr>
              <a:t> u </a:t>
            </a:r>
            <a:r>
              <a:rPr lang="en-GB" sz="2800" b="1" dirty="0" err="1">
                <a:effectLst/>
              </a:rPr>
              <a:t>svakom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pojedinom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slučaju</a:t>
            </a:r>
            <a:r>
              <a:rPr lang="en-GB" sz="2800" b="1" dirty="0">
                <a:effectLst/>
              </a:rPr>
              <a:t>  </a:t>
            </a:r>
            <a:r>
              <a:rPr lang="en-GB" sz="2800" b="1" dirty="0" err="1">
                <a:effectLst/>
              </a:rPr>
              <a:t>te</a:t>
            </a:r>
            <a:r>
              <a:rPr lang="en-GB" sz="2800" b="1" dirty="0">
                <a:effectLst/>
              </a:rPr>
              <a:t> se </a:t>
            </a:r>
            <a:r>
              <a:rPr lang="en-GB" sz="2800" b="1" dirty="0" err="1">
                <a:effectLst/>
              </a:rPr>
              <a:t>prilikom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njezine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izrade</a:t>
            </a:r>
            <a:r>
              <a:rPr lang="en-GB" sz="2800" b="1" dirty="0">
                <a:effectLst/>
              </a:rPr>
              <a:t> mora </a:t>
            </a:r>
            <a:r>
              <a:rPr lang="en-GB" sz="2800" b="1" dirty="0" err="1">
                <a:effectLst/>
              </a:rPr>
              <a:t>uzeti</a:t>
            </a:r>
            <a:r>
              <a:rPr lang="en-GB" sz="2800" b="1" dirty="0">
                <a:effectLst/>
              </a:rPr>
              <a:t> u </a:t>
            </a:r>
            <a:r>
              <a:rPr lang="en-GB" sz="2800" b="1" dirty="0" err="1">
                <a:effectLst/>
              </a:rPr>
              <a:t>obzir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osobnost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maloljetnika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i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njegova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zrelost</a:t>
            </a:r>
            <a:r>
              <a:rPr lang="en-GB" sz="2800" b="1" dirty="0">
                <a:effectLst/>
              </a:rPr>
              <a:t>, </a:t>
            </a:r>
            <a:r>
              <a:rPr lang="en-GB" sz="2800" b="1" dirty="0" err="1">
                <a:effectLst/>
              </a:rPr>
              <a:t>njegova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ekonomska</a:t>
            </a:r>
            <a:r>
              <a:rPr lang="en-GB" sz="2800" b="1" dirty="0">
                <a:effectLst/>
              </a:rPr>
              <a:t>, </a:t>
            </a:r>
            <a:r>
              <a:rPr lang="en-GB" sz="2800" b="1" dirty="0" err="1">
                <a:effectLst/>
              </a:rPr>
              <a:t>socijalna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i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obiteljska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situacija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te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njegova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eventualna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pojedinačna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ranjivost</a:t>
            </a:r>
            <a:r>
              <a:rPr lang="en-GB" sz="2800" b="1" dirty="0">
                <a:effectLst/>
              </a:rPr>
              <a:t> (</a:t>
            </a:r>
            <a:r>
              <a:rPr lang="en-GB" sz="2800" b="1" dirty="0" err="1">
                <a:effectLst/>
              </a:rPr>
              <a:t>npr</a:t>
            </a:r>
            <a:r>
              <a:rPr lang="en-GB" sz="2800" b="1" dirty="0">
                <a:effectLst/>
              </a:rPr>
              <a:t>. </a:t>
            </a:r>
            <a:r>
              <a:rPr lang="en-GB" sz="2800" b="1" dirty="0" err="1">
                <a:effectLst/>
              </a:rPr>
              <a:t>komunikacijske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teškoće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ili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intelektualne</a:t>
            </a:r>
            <a:r>
              <a:rPr lang="en-GB" sz="2800" b="1" dirty="0">
                <a:effectLst/>
              </a:rPr>
              <a:t>).</a:t>
            </a:r>
          </a:p>
          <a:p>
            <a:r>
              <a:rPr lang="en-GB" sz="2800" dirty="0" err="1">
                <a:effectLst/>
              </a:rPr>
              <a:t>Sadržaj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i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opseg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individualne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procjene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ovisit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će</a:t>
            </a:r>
            <a:r>
              <a:rPr lang="en-GB" sz="2800" dirty="0">
                <a:effectLst/>
              </a:rPr>
              <a:t> o </a:t>
            </a:r>
            <a:r>
              <a:rPr lang="en-GB" sz="2800" dirty="0" err="1">
                <a:effectLst/>
              </a:rPr>
              <a:t>pojedinostima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konkretnog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slučaja</a:t>
            </a:r>
            <a:r>
              <a:rPr lang="en-GB" sz="2800" dirty="0">
                <a:effectLst/>
              </a:rPr>
              <a:t>, </a:t>
            </a:r>
            <a:r>
              <a:rPr lang="en-GB" sz="2800" dirty="0" err="1">
                <a:effectLst/>
              </a:rPr>
              <a:t>mjerama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koje</a:t>
            </a:r>
            <a:r>
              <a:rPr lang="en-GB" sz="2800" dirty="0">
                <a:effectLst/>
              </a:rPr>
              <a:t> se </a:t>
            </a:r>
            <a:r>
              <a:rPr lang="en-GB" sz="2800" dirty="0" err="1">
                <a:effectLst/>
              </a:rPr>
              <a:t>mogu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poduzeti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ukoliko</a:t>
            </a:r>
            <a:r>
              <a:rPr lang="en-GB" sz="2800" dirty="0">
                <a:effectLst/>
              </a:rPr>
              <a:t> se </a:t>
            </a:r>
            <a:r>
              <a:rPr lang="en-GB" sz="2800" dirty="0" err="1">
                <a:effectLst/>
              </a:rPr>
              <a:t>utvrdi</a:t>
            </a:r>
            <a:r>
              <a:rPr lang="en-GB" sz="2800" dirty="0">
                <a:effectLst/>
              </a:rPr>
              <a:t> da je </a:t>
            </a:r>
            <a:r>
              <a:rPr lang="en-GB" sz="2800" dirty="0" err="1">
                <a:effectLst/>
              </a:rPr>
              <a:t>maloljetnik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kriv</a:t>
            </a:r>
            <a:r>
              <a:rPr lang="en-GB" sz="2800" dirty="0">
                <a:effectLst/>
              </a:rPr>
              <a:t> za </a:t>
            </a:r>
            <a:r>
              <a:rPr lang="en-GB" sz="2800" dirty="0" err="1">
                <a:effectLst/>
              </a:rPr>
              <a:t>počinjeno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djelo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i</a:t>
            </a:r>
            <a:r>
              <a:rPr lang="en-GB" sz="2800" dirty="0">
                <a:effectLst/>
              </a:rPr>
              <a:t> o tome je li on </a:t>
            </a:r>
            <a:r>
              <a:rPr lang="en-GB" sz="2800" dirty="0" err="1">
                <a:effectLst/>
              </a:rPr>
              <a:t>nedavno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vec</a:t>
            </a:r>
            <a:r>
              <a:rPr lang="en-GB" sz="2800" dirty="0">
                <a:effectLst/>
              </a:rPr>
              <a:t>́ bio </a:t>
            </a:r>
            <a:r>
              <a:rPr lang="en-GB" sz="2800" dirty="0" err="1">
                <a:effectLst/>
              </a:rPr>
              <a:t>podvrgnut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pindividualnoj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procjeni</a:t>
            </a:r>
            <a:r>
              <a:rPr lang="en-GB" sz="2800" dirty="0">
                <a:effectLst/>
              </a:rPr>
              <a:t>. </a:t>
            </a:r>
          </a:p>
          <a:p>
            <a:endParaRPr lang="en-GB" sz="2800" dirty="0">
              <a:effectLst/>
            </a:endParaRPr>
          </a:p>
          <a:p>
            <a:r>
              <a:rPr lang="en-GB" sz="2800" dirty="0" err="1">
                <a:effectLst/>
              </a:rPr>
              <a:t>Cilj</a:t>
            </a:r>
            <a:r>
              <a:rPr lang="en-GB" sz="2800" dirty="0">
                <a:effectLst/>
              </a:rPr>
              <a:t> je da se </a:t>
            </a:r>
            <a:r>
              <a:rPr lang="en-GB" sz="2800" dirty="0" err="1">
                <a:effectLst/>
              </a:rPr>
              <a:t>individualnom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procjenom</a:t>
            </a:r>
            <a:r>
              <a:rPr lang="en-GB" sz="2800" dirty="0">
                <a:effectLst/>
              </a:rPr>
              <a:t> </a:t>
            </a:r>
            <a:r>
              <a:rPr lang="en-GB" sz="2800" b="1" dirty="0" err="1">
                <a:effectLst/>
              </a:rPr>
              <a:t>nadležnim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tijelima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pruže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podaci</a:t>
            </a:r>
            <a:r>
              <a:rPr lang="en-GB" sz="2800" b="1" dirty="0">
                <a:effectLst/>
              </a:rPr>
              <a:t> o </a:t>
            </a:r>
            <a:r>
              <a:rPr lang="en-GB" sz="2800" b="1" dirty="0" err="1">
                <a:effectLst/>
              </a:rPr>
              <a:t>osobnim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obilježjima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i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okolnostima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maloljetnika</a:t>
            </a:r>
            <a:r>
              <a:rPr lang="en-GB" sz="2800" b="1" dirty="0">
                <a:effectLst/>
              </a:rPr>
              <a:t> koji </a:t>
            </a:r>
            <a:r>
              <a:rPr lang="en-GB" sz="2800" b="1" dirty="0" err="1">
                <a:effectLst/>
              </a:rPr>
              <a:t>im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mogu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pomoći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prilikom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donošenja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odluka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tijekom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postupka</a:t>
            </a:r>
            <a:r>
              <a:rPr lang="en-GB" sz="2800" b="1" dirty="0">
                <a:effectLst/>
              </a:rPr>
              <a:t>. </a:t>
            </a:r>
          </a:p>
          <a:p>
            <a:r>
              <a:rPr lang="en-GB" sz="2800" dirty="0" err="1">
                <a:effectLst/>
              </a:rPr>
              <a:t>Individualna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procjena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treba</a:t>
            </a:r>
            <a:r>
              <a:rPr lang="en-GB" sz="2800" dirty="0">
                <a:effectLst/>
              </a:rPr>
              <a:t> se </a:t>
            </a:r>
            <a:r>
              <a:rPr lang="en-GB" sz="2800" b="1" dirty="0" err="1">
                <a:effectLst/>
              </a:rPr>
              <a:t>provesti</a:t>
            </a:r>
            <a:r>
              <a:rPr lang="en-GB" sz="2800" b="1" dirty="0">
                <a:effectLst/>
              </a:rPr>
              <a:t> u </a:t>
            </a:r>
            <a:r>
              <a:rPr lang="en-GB" sz="2800" b="1" dirty="0" err="1">
                <a:effectLst/>
              </a:rPr>
              <a:t>najranijoj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odgovarajućoj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fazi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postupka</a:t>
            </a:r>
            <a:r>
              <a:rPr lang="en-GB" sz="2800" b="1" dirty="0">
                <a:effectLst/>
              </a:rPr>
              <a:t>, </a:t>
            </a:r>
            <a:r>
              <a:rPr lang="en-GB" sz="2800" b="1" dirty="0" err="1">
                <a:effectLst/>
              </a:rPr>
              <a:t>ali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obvezno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prije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podizanja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optužnice</a:t>
            </a:r>
            <a:r>
              <a:rPr lang="en-GB" sz="2800" b="1" dirty="0">
                <a:effectLst/>
              </a:rPr>
              <a:t>. </a:t>
            </a:r>
          </a:p>
          <a:p>
            <a:r>
              <a:rPr lang="en-GB" sz="2800" dirty="0" err="1">
                <a:effectLst/>
              </a:rPr>
              <a:t>Procjenu</a:t>
            </a:r>
            <a:r>
              <a:rPr lang="en-GB" sz="2800" dirty="0">
                <a:effectLst/>
              </a:rPr>
              <a:t> </a:t>
            </a:r>
            <a:r>
              <a:rPr lang="en-GB" sz="2800" b="1" dirty="0" err="1">
                <a:effectLst/>
              </a:rPr>
              <a:t>provodi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stručno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osoblje</a:t>
            </a:r>
            <a:r>
              <a:rPr lang="en-GB" sz="2800" b="1" dirty="0">
                <a:effectLst/>
              </a:rPr>
              <a:t> u </a:t>
            </a:r>
            <a:r>
              <a:rPr lang="en-GB" sz="2800" b="1" dirty="0" err="1">
                <a:effectLst/>
              </a:rPr>
              <a:t>skladu</a:t>
            </a:r>
            <a:r>
              <a:rPr lang="en-GB" sz="2800" b="1" dirty="0">
                <a:effectLst/>
              </a:rPr>
              <a:t> s </a:t>
            </a:r>
            <a:r>
              <a:rPr lang="en-GB" sz="2800" b="1" dirty="0" err="1">
                <a:effectLst/>
              </a:rPr>
              <a:t>multidisciplinarnim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pristupom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i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uz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usku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uključenost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maloljetnika</a:t>
            </a:r>
            <a:r>
              <a:rPr lang="en-GB" sz="2800" b="1" dirty="0">
                <a:effectLst/>
              </a:rPr>
              <a:t> </a:t>
            </a:r>
            <a:r>
              <a:rPr lang="en-GB" sz="2800" dirty="0" err="1">
                <a:effectLst/>
              </a:rPr>
              <a:t>te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kada</a:t>
            </a:r>
            <a:r>
              <a:rPr lang="en-GB" sz="2800" dirty="0">
                <a:effectLst/>
              </a:rPr>
              <a:t> je to </a:t>
            </a:r>
            <a:r>
              <a:rPr lang="en-GB" sz="2800" dirty="0" err="1">
                <a:effectLst/>
              </a:rPr>
              <a:t>prikladno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i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njegovih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roditelja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ili</a:t>
            </a:r>
            <a:r>
              <a:rPr lang="en-GB" sz="2800" dirty="0">
                <a:effectLst/>
              </a:rPr>
              <a:t> </a:t>
            </a:r>
            <a:r>
              <a:rPr lang="en-GB" sz="2800" dirty="0" err="1">
                <a:effectLst/>
              </a:rPr>
              <a:t>skrbnika</a:t>
            </a:r>
            <a:r>
              <a:rPr lang="en-GB" sz="2800" dirty="0">
                <a:effectLst/>
              </a:rPr>
              <a:t>. </a:t>
            </a:r>
          </a:p>
          <a:p>
            <a:r>
              <a:rPr lang="en-GB" sz="2800" b="1" dirty="0">
                <a:effectLst/>
              </a:rPr>
              <a:t>U </a:t>
            </a:r>
            <a:r>
              <a:rPr lang="en-GB" sz="2800" b="1" dirty="0" err="1">
                <a:effectLst/>
              </a:rPr>
              <a:t>slučaju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promijenjenih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okolnosti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tijekom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trajanja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postupka</a:t>
            </a:r>
            <a:r>
              <a:rPr lang="en-GB" sz="2800" b="1" dirty="0">
                <a:effectLst/>
              </a:rPr>
              <a:t> </a:t>
            </a:r>
            <a:r>
              <a:rPr lang="en-GB" sz="2800" b="1" dirty="0" err="1">
                <a:effectLst/>
              </a:rPr>
              <a:t>individualna</a:t>
            </a:r>
            <a:r>
              <a:rPr lang="en-GB" sz="2800" b="1" dirty="0">
                <a:effectLst/>
              </a:rPr>
              <a:t> se </a:t>
            </a:r>
            <a:r>
              <a:rPr lang="en-GB" sz="2800" b="1" dirty="0" err="1">
                <a:effectLst/>
              </a:rPr>
              <a:t>procjena</a:t>
            </a:r>
            <a:r>
              <a:rPr lang="en-GB" sz="2800" b="1" dirty="0">
                <a:effectLst/>
              </a:rPr>
              <a:t> mora </a:t>
            </a:r>
            <a:r>
              <a:rPr lang="en-GB" sz="2800" b="1" dirty="0" err="1">
                <a:effectLst/>
              </a:rPr>
              <a:t>ažurirati</a:t>
            </a:r>
            <a:r>
              <a:rPr lang="en-GB" sz="2800" b="1" dirty="0">
                <a:effectLst/>
              </a:rPr>
              <a:t> </a:t>
            </a:r>
          </a:p>
          <a:p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644B0E2-4ADE-61A1-A6EE-5BD9C4E35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0" y="0"/>
            <a:ext cx="12183140" cy="105262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n-GB" sz="2400" dirty="0"/>
            </a:br>
            <a:r>
              <a:rPr lang="en-GB" sz="2400" dirty="0"/>
              <a:t>DIREKTIVA (EU) 2016/800 EUROPSKOG PARLAMENTA I VIJEĆA</a:t>
            </a:r>
            <a:br>
              <a:rPr lang="en-GB" sz="2400" dirty="0"/>
            </a:br>
            <a:r>
              <a:rPr lang="en-GB" sz="2400" dirty="0"/>
              <a:t>o </a:t>
            </a:r>
            <a:r>
              <a:rPr lang="en-GB" sz="2400" dirty="0" err="1"/>
              <a:t>postupovnim</a:t>
            </a:r>
            <a:r>
              <a:rPr lang="en-GB" sz="2400" dirty="0"/>
              <a:t> </a:t>
            </a:r>
            <a:r>
              <a:rPr lang="en-GB" sz="2400" dirty="0" err="1"/>
              <a:t>jamstvima</a:t>
            </a:r>
            <a:r>
              <a:rPr lang="en-GB" sz="2400" dirty="0"/>
              <a:t> za </a:t>
            </a:r>
            <a:r>
              <a:rPr lang="en-GB" sz="2400" dirty="0" err="1"/>
              <a:t>djecu</a:t>
            </a:r>
            <a:r>
              <a:rPr lang="en-GB" sz="2400" dirty="0"/>
              <a:t> </a:t>
            </a:r>
            <a:r>
              <a:rPr lang="en-GB" sz="2400" dirty="0" err="1"/>
              <a:t>koja</a:t>
            </a:r>
            <a:r>
              <a:rPr lang="en-GB" sz="2400" dirty="0"/>
              <a:t> </a:t>
            </a:r>
            <a:r>
              <a:rPr lang="en-GB" sz="2400" dirty="0" err="1"/>
              <a:t>su</a:t>
            </a:r>
            <a:r>
              <a:rPr lang="en-GB" sz="2400" dirty="0"/>
              <a:t> </a:t>
            </a:r>
            <a:r>
              <a:rPr lang="en-GB" sz="2400" dirty="0" err="1"/>
              <a:t>osumnjičenici</a:t>
            </a:r>
            <a:r>
              <a:rPr lang="en-GB" sz="2400" dirty="0"/>
              <a:t> </a:t>
            </a:r>
            <a:r>
              <a:rPr lang="en-GB" sz="2400" dirty="0" err="1"/>
              <a:t>ili</a:t>
            </a:r>
            <a:r>
              <a:rPr lang="en-GB" sz="2400" dirty="0"/>
              <a:t> </a:t>
            </a:r>
            <a:r>
              <a:rPr lang="en-GB" sz="2400" dirty="0" err="1"/>
              <a:t>optuženici</a:t>
            </a:r>
            <a:r>
              <a:rPr lang="en-GB" sz="2400" dirty="0"/>
              <a:t> u </a:t>
            </a:r>
            <a:r>
              <a:rPr lang="en-GB" sz="2400" dirty="0" err="1"/>
              <a:t>kaznenim</a:t>
            </a:r>
            <a:r>
              <a:rPr lang="en-GB" sz="2400" dirty="0"/>
              <a:t> </a:t>
            </a:r>
            <a:r>
              <a:rPr lang="en-GB" sz="2400" dirty="0" err="1"/>
              <a:t>postupcima</a:t>
            </a:r>
            <a:r>
              <a:rPr lang="en-GB" sz="2400" dirty="0"/>
              <a:t>- INDIVIDUALNA PROCJENA </a:t>
            </a:r>
            <a:r>
              <a:rPr lang="en-GB" sz="2400" dirty="0">
                <a:effectLst/>
              </a:rPr>
              <a:t>(Horvat, 2018, </a:t>
            </a:r>
            <a:r>
              <a:rPr lang="en-GB" sz="2400" dirty="0" err="1">
                <a:effectLst/>
              </a:rPr>
              <a:t>Radić</a:t>
            </a:r>
            <a:r>
              <a:rPr lang="en-GB" sz="2400" dirty="0">
                <a:effectLst/>
              </a:rPr>
              <a:t>, 2020, </a:t>
            </a:r>
            <a:r>
              <a:rPr lang="en-GB" sz="2400" dirty="0" err="1">
                <a:effectLst/>
              </a:rPr>
              <a:t>Direktiva</a:t>
            </a:r>
            <a:r>
              <a:rPr lang="en-GB" sz="2400" dirty="0">
                <a:effectLst/>
              </a:rPr>
              <a:t> (EU) 2016/800))</a:t>
            </a:r>
            <a:br>
              <a:rPr lang="en-GB" sz="1400" dirty="0"/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72815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588598-C1C3-4600-BDAF-FEF86324F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538" y="4756638"/>
            <a:ext cx="11139854" cy="930447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FFFFFF"/>
                </a:solidFill>
              </a:rPr>
              <a:t>1. JUVENILE JUSTICE SYSTEM IN CROATIA</a:t>
            </a:r>
          </a:p>
        </p:txBody>
      </p:sp>
      <p:pic>
        <p:nvPicPr>
          <p:cNvPr id="7" name="Grafika 6" descr="Vaga pravde">
            <a:extLst>
              <a:ext uri="{FF2B5EF4-FFF2-40B4-BE49-F238E27FC236}">
                <a16:creationId xmlns:a16="http://schemas.microsoft.com/office/drawing/2014/main" id="{E81894ED-C954-4368-82F4-BE25C81B9C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0040" y="593745"/>
            <a:ext cx="3425609" cy="3425609"/>
          </a:xfrm>
          <a:prstGeom prst="rect">
            <a:avLst/>
          </a:prstGeom>
        </p:spPr>
      </p:pic>
      <p:pic>
        <p:nvPicPr>
          <p:cNvPr id="9" name="Grafika 8" descr="Pljačkaš">
            <a:extLst>
              <a:ext uri="{FF2B5EF4-FFF2-40B4-BE49-F238E27FC236}">
                <a16:creationId xmlns:a16="http://schemas.microsoft.com/office/drawing/2014/main" id="{D9073F9A-F69F-4490-B5C0-1E47C8A1F1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85729" y="589887"/>
            <a:ext cx="3433324" cy="3433324"/>
          </a:xfrm>
          <a:prstGeom prst="rect">
            <a:avLst/>
          </a:prstGeom>
        </p:spPr>
      </p:pic>
      <p:pic>
        <p:nvPicPr>
          <p:cNvPr id="5" name="Grafika 4" descr="Drveni čekić">
            <a:extLst>
              <a:ext uri="{FF2B5EF4-FFF2-40B4-BE49-F238E27FC236}">
                <a16:creationId xmlns:a16="http://schemas.microsoft.com/office/drawing/2014/main" id="{7978902D-7F16-4352-A632-4B73791213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449725" y="616905"/>
            <a:ext cx="3423916" cy="3423916"/>
          </a:xfrm>
          <a:prstGeom prst="rect">
            <a:avLst/>
          </a:prstGeom>
        </p:spPr>
      </p:pic>
      <p:sp>
        <p:nvSpPr>
          <p:cNvPr id="10" name="Naslov 1">
            <a:extLst>
              <a:ext uri="{FF2B5EF4-FFF2-40B4-BE49-F238E27FC236}">
                <a16:creationId xmlns:a16="http://schemas.microsoft.com/office/drawing/2014/main" id="{F8081B01-9277-FB46-B7DB-4D896B85E360}"/>
              </a:ext>
            </a:extLst>
          </p:cNvPr>
          <p:cNvSpPr txBox="1">
            <a:spLocks/>
          </p:cNvSpPr>
          <p:nvPr/>
        </p:nvSpPr>
        <p:spPr>
          <a:xfrm>
            <a:off x="407405" y="4336610"/>
            <a:ext cx="11466235" cy="22633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2. Procedural safeguards of accused or suspected children: improving the implementation of the right to individual assessment (IA-CHILD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projekt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33026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1B801-2F87-35AA-40C4-D7F3C607B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69068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n-GB" b="1" dirty="0"/>
            </a:br>
            <a:r>
              <a:rPr lang="en-GB" b="1" dirty="0"/>
              <a:t>Procedural safeguards of accused or suspected children: improving the implementation of the right to individual assessment (IA-CHILD) </a:t>
            </a:r>
            <a:br>
              <a:rPr lang="en-GB" dirty="0"/>
            </a:b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94EA0-81B2-002D-39E9-264213C77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10" y="1825625"/>
            <a:ext cx="11976410" cy="4854144"/>
          </a:xfrm>
        </p:spPr>
        <p:txBody>
          <a:bodyPr>
            <a:normAutofit/>
          </a:bodyPr>
          <a:lstStyle/>
          <a:p>
            <a:r>
              <a:rPr lang="hr-HR" dirty="0"/>
              <a:t>Trajanje: 2019. - 2021.</a:t>
            </a:r>
          </a:p>
          <a:p>
            <a:r>
              <a:rPr lang="en-GB" b="1" dirty="0" err="1"/>
              <a:t>Projektni</a:t>
            </a:r>
            <a:r>
              <a:rPr lang="en-GB" b="1" dirty="0"/>
              <a:t> </a:t>
            </a:r>
            <a:r>
              <a:rPr lang="en-GB" b="1" dirty="0" err="1"/>
              <a:t>partneri</a:t>
            </a:r>
            <a:r>
              <a:rPr lang="en-GB" b="1" dirty="0"/>
              <a:t>:</a:t>
            </a:r>
          </a:p>
          <a:p>
            <a:r>
              <a:rPr lang="en-GB" i="1" dirty="0" err="1">
                <a:solidFill>
                  <a:srgbClr val="FF0000"/>
                </a:solidFill>
              </a:rPr>
              <a:t>Litva</a:t>
            </a:r>
            <a:r>
              <a:rPr lang="en-GB" i="1" dirty="0">
                <a:solidFill>
                  <a:srgbClr val="FF0000"/>
                </a:solidFill>
              </a:rPr>
              <a:t> - Lithuanian Law Institute (LIL) </a:t>
            </a:r>
          </a:p>
          <a:p>
            <a:r>
              <a:rPr lang="en-GB" i="1" dirty="0">
                <a:solidFill>
                  <a:srgbClr val="FF0000"/>
                </a:solidFill>
              </a:rPr>
              <a:t>Hrvatska - </a:t>
            </a:r>
            <a:r>
              <a:rPr lang="en-GB" i="1" dirty="0" err="1">
                <a:solidFill>
                  <a:srgbClr val="FF0000"/>
                </a:solidFill>
              </a:rPr>
              <a:t>Sveučilište</a:t>
            </a:r>
            <a:r>
              <a:rPr lang="en-GB" i="1" dirty="0">
                <a:solidFill>
                  <a:srgbClr val="FF0000"/>
                </a:solidFill>
              </a:rPr>
              <a:t> u </a:t>
            </a:r>
            <a:r>
              <a:rPr lang="en-GB" i="1" dirty="0" err="1">
                <a:solidFill>
                  <a:srgbClr val="FF0000"/>
                </a:solidFill>
              </a:rPr>
              <a:t>Zagrebu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Edukacijsko-rehabilitacijski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>
                <a:solidFill>
                  <a:srgbClr val="FF0000"/>
                </a:solidFill>
              </a:rPr>
              <a:t>fakultet</a:t>
            </a:r>
            <a:endParaRPr lang="en-GB" i="1" dirty="0">
              <a:solidFill>
                <a:srgbClr val="FF0000"/>
              </a:solidFill>
            </a:endParaRPr>
          </a:p>
          <a:p>
            <a:r>
              <a:rPr lang="en-GB" i="1" dirty="0" err="1">
                <a:solidFill>
                  <a:srgbClr val="FF0000"/>
                </a:solidFill>
              </a:rPr>
              <a:t>Grčka</a:t>
            </a:r>
            <a:r>
              <a:rPr lang="en-GB" i="1" dirty="0">
                <a:solidFill>
                  <a:srgbClr val="FF0000"/>
                </a:solidFill>
              </a:rPr>
              <a:t> - Aristotle University of Thessaloniki</a:t>
            </a:r>
          </a:p>
          <a:p>
            <a:r>
              <a:rPr lang="en-GB" i="1" dirty="0" err="1">
                <a:solidFill>
                  <a:srgbClr val="FF0000"/>
                </a:solidFill>
              </a:rPr>
              <a:t>Cipar</a:t>
            </a:r>
            <a:r>
              <a:rPr lang="en-GB" i="1" dirty="0">
                <a:solidFill>
                  <a:srgbClr val="FF0000"/>
                </a:solidFill>
              </a:rPr>
              <a:t> - HFC Hope for Children Policy </a:t>
            </a:r>
            <a:r>
              <a:rPr lang="en-GB" i="1" dirty="0" err="1">
                <a:solidFill>
                  <a:srgbClr val="FF0000"/>
                </a:solidFill>
              </a:rPr>
              <a:t>Center</a:t>
            </a:r>
            <a:endParaRPr lang="en-GB" i="1" dirty="0">
              <a:solidFill>
                <a:srgbClr val="FF0000"/>
              </a:solidFill>
            </a:endParaRPr>
          </a:p>
          <a:p>
            <a:r>
              <a:rPr lang="en-GB" dirty="0" err="1"/>
              <a:t>Belgija</a:t>
            </a:r>
            <a:r>
              <a:rPr lang="en-GB" dirty="0"/>
              <a:t> - IAYFJM International Association of Youth and Family Judges and Magistrates</a:t>
            </a:r>
          </a:p>
          <a:p>
            <a:r>
              <a:rPr lang="en-GB" dirty="0"/>
              <a:t>Children's Rights Ombudsman Institution of the Republic of Lithuania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Paveikslėlis 9">
            <a:extLst>
              <a:ext uri="{FF2B5EF4-FFF2-40B4-BE49-F238E27FC236}">
                <a16:creationId xmlns:a16="http://schemas.microsoft.com/office/drawing/2014/main" id="{D8393D66-572D-0EBA-210D-CCC90033A71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0812" y="1738311"/>
            <a:ext cx="2861187" cy="16906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6490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6C601-D556-9378-6257-25391870D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447639" cy="141584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sz="3400" dirty="0">
                <a:solidFill>
                  <a:schemeClr val="tx1"/>
                </a:solidFill>
              </a:rPr>
              <a:t>CILJEVI I AKTIVNOSTI PROJEKTA IA - CHILD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AD04F-E73A-2F70-DBA1-B0A28DC4B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22324"/>
            <a:ext cx="12192000" cy="5235676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GB" sz="2500" b="1" dirty="0">
                <a:solidFill>
                  <a:srgbClr val="FF0000"/>
                </a:solidFill>
              </a:rPr>
              <a:t>CILJ I SVRHA </a:t>
            </a:r>
            <a:r>
              <a:rPr lang="en-GB" sz="2500" b="1" dirty="0" err="1">
                <a:solidFill>
                  <a:srgbClr val="FF0000"/>
                </a:solidFill>
              </a:rPr>
              <a:t>projekta</a:t>
            </a:r>
            <a:endParaRPr lang="en-GB" sz="2500" b="1" dirty="0">
              <a:solidFill>
                <a:srgbClr val="FF0000"/>
              </a:solidFill>
            </a:endParaRPr>
          </a:p>
          <a:p>
            <a:r>
              <a:rPr lang="en-GB" sz="2500" dirty="0" err="1"/>
              <a:t>Istražiti</a:t>
            </a:r>
            <a:r>
              <a:rPr lang="en-GB" sz="2500" dirty="0"/>
              <a:t> </a:t>
            </a:r>
            <a:r>
              <a:rPr lang="en-GB" sz="2500" dirty="0" err="1"/>
              <a:t>zakonske</a:t>
            </a:r>
            <a:r>
              <a:rPr lang="en-GB" sz="2500" dirty="0"/>
              <a:t> regulative </a:t>
            </a:r>
            <a:r>
              <a:rPr lang="en-GB" sz="2500" dirty="0" err="1"/>
              <a:t>i</a:t>
            </a:r>
            <a:r>
              <a:rPr lang="en-GB" sz="2500" dirty="0"/>
              <a:t> </a:t>
            </a:r>
            <a:r>
              <a:rPr lang="en-GB" sz="2500" dirty="0" err="1"/>
              <a:t>prakse</a:t>
            </a:r>
            <a:r>
              <a:rPr lang="en-GB" sz="2500" dirty="0"/>
              <a:t> </a:t>
            </a:r>
            <a:r>
              <a:rPr lang="en-GB" sz="2500" dirty="0" err="1"/>
              <a:t>individualne</a:t>
            </a:r>
            <a:r>
              <a:rPr lang="en-GB" sz="2500" dirty="0"/>
              <a:t> </a:t>
            </a:r>
            <a:r>
              <a:rPr lang="en-GB" sz="2500" dirty="0" err="1"/>
              <a:t>procjene</a:t>
            </a:r>
            <a:r>
              <a:rPr lang="en-GB" sz="2500" dirty="0"/>
              <a:t> </a:t>
            </a:r>
            <a:r>
              <a:rPr lang="en-GB" sz="2500" dirty="0" err="1"/>
              <a:t>osumnjičene</a:t>
            </a:r>
            <a:r>
              <a:rPr lang="en-GB" sz="2500" dirty="0"/>
              <a:t> </a:t>
            </a:r>
            <a:r>
              <a:rPr lang="en-GB" sz="2500" dirty="0" err="1"/>
              <a:t>i</a:t>
            </a:r>
            <a:r>
              <a:rPr lang="en-GB" sz="2500" dirty="0"/>
              <a:t> </a:t>
            </a:r>
            <a:r>
              <a:rPr lang="en-GB" sz="2500" dirty="0" err="1"/>
              <a:t>optužene</a:t>
            </a:r>
            <a:r>
              <a:rPr lang="en-GB" sz="2500" dirty="0"/>
              <a:t> </a:t>
            </a:r>
            <a:r>
              <a:rPr lang="en-GB" sz="2500" dirty="0" err="1"/>
              <a:t>djece</a:t>
            </a:r>
            <a:r>
              <a:rPr lang="en-GB" sz="2500" dirty="0"/>
              <a:t> u </a:t>
            </a:r>
            <a:r>
              <a:rPr lang="en-GB" sz="2500" dirty="0" err="1"/>
              <a:t>četiri</a:t>
            </a:r>
            <a:r>
              <a:rPr lang="en-GB" sz="2500" dirty="0"/>
              <a:t>  </a:t>
            </a:r>
            <a:r>
              <a:rPr lang="en-GB" sz="2500" dirty="0" err="1"/>
              <a:t>zemlje</a:t>
            </a:r>
            <a:r>
              <a:rPr lang="en-GB" sz="2500" dirty="0"/>
              <a:t> EU</a:t>
            </a:r>
          </a:p>
          <a:p>
            <a:r>
              <a:rPr lang="en-GB" sz="2500" dirty="0" err="1"/>
              <a:t>Doprinijeti</a:t>
            </a:r>
            <a:r>
              <a:rPr lang="en-GB" sz="2500" dirty="0"/>
              <a:t> </a:t>
            </a:r>
            <a:r>
              <a:rPr lang="en-GB" sz="2500" dirty="0" err="1"/>
              <a:t>učinkovitijoj</a:t>
            </a:r>
            <a:r>
              <a:rPr lang="en-GB" sz="2500" dirty="0"/>
              <a:t> </a:t>
            </a:r>
            <a:r>
              <a:rPr lang="en-GB" sz="2500" dirty="0" err="1"/>
              <a:t>implementaciji</a:t>
            </a:r>
            <a:r>
              <a:rPr lang="en-GB" sz="2500" dirty="0"/>
              <a:t> </a:t>
            </a:r>
            <a:r>
              <a:rPr lang="en-GB" sz="2500" dirty="0" err="1"/>
              <a:t>Direktive</a:t>
            </a:r>
            <a:r>
              <a:rPr lang="en-GB" sz="2500" dirty="0"/>
              <a:t> (EU) 2016/800 </a:t>
            </a:r>
            <a:r>
              <a:rPr lang="en-GB" sz="2500" dirty="0" err="1"/>
              <a:t>vezano</a:t>
            </a:r>
            <a:r>
              <a:rPr lang="en-GB" sz="2500" dirty="0"/>
              <a:t> </a:t>
            </a:r>
            <a:r>
              <a:rPr lang="en-GB" sz="2500" dirty="0" err="1"/>
              <a:t>uz</a:t>
            </a:r>
            <a:r>
              <a:rPr lang="en-GB" sz="2500" dirty="0"/>
              <a:t> </a:t>
            </a:r>
            <a:r>
              <a:rPr lang="en-GB" sz="2500" dirty="0" err="1"/>
              <a:t>ind.procjenu</a:t>
            </a:r>
            <a:endParaRPr lang="en-GB" sz="2500" dirty="0"/>
          </a:p>
          <a:p>
            <a:pPr marL="0" indent="0">
              <a:buNone/>
            </a:pPr>
            <a:endParaRPr lang="en-GB" sz="2500" dirty="0"/>
          </a:p>
          <a:p>
            <a:pPr>
              <a:buFont typeface="Wingdings" pitchFamily="2" charset="2"/>
              <a:buChar char="ü"/>
            </a:pPr>
            <a:r>
              <a:rPr lang="en-GB" sz="2500" b="1" dirty="0">
                <a:solidFill>
                  <a:srgbClr val="FF0000"/>
                </a:solidFill>
              </a:rPr>
              <a:t>PROJEKTNE AKTIVNOSTI</a:t>
            </a:r>
            <a:r>
              <a:rPr lang="en-GB" sz="2500" dirty="0">
                <a:solidFill>
                  <a:srgbClr val="FF0000"/>
                </a:solidFill>
              </a:rPr>
              <a:t>:</a:t>
            </a:r>
          </a:p>
          <a:p>
            <a:r>
              <a:rPr lang="en-GB" sz="2500" dirty="0" err="1"/>
              <a:t>Detaljna</a:t>
            </a:r>
            <a:r>
              <a:rPr lang="en-GB" sz="2500" dirty="0"/>
              <a:t> </a:t>
            </a:r>
            <a:r>
              <a:rPr lang="en-GB" sz="2500" dirty="0" err="1"/>
              <a:t>analiza</a:t>
            </a:r>
            <a:r>
              <a:rPr lang="en-GB" sz="2500" dirty="0"/>
              <a:t> </a:t>
            </a:r>
            <a:r>
              <a:rPr lang="en-GB" sz="2500" dirty="0" err="1"/>
              <a:t>situacije</a:t>
            </a:r>
            <a:r>
              <a:rPr lang="en-GB" sz="2500" dirty="0"/>
              <a:t> </a:t>
            </a:r>
            <a:r>
              <a:rPr lang="en-GB" sz="2500" dirty="0" err="1"/>
              <a:t>i</a:t>
            </a:r>
            <a:r>
              <a:rPr lang="en-GB" sz="2500" dirty="0"/>
              <a:t> </a:t>
            </a:r>
            <a:r>
              <a:rPr lang="en-GB" sz="2500" dirty="0" err="1"/>
              <a:t>stanja</a:t>
            </a:r>
            <a:r>
              <a:rPr lang="en-GB" sz="2500" dirty="0"/>
              <a:t> s </a:t>
            </a:r>
            <a:r>
              <a:rPr lang="en-GB" sz="2500" dirty="0" err="1"/>
              <a:t>individualnom</a:t>
            </a:r>
            <a:r>
              <a:rPr lang="en-GB" sz="2500" dirty="0"/>
              <a:t> </a:t>
            </a:r>
            <a:r>
              <a:rPr lang="en-GB" sz="2500" dirty="0" err="1"/>
              <a:t>procjenom</a:t>
            </a:r>
            <a:r>
              <a:rPr lang="en-GB" sz="2500" dirty="0"/>
              <a:t> </a:t>
            </a:r>
          </a:p>
          <a:p>
            <a:r>
              <a:rPr lang="en-GB" sz="2500" dirty="0" err="1"/>
              <a:t>Identificiranje</a:t>
            </a:r>
            <a:r>
              <a:rPr lang="en-GB" sz="2500" dirty="0"/>
              <a:t> </a:t>
            </a:r>
            <a:r>
              <a:rPr lang="en-GB" sz="2500" dirty="0" err="1"/>
              <a:t>najboljih</a:t>
            </a:r>
            <a:r>
              <a:rPr lang="en-GB" sz="2500" dirty="0"/>
              <a:t> </a:t>
            </a:r>
            <a:r>
              <a:rPr lang="en-GB" sz="2500" dirty="0" err="1"/>
              <a:t>praksi</a:t>
            </a:r>
            <a:r>
              <a:rPr lang="en-GB" sz="2500" dirty="0"/>
              <a:t> </a:t>
            </a:r>
            <a:r>
              <a:rPr lang="en-GB" sz="2500" dirty="0" err="1"/>
              <a:t>i</a:t>
            </a:r>
            <a:r>
              <a:rPr lang="en-GB" sz="2500" dirty="0"/>
              <a:t> </a:t>
            </a:r>
            <a:r>
              <a:rPr lang="en-GB" sz="2500" dirty="0" err="1"/>
              <a:t>ključnih</a:t>
            </a:r>
            <a:r>
              <a:rPr lang="en-GB" sz="2500" dirty="0"/>
              <a:t> </a:t>
            </a:r>
            <a:r>
              <a:rPr lang="en-GB" sz="2500" dirty="0" err="1"/>
              <a:t>izazova</a:t>
            </a:r>
            <a:r>
              <a:rPr lang="en-GB" sz="2500" dirty="0"/>
              <a:t> u </a:t>
            </a:r>
            <a:r>
              <a:rPr lang="en-GB" sz="2500" dirty="0" err="1"/>
              <a:t>individualnoj</a:t>
            </a:r>
            <a:r>
              <a:rPr lang="en-GB" sz="2500" dirty="0"/>
              <a:t> </a:t>
            </a:r>
            <a:r>
              <a:rPr lang="en-GB" sz="2500" dirty="0" err="1"/>
              <a:t>procjeni</a:t>
            </a:r>
            <a:r>
              <a:rPr lang="en-GB" sz="2500" dirty="0"/>
              <a:t> </a:t>
            </a:r>
            <a:r>
              <a:rPr lang="en-GB" sz="2500" dirty="0" err="1"/>
              <a:t>osumnjičene</a:t>
            </a:r>
            <a:r>
              <a:rPr lang="en-GB" sz="2500" dirty="0"/>
              <a:t> </a:t>
            </a:r>
            <a:r>
              <a:rPr lang="en-GB" sz="2500" dirty="0" err="1"/>
              <a:t>i</a:t>
            </a:r>
            <a:r>
              <a:rPr lang="en-GB" sz="2500" dirty="0"/>
              <a:t> </a:t>
            </a:r>
            <a:r>
              <a:rPr lang="en-GB" sz="2500" dirty="0" err="1"/>
              <a:t>optužene</a:t>
            </a:r>
            <a:r>
              <a:rPr lang="en-GB" sz="2500" dirty="0"/>
              <a:t> </a:t>
            </a:r>
            <a:r>
              <a:rPr lang="en-GB" sz="2500" dirty="0" err="1"/>
              <a:t>djece</a:t>
            </a:r>
            <a:endParaRPr lang="en-GB" sz="2500" dirty="0"/>
          </a:p>
          <a:p>
            <a:endParaRPr lang="hr-HR" sz="2000" dirty="0"/>
          </a:p>
        </p:txBody>
      </p:sp>
      <p:pic>
        <p:nvPicPr>
          <p:cNvPr id="4" name="Paveikslėlis 9">
            <a:extLst>
              <a:ext uri="{FF2B5EF4-FFF2-40B4-BE49-F238E27FC236}">
                <a16:creationId xmlns:a16="http://schemas.microsoft.com/office/drawing/2014/main" id="{11789F39-6650-10F6-C916-6CB97FBB74C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1032" y="5698254"/>
            <a:ext cx="2305665" cy="1159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6226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588598-C1C3-4600-BDAF-FEF86324F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538" y="4756638"/>
            <a:ext cx="11139854" cy="930447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FFFFFF"/>
                </a:solidFill>
              </a:rPr>
              <a:t>1. JUVENILE JUSTICE SYSTEM IN CROATIA</a:t>
            </a:r>
          </a:p>
        </p:txBody>
      </p:sp>
      <p:pic>
        <p:nvPicPr>
          <p:cNvPr id="7" name="Grafika 6" descr="Vaga pravde">
            <a:extLst>
              <a:ext uri="{FF2B5EF4-FFF2-40B4-BE49-F238E27FC236}">
                <a16:creationId xmlns:a16="http://schemas.microsoft.com/office/drawing/2014/main" id="{E81894ED-C954-4368-82F4-BE25C81B9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0040" y="593745"/>
            <a:ext cx="3425609" cy="3425609"/>
          </a:xfrm>
          <a:prstGeom prst="rect">
            <a:avLst/>
          </a:prstGeom>
        </p:spPr>
      </p:pic>
      <p:pic>
        <p:nvPicPr>
          <p:cNvPr id="9" name="Grafika 8" descr="Pljačkaš">
            <a:extLst>
              <a:ext uri="{FF2B5EF4-FFF2-40B4-BE49-F238E27FC236}">
                <a16:creationId xmlns:a16="http://schemas.microsoft.com/office/drawing/2014/main" id="{D9073F9A-F69F-4490-B5C0-1E47C8A1F1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85729" y="589887"/>
            <a:ext cx="3433324" cy="3433324"/>
          </a:xfrm>
          <a:prstGeom prst="rect">
            <a:avLst/>
          </a:prstGeom>
        </p:spPr>
      </p:pic>
      <p:pic>
        <p:nvPicPr>
          <p:cNvPr id="5" name="Grafika 4" descr="Drveni čekić">
            <a:extLst>
              <a:ext uri="{FF2B5EF4-FFF2-40B4-BE49-F238E27FC236}">
                <a16:creationId xmlns:a16="http://schemas.microsoft.com/office/drawing/2014/main" id="{7978902D-7F16-4352-A632-4B73791213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449725" y="616905"/>
            <a:ext cx="3423916" cy="3423916"/>
          </a:xfrm>
          <a:prstGeom prst="rect">
            <a:avLst/>
          </a:prstGeom>
        </p:spPr>
      </p:pic>
      <p:sp>
        <p:nvSpPr>
          <p:cNvPr id="10" name="Naslov 1">
            <a:extLst>
              <a:ext uri="{FF2B5EF4-FFF2-40B4-BE49-F238E27FC236}">
                <a16:creationId xmlns:a16="http://schemas.microsoft.com/office/drawing/2014/main" id="{F8081B01-9277-FB46-B7DB-4D896B85E360}"/>
              </a:ext>
            </a:extLst>
          </p:cNvPr>
          <p:cNvSpPr txBox="1">
            <a:spLocks/>
          </p:cNvSpPr>
          <p:nvPr/>
        </p:nvSpPr>
        <p:spPr>
          <a:xfrm>
            <a:off x="407405" y="4336610"/>
            <a:ext cx="11466235" cy="22633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PERSPEKTIVA STRUČNJAKA-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istraživanje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92999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1283</TotalTime>
  <Words>2732</Words>
  <Application>Microsoft Office PowerPoint</Application>
  <PresentationFormat>Široki zaslon</PresentationFormat>
  <Paragraphs>239</Paragraphs>
  <Slides>28</Slides>
  <Notes>8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Times</vt:lpstr>
      <vt:lpstr>Wingdings</vt:lpstr>
      <vt:lpstr>Office Theme</vt:lpstr>
      <vt:lpstr>INDIVIDUALNA PROCJENA OPTUŽENE ILI OSUMNJIČENE DJECE U RH U SVJETLU DIREKTIVE (EU) 2016/800</vt:lpstr>
      <vt:lpstr>Sadržaj</vt:lpstr>
      <vt:lpstr>1. JUVENILE JUSTICE SYSTEM IN CROATIA</vt:lpstr>
      <vt:lpstr>DIREKTIVA (EU) 2016/800 EUROPSKOG PARLAMENTA I VIJEĆA o postupovnim jamstvima za djecu koja su osumnjičenici ili optuženici u kaznenim postupcima</vt:lpstr>
      <vt:lpstr> DIREKTIVA (EU) 2016/800 EUROPSKOG PARLAMENTA I VIJEĆA o postupovnim jamstvima za djecu koja su osumnjičenici ili optuženici u kaznenim postupcima- INDIVIDUALNA PROCJENA (Horvat, 2018, Radić, 2020, Direktiva (EU) 2016/800)) </vt:lpstr>
      <vt:lpstr>1. JUVENILE JUSTICE SYSTEM IN CROATIA</vt:lpstr>
      <vt:lpstr> Procedural safeguards of accused or suspected children: improving the implementation of the right to individual assessment (IA-CHILD)  </vt:lpstr>
      <vt:lpstr>CILJEVI I AKTIVNOSTI PROJEKTA IA - CHILD</vt:lpstr>
      <vt:lpstr>1. JUVENILE JUSTICE SYSTEM IN CROATIA</vt:lpstr>
      <vt:lpstr>Istraživački cilj i pitanja:</vt:lpstr>
      <vt:lpstr>METODE</vt:lpstr>
      <vt:lpstr>SUDIONICI I PRIKUP PODATAKA:</vt:lpstr>
      <vt:lpstr>PowerPoint prezentacija</vt:lpstr>
      <vt:lpstr>ANALIZA PODATAKA</vt:lpstr>
      <vt:lpstr>REZULTATI</vt:lpstr>
      <vt:lpstr>  Bazično obrazovanje u području maloljetničkog pravosuđa i individualne procjene </vt:lpstr>
      <vt:lpstr> Dodatne edukacije u području </vt:lpstr>
      <vt:lpstr>TRENUTNI STATUS I PROVEDBA INDIVIDUALNE PROCJENE</vt:lpstr>
      <vt:lpstr> Teškoće i izazovi </vt:lpstr>
      <vt:lpstr> Prednosti i primjeri dobre prakse </vt:lpstr>
      <vt:lpstr>ZAKLJUČCI</vt:lpstr>
      <vt:lpstr>Poteškoće i izazovi vezani uz individualnu procjenu u Hrvatskoj i preporuke za poboljšanje na temelju istraživanja  </vt:lpstr>
      <vt:lpstr>Poteškoće</vt:lpstr>
      <vt:lpstr>Preporuke</vt:lpstr>
      <vt:lpstr>Prednosti i dobre prakse</vt:lpstr>
      <vt:lpstr>Prednosti i dobre prakse</vt:lpstr>
      <vt:lpstr>Zaključak</vt:lpstr>
      <vt:lpstr>Hvala na pažnji!  Više o IA- CHILD projektu i rezultatima: https://teise.org/en/lti-veikla/projektines-veiklos/ia-child/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INDIVIDUALNA PROCJENA OPTUŽENE ILI OSUMNJIČENE DJECE U RH U SVJETLU DIREKTIVE (EU) 2016/800</dc:title>
  <dc:creator>Anja Mirosavljević</dc:creator>
  <cp:lastModifiedBy>Lana Peto</cp:lastModifiedBy>
  <cp:revision>59</cp:revision>
  <dcterms:created xsi:type="dcterms:W3CDTF">2024-12-15T11:04:14Z</dcterms:created>
  <dcterms:modified xsi:type="dcterms:W3CDTF">2024-12-17T17:00:54Z</dcterms:modified>
</cp:coreProperties>
</file>