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9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5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4" autoAdjust="0"/>
    <p:restoredTop sz="94660"/>
  </p:normalViewPr>
  <p:slideViewPr>
    <p:cSldViewPr snapToGrid="0">
      <p:cViewPr varScale="1">
        <p:scale>
          <a:sx n="62" d="100"/>
          <a:sy n="62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981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944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848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675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3426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1874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5321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809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453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166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250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194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61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402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401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680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FCFC-7850-4A75-9CF3-E5FB1A835D1E}" type="datetimeFigureOut">
              <a:rPr lang="hr-HR" smtClean="0"/>
              <a:t>17.12.2024.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80BE10-1B10-4CED-9DA9-B56E1CD90C3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31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82AEB1-5AAF-B660-CAA0-023BD993F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44184"/>
            <a:ext cx="7766936" cy="2912318"/>
          </a:xfrm>
        </p:spPr>
        <p:txBody>
          <a:bodyPr/>
          <a:lstStyle/>
          <a:p>
            <a:pPr algn="ctr"/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Kako se policija nosi s individualnom procjenom djece?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15D5744-4DCE-42CF-A37A-7F4091F30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733" y="4213413"/>
            <a:ext cx="9121603" cy="2563906"/>
          </a:xfrm>
        </p:spPr>
        <p:txBody>
          <a:bodyPr>
            <a:normAutofit/>
          </a:bodyPr>
          <a:lstStyle/>
          <a:p>
            <a:pPr algn="ctr"/>
            <a:r>
              <a:rPr lang="hr-HR" sz="2000" dirty="0"/>
              <a:t>Udruga sudaca za mladež, obiteljskih sudaca i stručnjaka za djecu i mladež u okviru EU COST </a:t>
            </a:r>
            <a:r>
              <a:rPr lang="hr-HR" sz="2000" dirty="0" err="1"/>
              <a:t>Action</a:t>
            </a:r>
            <a:r>
              <a:rPr lang="hr-HR" sz="2000" dirty="0"/>
              <a:t> CA 22139 </a:t>
            </a:r>
          </a:p>
          <a:p>
            <a:pPr algn="ctr"/>
            <a:r>
              <a:rPr lang="hr-HR" sz="2000" dirty="0"/>
              <a:t>Zagreb, 16. prosinca 2024.</a:t>
            </a:r>
          </a:p>
          <a:p>
            <a:pPr algn="ctr"/>
            <a:endParaRPr lang="hr-HR" dirty="0"/>
          </a:p>
          <a:p>
            <a:pPr algn="ctr"/>
            <a:r>
              <a:rPr lang="hr-HR" dirty="0"/>
              <a:t>Izv.prof.dr.sc. Irena Cajner Mraović</a:t>
            </a:r>
          </a:p>
        </p:txBody>
      </p:sp>
    </p:spTree>
    <p:extLst>
      <p:ext uri="{BB962C8B-B14F-4D97-AF65-F5344CB8AC3E}">
        <p14:creationId xmlns:p14="http://schemas.microsoft.com/office/powerpoint/2010/main" val="2770269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1583E3-8747-7872-2B64-1C7435231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847809"/>
          </a:xfrm>
        </p:spPr>
        <p:txBody>
          <a:bodyPr>
            <a:normAutofit fontScale="90000"/>
          </a:bodyPr>
          <a:lstStyle/>
          <a:p>
            <a:r>
              <a:rPr kumimoji="0" lang="hr-HR" sz="2500" b="1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Specijalistički tečaj za maloljetničku delinkvenciju i kriminalitet na štetu mladeži i obitelji – </a:t>
            </a:r>
            <a:r>
              <a:rPr kumimoji="0" lang="hr-HR" sz="2500" b="1" i="0" u="sng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kompetencije II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0B61320-B162-8DF1-1BE3-B31EDD928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81" y="1165413"/>
            <a:ext cx="9682751" cy="52712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Dovršetkom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nastavnog modula II. Kaznenopravna zaštita djece </a:t>
            </a:r>
            <a:r>
              <a:rPr lang="hr-HR" dirty="0"/>
              <a:t>polaznici su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osposobljeni</a:t>
            </a:r>
            <a:r>
              <a:rPr lang="hr-HR" dirty="0"/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prepoznati društvene i kriminološke aspekte kaznenopravne zaštite djece,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identificirati razloge,  motive, uzroke i posljedice; nabrojiti i adekvatno povezati međunarodne standarde i nacionalne pravne propise u područjima kaznenopravne zaštite djece;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samostalno provesti izvide kaznenih djela u predmetima kaznenopravne zaštite;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primijeniti policijske ovlasti prema maloljetnim osobama vodeći računa o njihovu najboljem interesu i zaštiti privatnosti;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provesti dokazne radnje, naložene od strane državnog odvjetnika, u svojstvu policijskog istražitelja;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poduzimati preventivne aktivnosti u cilju suzbijanja kaznenih djela iz domene kaznenopravne zaštite;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ostvariti suradnju sa svim nadležnim tijelima te sudjelovati u međuresornim aktivnostima u skladu s važećim protokolima i programima Vlade RH;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voditi evidencije propisane zakonima i drugim podzakonskim aktima; imati ovlast supotpisa prijavnog materijala, a time i preuzeti odgovornost za zakonito poduzimanje mjera i radnji.</a:t>
            </a:r>
          </a:p>
        </p:txBody>
      </p:sp>
    </p:spTree>
    <p:extLst>
      <p:ext uri="{BB962C8B-B14F-4D97-AF65-F5344CB8AC3E}">
        <p14:creationId xmlns:p14="http://schemas.microsoft.com/office/powerpoint/2010/main" val="3999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FBC5C2-1D5C-E222-ADDF-DFFDC543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946421"/>
          </a:xfrm>
        </p:spPr>
        <p:txBody>
          <a:bodyPr/>
          <a:lstStyle/>
          <a:p>
            <a:r>
              <a:rPr kumimoji="0" lang="hr-HR" sz="2500" b="1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Specijalistički tečaj za maloljetničku delinkvenciju i kriminalitet na štetu mladeži i obitelji – </a:t>
            </a:r>
            <a:r>
              <a:rPr kumimoji="0" lang="hr-HR" sz="2500" b="1" i="0" u="sng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kompetencije III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BAF9077-875C-8D76-0AA3-56E657614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47" y="1102659"/>
            <a:ext cx="9197787" cy="5262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Dovršetkom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nastavnog modula III. Obavljanje istražnog intervjua s djetetom </a:t>
            </a:r>
            <a:r>
              <a:rPr lang="hr-HR" sz="2400" dirty="0"/>
              <a:t>žrtvom kaznenog djela polaznici su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osposobljeni</a:t>
            </a:r>
            <a:r>
              <a:rPr lang="hr-HR" sz="2400" dirty="0"/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procijeniti razvojne karakteristike djeteta žrtve kaznenog djela i karakteristike ranjivih kategorija (dijete s posebnim potrebama, osoba s invaliditetom)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planirati istražni intervju s djetetom žrtvom kaznenog djela uz uvažavanje njegovog razvoja, sposobnosti i potreba</a:t>
            </a:r>
            <a:r>
              <a:rPr lang="hr-HR" sz="2400" dirty="0"/>
              <a:t>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2400" dirty="0"/>
              <a:t>provoditi istražni intervju po zadanim fazama, primjenjujući naučene tehnike dosjećanja i strategije upotrebe pitanja kako bi se od djeteta žrtve kaznenog djela dobio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strukturiran, cjelovit, točan, vjerodostojan iskaz.</a:t>
            </a:r>
          </a:p>
        </p:txBody>
      </p:sp>
    </p:spTree>
    <p:extLst>
      <p:ext uri="{BB962C8B-B14F-4D97-AF65-F5344CB8AC3E}">
        <p14:creationId xmlns:p14="http://schemas.microsoft.com/office/powerpoint/2010/main" val="303806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ADE383-7809-A85A-B1F3-6007375F5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901597"/>
          </a:xfrm>
        </p:spPr>
        <p:txBody>
          <a:bodyPr/>
          <a:lstStyle/>
          <a:p>
            <a:r>
              <a:rPr kumimoji="0" lang="hr-HR" sz="2500" b="1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Specijalistički tečaj za maloljetničku delinkvenciju i kriminalitet na štetu mladeži i obitelji – </a:t>
            </a:r>
            <a:r>
              <a:rPr kumimoji="0" lang="hr-HR" sz="2500" b="1" i="0" u="sng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kompetencije IV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4BFE19-A0EB-F8DB-924B-846D0CE84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" y="1129553"/>
            <a:ext cx="9233647" cy="54146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Dovršetkom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nastavnog modula IV. Nasilje u obitelji polaznici </a:t>
            </a:r>
            <a:r>
              <a:rPr lang="hr-HR" dirty="0"/>
              <a:t>su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osposobljeni</a:t>
            </a:r>
            <a:r>
              <a:rPr lang="hr-HR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prepoznati društvene i kriminološke aspekte nasilja u obitelji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identificirati razloge,  motive, uzroke i posljedice ponašanja žrtve i/ili počinitelja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nabrojiti i adekvatno povezati međunarodne standarde i nacionalne pravne propise u područjima nasilja u obitelji, zaštiti žrtava i postupanja s oružjem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pružiti podršku i potrebnu pomoć sudionicima nasilja u obitelji i/ili organizirati pružanje iste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samostalno provesti izvide kaznenih djela u predmetima nasilja u obitelji; provesti dokazne radnje, naložene od strane državnog odvjetnika, u svojstvu policijskog istražitelja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provoditi procjenu rizika počinitelja nasilja u obitelji, individualnu procjenu žrtve nasilja u obitelji, primjereno procijeniti, odabrati, predložiti i provesti mjere za zaštitu žrtava nasilja u obitelji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odabrati i primijeniti modele međuresorne suradnje u kriminalističkim istraživanjima kažnjivih radnji nasilja u obitelji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voditi evidencije propisane pravilima službe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preuzeti odgovornost za zakonito i taktički ispravno provođenje kriminalističkih istraživanja te poduzimanje drugih mjera i radnji u području kaznenih djela nasilja u obitelji.</a:t>
            </a:r>
          </a:p>
        </p:txBody>
      </p:sp>
    </p:spTree>
    <p:extLst>
      <p:ext uri="{BB962C8B-B14F-4D97-AF65-F5344CB8AC3E}">
        <p14:creationId xmlns:p14="http://schemas.microsoft.com/office/powerpoint/2010/main" val="2849442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F4A4A-2DE3-096F-9AEA-06432F1DC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9FA3C3-4291-D8A3-C0BC-E3EEA00AD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63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F316E5D-327C-9984-FD5C-47BA97AD7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chemeClr val="accent2">
                    <a:lumMod val="75000"/>
                  </a:schemeClr>
                </a:solidFill>
              </a:rPr>
              <a:t>Primjena kompetencija specijaliziranih </a:t>
            </a:r>
          </a:p>
          <a:p>
            <a:pPr marL="0" indent="0" algn="ctr">
              <a:buNone/>
            </a:pPr>
            <a:r>
              <a:rPr lang="pl-PL" sz="4400" b="1" dirty="0">
                <a:solidFill>
                  <a:schemeClr val="accent2">
                    <a:lumMod val="75000"/>
                  </a:schemeClr>
                </a:solidFill>
              </a:rPr>
              <a:t>policijskih službenika i istražitelja za mladež</a:t>
            </a:r>
          </a:p>
        </p:txBody>
      </p:sp>
    </p:spTree>
    <p:extLst>
      <p:ext uri="{BB962C8B-B14F-4D97-AF65-F5344CB8AC3E}">
        <p14:creationId xmlns:p14="http://schemas.microsoft.com/office/powerpoint/2010/main" val="372886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09F051-DF8A-2ACC-580C-EE43E76E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15" y="65548"/>
            <a:ext cx="8596668" cy="1320800"/>
          </a:xfrm>
        </p:spPr>
        <p:txBody>
          <a:bodyPr/>
          <a:lstStyle/>
          <a:p>
            <a:r>
              <a:rPr lang="hr-HR" sz="3600" b="1" dirty="0">
                <a:solidFill>
                  <a:schemeClr val="accent2">
                    <a:lumMod val="75000"/>
                  </a:schemeClr>
                </a:solidFill>
              </a:rPr>
              <a:t>Utvrditi potrebe djeteta u sukobu sa zakonom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E1D6092-E381-1223-09D3-53031A9F1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014" y="1969053"/>
            <a:ext cx="8939705" cy="4270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Značajke osobne ranjivosti: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dob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invaliditet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teškoće u komuniciranju (govoru, čitanju ili pisanju)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zdravstveno stanje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ovisnost o alkoholu ili opojnim sredstvima,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PTSP i sl.,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prethodna izloženost nasilju</a:t>
            </a:r>
          </a:p>
        </p:txBody>
      </p:sp>
    </p:spTree>
    <p:extLst>
      <p:ext uri="{BB962C8B-B14F-4D97-AF65-F5344CB8AC3E}">
        <p14:creationId xmlns:p14="http://schemas.microsoft.com/office/powerpoint/2010/main" val="353003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673615-DB0C-6A5D-5462-C8F92A94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Teme: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49E51C-490A-EE4B-0C4E-C362EB868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Kompetencije</a:t>
            </a:r>
            <a:r>
              <a:rPr lang="pl-PL" sz="2800" dirty="0"/>
              <a:t> koje policijski službenici stječu na Policijskoj akademiji</a:t>
            </a:r>
          </a:p>
          <a:p>
            <a:pPr>
              <a:buFont typeface="+mj-lt"/>
              <a:buAutoNum type="arabicPeriod"/>
            </a:pP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Primjena kompetencija </a:t>
            </a:r>
            <a:r>
              <a:rPr lang="pl-PL" sz="2800" dirty="0"/>
              <a:t>specijaliziranih policijskih službenika i istražitelja za mladež</a:t>
            </a:r>
          </a:p>
          <a:p>
            <a:endParaRPr lang="pl-PL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025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4FEC1F-A9B5-9856-A4EE-CD257E0B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108155"/>
            <a:ext cx="8596668" cy="924793"/>
          </a:xfrm>
        </p:spPr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8B963E-0730-26A6-D6B8-1FF04BA47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chemeClr val="accent2">
                    <a:lumMod val="75000"/>
                  </a:schemeClr>
                </a:solidFill>
              </a:rPr>
              <a:t>Kompetencije koje </a:t>
            </a:r>
          </a:p>
          <a:p>
            <a:pPr marL="0" indent="0" algn="ctr">
              <a:buNone/>
            </a:pPr>
            <a:r>
              <a:rPr lang="pl-PL" sz="4400" b="1" dirty="0">
                <a:solidFill>
                  <a:schemeClr val="accent2">
                    <a:lumMod val="75000"/>
                  </a:schemeClr>
                </a:solidFill>
              </a:rPr>
              <a:t>policijski službenici </a:t>
            </a:r>
          </a:p>
          <a:p>
            <a:pPr marL="0" indent="0" algn="ctr">
              <a:buNone/>
            </a:pPr>
            <a:r>
              <a:rPr lang="pl-PL" sz="4400" b="1" dirty="0">
                <a:solidFill>
                  <a:schemeClr val="accent2">
                    <a:lumMod val="75000"/>
                  </a:schemeClr>
                </a:solidFill>
              </a:rPr>
              <a:t>stječu na Policijskoj akademiji</a:t>
            </a:r>
            <a:endParaRPr lang="hr-HR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34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ADAD4E-8F20-64BB-94B7-727688B0C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660400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chemeClr val="accent2">
                    <a:lumMod val="75000"/>
                  </a:schemeClr>
                </a:solidFill>
              </a:rPr>
              <a:t>Policijska akademija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8B129E-B362-C766-9DE5-53CF458DC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6639"/>
            <a:ext cx="8596668" cy="5224724"/>
          </a:xfrm>
        </p:spPr>
        <p:txBody>
          <a:bodyPr>
            <a:normAutofit/>
          </a:bodyPr>
          <a:lstStyle/>
          <a:p>
            <a:r>
              <a:rPr lang="hr-HR" sz="2000" b="1" dirty="0"/>
              <a:t>Policijska akademija </a:t>
            </a:r>
            <a:r>
              <a:rPr lang="hr-HR" sz="2000" dirty="0"/>
              <a:t>„Prvi hrvatski redarstvenik“ kao ustrojstvena jedinica Ravnateljstva policije, Ministarstva unutarnjih poslova provodi obrazovanje i usavršavanje policijskih službenika. </a:t>
            </a:r>
          </a:p>
          <a:p>
            <a:r>
              <a:rPr lang="hr-HR" sz="2000" b="1" dirty="0"/>
              <a:t>Policijska škola „</a:t>
            </a:r>
            <a:r>
              <a:rPr lang="hr-HR" sz="2000" dirty="0"/>
              <a:t>Josip Jović” provodi temeljno policijsko obrazovanje za zanimanje policajac kao srednjoškolsko obrazovanje kroz treći i četvrti razred Policijske škole, srednjoškolsko obrazovanje odraslih za zanimanje policajac i temeljni policijski tečaj.</a:t>
            </a:r>
          </a:p>
          <a:p>
            <a:r>
              <a:rPr lang="hr-HR" sz="2000" b="1" dirty="0"/>
              <a:t>Veleučilište kriminalistike i javne sigurnosti </a:t>
            </a:r>
            <a:r>
              <a:rPr lang="hr-HR" sz="2000" dirty="0"/>
              <a:t>obavlja djelatnost visokog obrazovanja u znanstvenom polju sigurnosnih i obrambenih znanosti te znanstvenu i stručnu djelatnost primarno u znanstvenom polju sigurnosnih i obrambenih znanosti, ali i drugim poljima iz područja društvenih znanosti.</a:t>
            </a:r>
          </a:p>
          <a:p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Služba za cjeloživotno obrazovanje </a:t>
            </a:r>
            <a:r>
              <a:rPr lang="hr-HR" sz="2000" dirty="0">
                <a:solidFill>
                  <a:schemeClr val="accent2">
                    <a:lumMod val="75000"/>
                  </a:schemeClr>
                </a:solidFill>
              </a:rPr>
              <a:t>obavlja poslove planiranja, organizacije i realizacije svih oblika stručnog osposobljavanja, usavršavanja, specijalizacije i policijskog treninga.</a:t>
            </a:r>
          </a:p>
        </p:txBody>
      </p:sp>
    </p:spTree>
    <p:extLst>
      <p:ext uri="{BB962C8B-B14F-4D97-AF65-F5344CB8AC3E}">
        <p14:creationId xmlns:p14="http://schemas.microsoft.com/office/powerpoint/2010/main" val="40245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83C2DB-7121-32A0-9F88-49D1BD62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Policijska škola Josip Jović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7590E81-F8ED-F323-CC79-04247F83F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/>
              <a:t>Stručni predmeti: </a:t>
            </a:r>
          </a:p>
          <a:p>
            <a:pPr lvl="1"/>
            <a:r>
              <a:rPr lang="hr-HR" sz="2600" dirty="0"/>
              <a:t>psihologija </a:t>
            </a:r>
          </a:p>
          <a:p>
            <a:pPr lvl="1"/>
            <a:r>
              <a:rPr lang="hr-HR" sz="2600" dirty="0"/>
              <a:t>komunikologija </a:t>
            </a:r>
          </a:p>
        </p:txBody>
      </p:sp>
    </p:spTree>
    <p:extLst>
      <p:ext uri="{BB962C8B-B14F-4D97-AF65-F5344CB8AC3E}">
        <p14:creationId xmlns:p14="http://schemas.microsoft.com/office/powerpoint/2010/main" val="337901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731C4E-66D2-46C7-0A5F-51CCEDD0A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660399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Veleučilište kriminalistike i javne sigurnosti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775CC9-9C17-F05F-3353-1C81E0068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597" y="934066"/>
            <a:ext cx="9370142" cy="5767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/>
              <a:t>Prijediplomski stručni studij kriminalistike </a:t>
            </a:r>
          </a:p>
          <a:p>
            <a:pPr marL="0" indent="0">
              <a:buNone/>
            </a:pPr>
            <a:r>
              <a:rPr lang="hr-HR" sz="1900" b="1" dirty="0">
                <a:solidFill>
                  <a:schemeClr val="accent2">
                    <a:lumMod val="75000"/>
                  </a:schemeClr>
                </a:solidFill>
              </a:rPr>
              <a:t>Obvezni kolegij “Kriminalistička metodika istraživanja maloljetničke delinkvencije i kriminaliteta na štetu djece” (60 nastavnih sati)</a:t>
            </a:r>
          </a:p>
          <a:p>
            <a:pPr marL="0" indent="0">
              <a:buNone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Ishodi učenja </a:t>
            </a:r>
            <a:r>
              <a:rPr lang="hr-HR" dirty="0"/>
              <a:t>predviđeni </a:t>
            </a:r>
            <a:r>
              <a:rPr lang="hr-HR" dirty="0" err="1"/>
              <a:t>silabusom</a:t>
            </a:r>
            <a:r>
              <a:rPr lang="hr-HR" dirty="0"/>
              <a:t> kolegija: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valorizirati kriminološke aspekte maloljetničke delinkvencije i kriminaliteta na štetu djece i obitelji  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kritički prosuđivati društvene reakcije na maloljetničku delinkvenciju i kriminaliteta na štetu djece i obitelji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usporediti ključne pojmove maloljetničke delinkvencije i kriminaliteta na štetu djece i obitelji     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klasificirati kriminološke teorije maloljetničke delinkvencije i kriminaliteta na štetu djece i obitelji     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b="1" dirty="0">
                <a:solidFill>
                  <a:schemeClr val="accent2">
                    <a:lumMod val="75000"/>
                  </a:schemeClr>
                </a:solidFill>
              </a:rPr>
              <a:t>usvojiti modele postupanja u različitim pojavnim oblicima </a:t>
            </a:r>
            <a:r>
              <a:rPr lang="hr-HR" sz="1900" dirty="0">
                <a:solidFill>
                  <a:schemeClr val="accent2">
                    <a:lumMod val="75000"/>
                  </a:schemeClr>
                </a:solidFill>
              </a:rPr>
              <a:t>maloljetničke delinkvencije i kaznenih djela na štetu djece i obitelji   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b="1" dirty="0">
                <a:solidFill>
                  <a:schemeClr val="accent2">
                    <a:lumMod val="75000"/>
                  </a:schemeClr>
                </a:solidFill>
              </a:rPr>
              <a:t>kritički prosuđivati  specifičnosti izvida kaznenih djela maloljetnika </a:t>
            </a:r>
            <a:r>
              <a:rPr lang="hr-HR" sz="1900" dirty="0">
                <a:solidFill>
                  <a:schemeClr val="accent2">
                    <a:lumMod val="75000"/>
                  </a:schemeClr>
                </a:solidFill>
              </a:rPr>
              <a:t>i kaznenih djela na štetu djece i obitelji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b="1" dirty="0">
                <a:solidFill>
                  <a:schemeClr val="accent2">
                    <a:lumMod val="75000"/>
                  </a:schemeClr>
                </a:solidFill>
              </a:rPr>
              <a:t>prezentirati i prosuditi metode kriminalističkog istraživanja </a:t>
            </a:r>
            <a:r>
              <a:rPr lang="hr-HR" sz="1900" dirty="0">
                <a:solidFill>
                  <a:schemeClr val="accent2">
                    <a:lumMod val="75000"/>
                  </a:schemeClr>
                </a:solidFill>
              </a:rPr>
              <a:t>za pojedine vrste kaznenih djela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b="1" dirty="0">
                <a:solidFill>
                  <a:schemeClr val="accent2">
                    <a:lumMod val="75000"/>
                  </a:schemeClr>
                </a:solidFill>
              </a:rPr>
              <a:t>izvesti kriminalistički intervju s maloljetnim počiniteljem, žrtvom i svjedokom    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predložiti smjernice i modele preventivnih programa maloljetničke delinkvencije i kaznenih djela na štetu djece i obitelji   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sz="1900" dirty="0"/>
              <a:t>valorizirati međuresornu suradnju svih tijela nadležnih za zaštitu djece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64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EAB8CE-17A1-BA43-5868-065744355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807323"/>
          </a:xfrm>
        </p:spPr>
        <p:txBody>
          <a:bodyPr/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Služba za cjeloživotno obrazovanje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925ED3-36F1-5092-DF91-8AFFDEC56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75071"/>
            <a:ext cx="8596668" cy="5702710"/>
          </a:xfrm>
        </p:spPr>
        <p:txBody>
          <a:bodyPr/>
          <a:lstStyle/>
          <a:p>
            <a:pPr marL="0" indent="0">
              <a:buNone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Specijalistički tečaj za maloljetničku delinkvenciju i kriminalitet na štetu mladeži i obitelji</a:t>
            </a:r>
          </a:p>
          <a:p>
            <a:pPr marL="0" indent="0">
              <a:buNone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Cilj Tečaja </a:t>
            </a:r>
            <a:r>
              <a:rPr lang="hr-HR" sz="2400" dirty="0"/>
              <a:t>je stručno specijalističko osposobljavanje policijskih službenika kriminalističke policije za samostalno postupanje u prevenciji i suzbijanju maloljetničke delinkvencije, u predmetima kaznenopravne zaštite djece te nasilju u obitelji.</a:t>
            </a:r>
          </a:p>
          <a:p>
            <a:pPr marL="0" indent="0">
              <a:buNone/>
            </a:pPr>
            <a:r>
              <a:rPr lang="hr-HR" sz="2400" dirty="0"/>
              <a:t>Tečaj je strukturiran provedbom teoretskih predavanja i praktičnih vježbi u sveukupnom trajanju od </a:t>
            </a: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250 nastavnih sati: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200" b="1" dirty="0">
                <a:solidFill>
                  <a:schemeClr val="accent2">
                    <a:lumMod val="75000"/>
                  </a:schemeClr>
                </a:solidFill>
              </a:rPr>
              <a:t>  65 sati teorijske nastave,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200" b="1" dirty="0">
                <a:solidFill>
                  <a:schemeClr val="accent2">
                    <a:lumMod val="75000"/>
                  </a:schemeClr>
                </a:solidFill>
              </a:rPr>
              <a:t>181 sat praktičnih vježbi,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r-HR" sz="2200" b="1" dirty="0">
                <a:solidFill>
                  <a:schemeClr val="accent2">
                    <a:lumMod val="75000"/>
                  </a:schemeClr>
                </a:solidFill>
              </a:rPr>
              <a:t>    4 sata za vrednovanje znanja.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70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EE81DC-D2EE-7C95-5D05-47FD390E7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9497"/>
            <a:ext cx="8869789" cy="983226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chemeClr val="accent2">
                    <a:lumMod val="75000"/>
                  </a:schemeClr>
                </a:solidFill>
              </a:rPr>
              <a:t>Specijalistički tečaj za maloljetničku delinkvenciju i kriminalitet na štetu mladeži i obitelji - </a:t>
            </a:r>
            <a:r>
              <a:rPr lang="hr-HR" sz="2800" b="1" u="sng" dirty="0">
                <a:solidFill>
                  <a:schemeClr val="accent2">
                    <a:lumMod val="75000"/>
                  </a:schemeClr>
                </a:solidFill>
              </a:rPr>
              <a:t>sadržaj</a:t>
            </a:r>
            <a:br>
              <a:rPr lang="hr-HR" sz="28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hr-H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77E2B3-B171-4BC6-C160-1AEECBEDA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0374"/>
            <a:ext cx="8596668" cy="5358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Sadržaj je podijeljen na sljedeće </a:t>
            </a:r>
            <a:r>
              <a:rPr lang="hr-HR" sz="2400" dirty="0">
                <a:solidFill>
                  <a:schemeClr val="accent2">
                    <a:lumMod val="75000"/>
                  </a:schemeClr>
                </a:solidFill>
              </a:rPr>
              <a:t>nastavne module:</a:t>
            </a:r>
          </a:p>
          <a:p>
            <a:pPr lvl="1"/>
            <a:r>
              <a:rPr lang="hr-HR" sz="2200" dirty="0"/>
              <a:t>I. Maloljetnička delinkvencija - 38 nastavnih sati (16T+21P+1)</a:t>
            </a:r>
          </a:p>
          <a:p>
            <a:pPr lvl="1"/>
            <a:r>
              <a:rPr lang="hr-HR" sz="2200" dirty="0" err="1"/>
              <a:t>II.Kaznenopravna</a:t>
            </a:r>
            <a:r>
              <a:rPr lang="hr-HR" sz="2200" dirty="0"/>
              <a:t> zaštita djece - 119 nastavnih sati (22T+96P+1)</a:t>
            </a:r>
          </a:p>
          <a:p>
            <a:pPr lvl="1"/>
            <a:r>
              <a:rPr lang="hr-HR" sz="2200" dirty="0">
                <a:solidFill>
                  <a:schemeClr val="accent2">
                    <a:lumMod val="75000"/>
                  </a:schemeClr>
                </a:solidFill>
              </a:rPr>
              <a:t>III. </a:t>
            </a:r>
            <a:r>
              <a:rPr lang="hr-HR" sz="2200" b="1" dirty="0">
                <a:solidFill>
                  <a:schemeClr val="accent2">
                    <a:lumMod val="75000"/>
                  </a:schemeClr>
                </a:solidFill>
              </a:rPr>
              <a:t>Obavljanje istražnog intervjua </a:t>
            </a:r>
            <a:r>
              <a:rPr lang="hr-HR" sz="2200" dirty="0">
                <a:solidFill>
                  <a:schemeClr val="accent2">
                    <a:lumMod val="75000"/>
                  </a:schemeClr>
                </a:solidFill>
              </a:rPr>
              <a:t>s djetetom žrtvom kaznenog djela - 35 nastavnih sati   (3T+31P+1)</a:t>
            </a:r>
          </a:p>
          <a:p>
            <a:pPr lvl="1"/>
            <a:r>
              <a:rPr lang="hr-HR" sz="2200" dirty="0" err="1"/>
              <a:t>IV.Nasilje</a:t>
            </a:r>
            <a:r>
              <a:rPr lang="hr-HR" sz="2200" dirty="0"/>
              <a:t> u obitelji - 58 nastavnih sati (24T+33P+1)</a:t>
            </a:r>
          </a:p>
          <a:p>
            <a:pPr marL="457200" lvl="1" indent="0">
              <a:buNone/>
            </a:pPr>
            <a:endParaRPr lang="hr-HR" sz="2200" dirty="0"/>
          </a:p>
          <a:p>
            <a:r>
              <a:rPr lang="hr-HR" sz="2000" dirty="0"/>
              <a:t>Nakon što s uspjehom </a:t>
            </a:r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polože završni ispit svakog pojedinog modula</a:t>
            </a:r>
            <a:r>
              <a:rPr lang="hr-HR" sz="2000" dirty="0"/>
              <a:t>, polaznici stječu kompetencije </a:t>
            </a:r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specijaliziranog policijskog službenika i istražitelja za mladež.</a:t>
            </a:r>
          </a:p>
        </p:txBody>
      </p:sp>
    </p:spTree>
    <p:extLst>
      <p:ext uri="{BB962C8B-B14F-4D97-AF65-F5344CB8AC3E}">
        <p14:creationId xmlns:p14="http://schemas.microsoft.com/office/powerpoint/2010/main" val="3765660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034D35-1E5B-E510-D7D2-DB610EC27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4521"/>
            <a:ext cx="8596668" cy="811950"/>
          </a:xfrm>
        </p:spPr>
        <p:txBody>
          <a:bodyPr>
            <a:normAutofit fontScale="90000"/>
          </a:bodyPr>
          <a:lstStyle/>
          <a:p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Specijalistički tečaj za maloljetničku delinkvenciju i kriminalitet na štetu mladeži i obitelji – </a:t>
            </a:r>
            <a:r>
              <a:rPr kumimoji="0" lang="hr-HR" sz="2800" b="1" i="0" u="sng" strike="noStrike" kern="1200" cap="none" spc="0" normalizeH="0" baseline="0" noProof="0" dirty="0">
                <a:ln>
                  <a:noFill/>
                </a:ln>
                <a:solidFill>
                  <a:srgbClr val="2E83C3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kompetencije I</a:t>
            </a:r>
            <a:endParaRPr lang="hr-HR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BB36F8-F003-ED22-97D5-8C1425748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9" y="959224"/>
            <a:ext cx="9320980" cy="56578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Dovršetkom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nastavnog modula I. Maloljetnička delinkvencija </a:t>
            </a:r>
            <a:r>
              <a:rPr lang="hr-HR" dirty="0"/>
              <a:t>polaznici su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osposobljeni</a:t>
            </a:r>
            <a:r>
              <a:rPr lang="hr-HR" dirty="0"/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prepoznati društvene i kriminološke aspekte maloljetničke delinkvencije,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identificirati razloge,  motive, uzroke i posljedice;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nabrojiti i adekvatno povezati međunarodne standarde i nacionalne pravne propise u područjima maloljetničke delinkvencije;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samostalno provesti izvide kaznenih djela i prekršaja u predmetima maloljetničke delinkvencije;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primijeniti policijske ovlasti prema maloljetnim osobama vodeći računa o njihovu najboljem interesu i zaštiti privatnosti; 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provesti dokazne radnje, naložene od strane državnog odvjetnika, u svojstvu policijskog istražitelja;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prikupiti obavijesti o osobnim i obiteljskim prilikama maloljetnih počinitelja kaznenih djela;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poduzimati preventivne aktivnosti u cilju suzbijanja maloljetničke delinkvencije;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ostvariti suradnju sa svim nadležnim tijelima te sudjelovati u međuresornim aktivnostima u skladu s važećim protokolima i programima Vlade RH;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voditi evidencije propisane zakonima i drugim podzakonskim aktima;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/>
              <a:t>imati ovlast supotpisa prijavnog materijala, a time i preuzeti odgovornost za zakonito poduzimanje mjera i radnji prema maloljetnim osobama.</a:t>
            </a:r>
          </a:p>
        </p:txBody>
      </p:sp>
    </p:spTree>
    <p:extLst>
      <p:ext uri="{BB962C8B-B14F-4D97-AF65-F5344CB8AC3E}">
        <p14:creationId xmlns:p14="http://schemas.microsoft.com/office/powerpoint/2010/main" val="368258336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1232</Words>
  <Application>Microsoft Office PowerPoint</Application>
  <PresentationFormat>Široki zaslon</PresentationFormat>
  <Paragraphs>99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Faseta</vt:lpstr>
      <vt:lpstr>Kako se policija nosi s individualnom procjenom djece?</vt:lpstr>
      <vt:lpstr>Teme:</vt:lpstr>
      <vt:lpstr>PowerPoint prezentacija</vt:lpstr>
      <vt:lpstr>Policijska akademija</vt:lpstr>
      <vt:lpstr>Policijska škola Josip Jović </vt:lpstr>
      <vt:lpstr>Veleučilište kriminalistike i javne sigurnosti </vt:lpstr>
      <vt:lpstr>Služba za cjeloživotno obrazovanje </vt:lpstr>
      <vt:lpstr>Specijalistički tečaj za maloljetničku delinkvenciju i kriminalitet na štetu mladeži i obitelji - sadržaj </vt:lpstr>
      <vt:lpstr>Specijalistički tečaj za maloljetničku delinkvenciju i kriminalitet na štetu mladeži i obitelji – kompetencije I</vt:lpstr>
      <vt:lpstr>Specijalistički tečaj za maloljetničku delinkvenciju i kriminalitet na štetu mladeži i obitelji – kompetencije II</vt:lpstr>
      <vt:lpstr>Specijalistički tečaj za maloljetničku delinkvenciju i kriminalitet na štetu mladeži i obitelji – kompetencije III</vt:lpstr>
      <vt:lpstr>Specijalistički tečaj za maloljetničku delinkvenciju i kriminalitet na štetu mladeži i obitelji – kompetencije IV</vt:lpstr>
      <vt:lpstr>PowerPoint prezentacija</vt:lpstr>
      <vt:lpstr>Utvrditi potrebe djeteta u sukobu sa zakonom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Irena Cajner Mraović</dc:creator>
  <cp:lastModifiedBy>Lana Peto</cp:lastModifiedBy>
  <cp:revision>3</cp:revision>
  <dcterms:created xsi:type="dcterms:W3CDTF">2024-12-15T18:27:07Z</dcterms:created>
  <dcterms:modified xsi:type="dcterms:W3CDTF">2024-12-17T17:01:20Z</dcterms:modified>
</cp:coreProperties>
</file>