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91" r:id="rId3"/>
    <p:sldId id="257" r:id="rId4"/>
    <p:sldId id="293" r:id="rId5"/>
    <p:sldId id="292" r:id="rId6"/>
    <p:sldId id="301" r:id="rId7"/>
    <p:sldId id="258" r:id="rId8"/>
    <p:sldId id="259" r:id="rId9"/>
    <p:sldId id="309" r:id="rId10"/>
    <p:sldId id="267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9" d="100"/>
          <a:sy n="109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4B288F9-91B2-4C73-97C1-EDDB8428EB60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  <a:endParaRPr lang="hr-HR" noProof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9398AA-9A7F-49C0-9302-F57680731CC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0936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 trokut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Prostoručno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Prostoručno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11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5B1582-0B5B-4D01-B147-70970CFDCC0E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12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DFAD3F-7D00-4536-AB36-069433BF84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4642-944C-40CB-89CE-41F687E9D1A6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BE5C-EC35-4223-9A4D-D5D199CCE98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F8216-313A-4F87-8573-2AAE3C4A7559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03AA-C93C-4973-B3D8-C0939E7D04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D020-602E-4D8C-9B03-13BAEED04769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5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E1E72-7674-4A4F-9EDF-959D6C29A13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Š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45427D-7D5F-40DD-A5A0-5AFF2AE35342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5E9E0-B852-4625-8289-B3228A6B48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92C4A-8D1C-4A9C-B9E4-835942D993DB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3D11A9-8358-4F9D-BD3A-DF85BE20B9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07857-894A-43D0-84FB-207BE33F40C2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F37EEE-14FD-4224-8A36-4EFE1BFCCB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6877CA-BDA3-4A0B-AEDA-CEF1DED556FA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BFEDE8-F43D-44D9-9B7C-845E142D5F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C11E-429E-4002-8E72-153D9D6A946B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3" name="Rezervirano mjesto podnožj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86171-3176-48FD-9F62-65517F9584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35CF5-EC5A-4619-A62D-8110CEFC2A07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448206-5779-4251-8D86-F165E3F3A0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ručno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ručno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Š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Š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2A613C-2D6C-4213-B9FB-DD520514A567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12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961B53-A49A-4BAC-BBA8-BD4B9E717C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3" name="Rezervirano mjesto teksta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63A3A3-FF2E-4E59-AAB6-C5A9466D31AA}" type="datetimeFigureOut">
              <a:rPr lang="hr-HR"/>
              <a:pPr>
                <a:defRPr/>
              </a:pPr>
              <a:t>4.4.2022.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DC40DC3-3FE4-4470-B54B-1BC71EF7CD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8" r:id="rId4"/>
    <p:sldLayoutId id="2147483819" r:id="rId5"/>
    <p:sldLayoutId id="2147483820" r:id="rId6"/>
    <p:sldLayoutId id="2147483814" r:id="rId7"/>
    <p:sldLayoutId id="2147483821" r:id="rId8"/>
    <p:sldLayoutId id="2147483822" r:id="rId9"/>
    <p:sldLayoutId id="2147483813" r:id="rId10"/>
    <p:sldLayoutId id="214748381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32509" y="1191491"/>
            <a:ext cx="8415955" cy="310160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PREKRŠAJNOPRAVNA ZAŠTITA DJECE</a:t>
            </a:r>
            <a:r>
              <a:rPr lang="hr-H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354388" y="5883275"/>
            <a:ext cx="5114925" cy="1146175"/>
          </a:xfrm>
        </p:spPr>
        <p:txBody>
          <a:bodyPr>
            <a:normAutofit fontScale="92500"/>
          </a:bodyPr>
          <a:lstStyle/>
          <a:p>
            <a:pPr marR="0">
              <a:lnSpc>
                <a:spcPct val="80000"/>
              </a:lnSpc>
            </a:pPr>
            <a:r>
              <a:rPr lang="hr-H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udac Robert Završki</a:t>
            </a:r>
          </a:p>
          <a:p>
            <a:pPr marR="0">
              <a:lnSpc>
                <a:spcPct val="80000"/>
              </a:lnSpc>
            </a:pPr>
            <a:r>
              <a:rPr lang="hr-HR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sudski savjetnik Stanislav 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Walaszek, </a:t>
            </a:r>
          </a:p>
          <a:p>
            <a:pPr marR="0">
              <a:lnSpc>
                <a:spcPct val="80000"/>
              </a:lnSpc>
            </a:pP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Zagreb, 13.4.2022.</a:t>
            </a:r>
            <a:endParaRPr lang="hr-HR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4400" dirty="0" smtClean="0"/>
          </a:p>
          <a:p>
            <a:endParaRPr lang="hr-HR" sz="4400" dirty="0"/>
          </a:p>
          <a:p>
            <a:pPr marL="109537" indent="0" algn="ctr">
              <a:buNone/>
            </a:pPr>
            <a:r>
              <a:rPr lang="hr-H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  <a:endParaRPr lang="hr-H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5430" y="1844824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članak 19.1., 32.1., 33. Konvencije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Ujedinjenih naroda o pravima djeteta 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studenoga 1989. godine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propisuje obveze država članica</a:t>
            </a:r>
          </a:p>
          <a:p>
            <a:pPr marL="109537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Republici Hrvatskoj na snazi od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listopada 1991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537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članak 3.1. „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najbolji interes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djeteta“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kao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elementarni univerzalni standard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zaštite djeteta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Konvencija UN o pravima djeteta</a:t>
            </a:r>
            <a:endParaRPr lang="hr-HR" sz="4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4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003203"/>
            <a:ext cx="8229600" cy="5044206"/>
          </a:xfrm>
        </p:spPr>
        <p:txBody>
          <a:bodyPr>
            <a:no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nije sadržana zakonska definicija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odredbama Prekršajnog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(„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NN“ broj: 107/07, 39/13, 157/13, 110/15, 70/17, 118/18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supsidijarna primjena Zakona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kaznenom postupku („NN“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152/08, 76/09, 80/11, 91/12, 143/12, 56/13, 145/13, 152/14,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70/17, 126/19) i Zakona o sudovima za mladež (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Narodne novine“ broj: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84/11, 143/12, 148/13, 56/15, 126/19)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928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 članku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87. stanku 7. Kaznenog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(„Narodne novine“ broj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125/11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144/12, 56/15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61/15, 101/17, 118/18, 126/19, 84/21)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 članku 202. stavku 37. Zakona o kaznenom postupku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 članku 113. stavku 2. Zakon o sudovima za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mladež</a:t>
            </a:r>
          </a:p>
          <a:p>
            <a:pPr marL="566928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dijete osob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nije navršila osamnaest godina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</a:p>
          <a:p>
            <a:pPr marL="566928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različita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procesnopravna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uloga:</a:t>
            </a:r>
          </a:p>
          <a:p>
            <a:pPr marL="566928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kao počinitelj – maloljetnik</a:t>
            </a:r>
          </a:p>
          <a:p>
            <a:pPr marL="566928" indent="-457200" algn="just" fontAlgn="auto">
              <a:spcAft>
                <a:spcPts val="0"/>
              </a:spcAft>
              <a:buFontTx/>
              <a:buChar char="-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kao žrtva prekršaja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6049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POJAM DJETETA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dredbe PZ ne propisuju žrtvu niti njena posebna prava, već samo posredno u članku 6. Zakona o zaštiti od nasilja u obitelji</a:t>
            </a: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članka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44. stavka 1. ZKP-a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propisuje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posebna prava djeteta kao žrtve kaznenog djela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to pravo na:</a:t>
            </a:r>
          </a:p>
          <a:p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opunomoćenika na teret proračunskih sredstava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tajnost osobnih podataka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 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isključenje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javnosti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9214" y="260648"/>
            <a:ext cx="8229600" cy="1143000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PRAVA DJETETA KAO ŽRTVE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24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688632"/>
          </a:xfrm>
        </p:spPr>
        <p:txBody>
          <a:bodyPr/>
          <a:lstStyle/>
          <a:p>
            <a:pPr algn="just"/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odredbe prekršajnog prava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„zaštitničke i prijateljske“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prirode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odnosu na dijete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sigurnosti prometa na cestama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67/08, 48/10, 74/11, 80/13, 158/13, 92/14, 64/15, 108/17, 70/19,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42/20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zaštiti od nasilja u obitelji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70/17,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126/19, 84/21</a:t>
            </a:r>
          </a:p>
          <a:p>
            <a:pPr algn="just"/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 o prekršajima protiv javnog reda i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41/77, 47/89, 55/89, 47/90, 55/91,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29/94</a:t>
            </a:r>
          </a:p>
          <a:p>
            <a:pPr algn="just"/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Zakona o nabavi i posjedovanju oružja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građana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94/18,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42/20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radu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93/14, 127/17,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98/19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ugostiteljskoj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djelatnosti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85/15, 121/16, 99/18, 25/19, 98/19, 32/20,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42/20, 126/21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trgovini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87/08, 96/08, 116/08, 76/09, 114/11, 68/13, 30/14, 32/19, 98/19, 32/20</a:t>
            </a:r>
            <a:endParaRPr lang="hr-H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Zakona o ograničavanju uporabe duhanskih i srodnih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45/17,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114/18</a:t>
            </a:r>
          </a:p>
          <a:p>
            <a:pPr algn="just"/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hr-H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elekroničkim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medijima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153/09, 84/11, 94/13,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136/13, 111/21</a:t>
            </a:r>
            <a:endParaRPr lang="hr-HR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527976" cy="1656184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PREKRŠAJNOPRAVNE ODREDBE KOJIMA SE ŠTITI DIJETE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7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51520" y="1417638"/>
            <a:ext cx="8229600" cy="4233068"/>
          </a:xfrm>
        </p:spPr>
        <p:txBody>
          <a:bodyPr/>
          <a:lstStyle/>
          <a:p>
            <a:pPr algn="just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spitivanje djece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kao svjedoka članak 292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2.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ZKP</a:t>
            </a:r>
          </a:p>
          <a:p>
            <a:pPr algn="just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ZSM</a:t>
            </a:r>
          </a:p>
          <a:p>
            <a:pPr algn="just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ZZNO-a</a:t>
            </a:r>
          </a:p>
          <a:p>
            <a:pPr algn="just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siguranje odgovarajućih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audio-video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sudu radi ispitivanja djeteta</a:t>
            </a:r>
          </a:p>
          <a:p>
            <a:pPr algn="just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siguranje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psihologa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pedagoga ili druge stručne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sudu</a:t>
            </a:r>
          </a:p>
          <a:p>
            <a:pPr algn="just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strogo sankcioniranje poticanja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djeteta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činjenje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prekršaja vrlo često u odnosu na prekršaje iz Zakona o sprječavanju nereda na športskim natjecanjima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„Narodne novine“ broj: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117/03, 71/06, 43/09, 34/11</a:t>
            </a:r>
          </a:p>
          <a:p>
            <a:pPr algn="just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 je prekršaj počinjen na štetu djeteta uvijek cijeniti kao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otegotnu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okolnost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osim u slučaju kada ugrožavanje ili povreda prava i interesa djeteta predstavlja konstitutivno obilježje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prekršaja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Sudska praksa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5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304483"/>
            <a:ext cx="7731139" cy="6552728"/>
          </a:xfrm>
        </p:spPr>
        <p:txBody>
          <a:bodyPr>
            <a:noAutofit/>
          </a:bodyPr>
          <a:lstStyle/>
          <a:p>
            <a:pPr marL="109537" lvl="0" indent="0" algn="just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ZSPC-a kategoriju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prepoznaje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kategoriju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posebne važnosti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slijedom čega se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odredbama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ZSPC-a propisuju posebni prekršaji sa odgovarajućim kaznama kojima se posebno štiti kategorija djeteta kao sudionika u prometu na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cestama</a:t>
            </a:r>
          </a:p>
          <a:p>
            <a:pPr marL="109537" lvl="0" indent="0" algn="just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ZSPC-a propisana je obveza vozača da na dijelu ceste po kojem se kreću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djeca – nema kažnjive odredbe</a:t>
            </a:r>
          </a:p>
          <a:p>
            <a:pPr marL="109537" lvl="0" indent="0" algn="just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ZSPC-a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organizirani prijevoz djece,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Pravilnik o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uvjetima koje moraju ispunjavati autobusi kojim se organizirano prevoze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djeca</a:t>
            </a:r>
          </a:p>
          <a:p>
            <a:pPr marL="109537" lvl="0" indent="0" algn="just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jeca kao aktivni i pasivni sudionici u prometu</a:t>
            </a:r>
          </a:p>
          <a:p>
            <a:pPr marL="109537" lvl="0" indent="0" algn="just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134.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ZSPC-a propisuje obvezu vozača da u slučaju kada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djeca,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dužni su ih propustiti i kada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stupaju na pješački </a:t>
            </a:r>
            <a:r>
              <a:rPr lang="hr-H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prijelaz</a:t>
            </a:r>
          </a:p>
          <a:p>
            <a:pPr marL="109537" lvl="0" indent="0" algn="just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89.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ZSPC-a propisna je zabrana vozača da vozilom presijeca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kolonu </a:t>
            </a:r>
            <a:r>
              <a:rPr lang="hr-H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djece</a:t>
            </a:r>
          </a:p>
          <a:p>
            <a:pPr marL="109537" lvl="0" indent="0" algn="just">
              <a:buNone/>
            </a:pPr>
            <a:r>
              <a:rPr lang="hr-H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načelo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nepredvidivosti djece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je propisano člankom 134. stavkom 2. ZSPC-a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870" y="12576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 o sigurnosti prometa na cestama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484784"/>
            <a:ext cx="8002661" cy="4968552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prekršajna garantna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odgovornost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roditelja ili drugog zakonskog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zastupnika</a:t>
            </a:r>
          </a:p>
          <a:p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kada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podstiče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dijete ili štićenika na vršenje prekršaja određenih ovim zakonom ili propisa donesenim na temelju ovoga zakona i koji će se kaznit će se za prekršaj novčanom kaznom u protuvrijednosti domaće valute od 50 do 200 DEM ili kaznom zatvora do 30 dana – </a:t>
            </a:r>
            <a:r>
              <a:rPr lang="hr-H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članak 22. ZPPJRM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kada se utvrdi da je dijete počinilo prekršaj utvrđen ovim zakonom ili propisima donesenim na temelju ovoga zakona, </a:t>
            </a:r>
            <a:r>
              <a:rPr lang="hr-H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posljedica lošega odgoja ili zanemarivanja nadzora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 djetetom ili štićenikom i  za koji će se kazniti novčanom kaznom od u protuvrijednosti domaće valute od 50 do 200 DEM - </a:t>
            </a:r>
            <a:r>
              <a:rPr lang="hr-H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članak 27. ZPPJRM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Prekršajnog zakona propisana je </a:t>
            </a:r>
            <a:r>
              <a:rPr lang="hr-HR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garantna prekršajna odgovornost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roditelja ili druge osobe koja nadzire dijete koje nije navršilo 14. godina ako dijete počinilo prekršaj koji je u izravnoj vezi s propuštenim nadzorom roditelja ili drugog tko je nadzirao tu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osobu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hr-H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2410" y="44624"/>
            <a:ext cx="8208912" cy="86409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>
                <a:effectLst/>
              </a:rPr>
              <a:t/>
            </a:r>
            <a:br>
              <a:rPr lang="hr-HR" sz="4000" dirty="0" smtClean="0">
                <a:effectLst/>
              </a:rPr>
            </a:br>
            <a:r>
              <a:rPr lang="hr-HR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Zakon o prekršajima protiv javnog reda i mira</a:t>
            </a:r>
            <a:endParaRPr lang="hr-HR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464496"/>
          </a:xfrm>
        </p:spPr>
        <p:txBody>
          <a:bodyPr/>
          <a:lstStyle/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Zakona o nabavi i posjedovanju oružja građana (u daljnjem tekstu ZNPOG) načelno propisuje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zabranu davanja oružja na uporabu </a:t>
            </a:r>
            <a:r>
              <a:rPr lang="hr-H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djeci,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neke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iznimke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dobne granice i vrste oružja</a:t>
            </a:r>
          </a:p>
          <a:p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djeca starija od sedamnaest godina i šest mjeseci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prilikom osposobljavanja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lovca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nadzorom osoba ovlaštenih za izvođenje programa osposobljavanja lovaca sukladno posebnom propisu o lovstvu,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pisanu suglasnost roditelja ili skrbnika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članak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stavka 1.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ZO, </a:t>
            </a: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obveza 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čuvanja oružja i streljiva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način da nisu dostupni osobi koja nije ovlaštena posjedovati ga, </a:t>
            </a:r>
            <a:r>
              <a:rPr lang="hr-H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osobito djeci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zaključani i odvojeni u metalnom ormaru, sefu ili sličnom spremištu koje se ne može otvoriti alatom uobičajene 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uporabe</a:t>
            </a:r>
          </a:p>
          <a:p>
            <a:r>
              <a:rPr lang="hr-H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rekršaj iz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članka 70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stavka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točke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ZNPOG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Zakona o nabavi i posjedovanju oružja </a:t>
            </a:r>
            <a:r>
              <a:rPr lang="hr-HR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građana (raniji Zakon o oružju)</a:t>
            </a:r>
            <a:endParaRPr lang="hr-HR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16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Gomilanj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8795</TotalTime>
  <Words>1092</Words>
  <Application>Microsoft Office PowerPoint</Application>
  <PresentationFormat>Prikaz na zaslonu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Gomilanje</vt:lpstr>
      <vt:lpstr>PREKRŠAJNOPRAVNA ZAŠTITA DJECE </vt:lpstr>
      <vt:lpstr>Konvencija UN o pravima djeteta</vt:lpstr>
      <vt:lpstr>POJAM DJETETA</vt:lpstr>
      <vt:lpstr>PRAVA DJETETA KAO ŽRTVE</vt:lpstr>
      <vt:lpstr>PREKRŠAJNOPRAVNE ODREDBE KOJIMA SE ŠTITI DIJETE</vt:lpstr>
      <vt:lpstr>Sudska praksa</vt:lpstr>
      <vt:lpstr>Zakon o sigurnosti prometa na cestama</vt:lpstr>
      <vt:lpstr> Zakon o prekršajima protiv javnog reda i mira</vt:lpstr>
      <vt:lpstr>Zakona o nabavi i posjedovanju oružja građana (raniji Zakon o oružju)</vt:lpstr>
      <vt:lpstr>PowerPoint prezentacija</vt:lpstr>
    </vt:vector>
  </TitlesOfParts>
  <Company>Krka,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Uvjetna osuda sa zaštitnim nadzorom i njezina primjena u prekršajnom pravu RH</dc:title>
  <dc:creator>WalaszekKarmen</dc:creator>
  <cp:lastModifiedBy>Stanislav Walaszek</cp:lastModifiedBy>
  <cp:revision>225</cp:revision>
  <dcterms:created xsi:type="dcterms:W3CDTF">2012-05-13T13:35:41Z</dcterms:created>
  <dcterms:modified xsi:type="dcterms:W3CDTF">2022-04-08T09:57:30Z</dcterms:modified>
</cp:coreProperties>
</file>