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Open Sans" panose="020B0604020202020204" charset="0"/>
      <p:regular r:id="rId19"/>
      <p:bold r:id="rId20"/>
      <p:italic r:id="rId21"/>
      <p:boldItalic r:id="rId22"/>
    </p:embeddedFont>
    <p:embeddedFont>
      <p:font typeface="Raleway" panose="020B0604020202020204" charset="-18"/>
      <p:regular r:id="rId23"/>
      <p:bold r:id="rId24"/>
      <p:italic r:id="rId25"/>
      <p:boldItalic r:id="rId26"/>
    </p:embeddedFont>
    <p:embeddedFont>
      <p:font typeface="Lato" panose="020B0604020202020204" charset="-18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706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11287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1a9f286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1a9f286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1a9f286f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1a9f286f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affb42e2d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affb42e2d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1a9f286f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1a9f286f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1a9f286f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21a9f286f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affb42e2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1affb42e2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1a9f286f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1a9f286f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1a9f286f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1a9f286f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3b82aed1c_0_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3b82aed1c_0_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affb42e2d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affb42e2d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affb42e2d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affb42e2d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3b82aed1c_0_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3b82aed1c_0_6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3b82aed1c_0_6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3b82aed1c_0_6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3b82aed1c_0_6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3b82aed1c_0_6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625" y="740375"/>
            <a:ext cx="7688100" cy="5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5" y="1328675"/>
            <a:ext cx="7688100" cy="3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6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3400" b="1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PREKRŠAJNOPRAVNI POLOŽAJ DJETETA U PREKRŠAJIMA </a:t>
            </a:r>
            <a:endParaRPr sz="3400" b="1" dirty="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3400" b="1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NASILJA U OBITELJI </a:t>
            </a:r>
            <a:endParaRPr sz="1960" b="1" dirty="0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60" b="1" dirty="0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60" b="1" dirty="0"/>
          </a:p>
          <a:p>
            <a:pPr marL="457200" lvl="0" indent="-35306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60"/>
              <a:buAutoNum type="arabicPeriod"/>
            </a:pPr>
            <a:r>
              <a:rPr lang="hr" sz="1960" b="1" dirty="0"/>
              <a:t>DIJETE KAO ŽRTVA NASILJA U OBITELJI </a:t>
            </a:r>
            <a:endParaRPr sz="1960" b="1" dirty="0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60" b="1" dirty="0"/>
          </a:p>
          <a:p>
            <a:pPr marL="10414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60"/>
            </a:pPr>
            <a:r>
              <a:rPr lang="hr" sz="1960" b="1" dirty="0" smtClean="0"/>
              <a:t>2.    ISPITIVANJE </a:t>
            </a:r>
            <a:r>
              <a:rPr lang="hr" sz="1960" b="1" dirty="0"/>
              <a:t>DJETETA KAO SVJEDOKA</a:t>
            </a:r>
            <a:endParaRPr sz="1960" b="1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960" b="1" dirty="0"/>
              <a:t> </a:t>
            </a:r>
            <a:endParaRPr sz="196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729450" y="532660"/>
            <a:ext cx="7688700" cy="1100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990"/>
            </a:pPr>
            <a:r>
              <a:rPr lang="hr" sz="2000" dirty="0"/>
              <a:t>ISPITIVANJE DJETETA DO 14 g. </a:t>
            </a:r>
            <a:r>
              <a:rPr lang="hr" sz="2000" dirty="0" smtClean="0"/>
              <a:t>(</a:t>
            </a:r>
            <a:r>
              <a:rPr lang="hr" sz="2000" dirty="0"/>
              <a:t>DO 16 </a:t>
            </a:r>
            <a:r>
              <a:rPr lang="hr" sz="2000" dirty="0" smtClean="0"/>
              <a:t>AKO JE DIJETE </a:t>
            </a:r>
            <a:r>
              <a:rPr lang="hr" sz="2000" dirty="0"/>
              <a:t>OŠTEĆENO KAZNENIM DJELOM IZ KAZNENOPRAVNE ZAŠTITE DJECE)  </a:t>
            </a:r>
            <a:endParaRPr sz="2000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340" dirty="0"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729450" y="1580224"/>
            <a:ext cx="7688700" cy="28747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1800" b="1" dirty="0" smtClean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Čl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. 292. st. 1. Zakona o kaznenom </a:t>
            </a:r>
            <a:r>
              <a:rPr lang="hr" sz="1800" b="1" dirty="0" smtClean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postupku</a:t>
            </a: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ispituje sudac </a:t>
            </a:r>
            <a:endParaRPr sz="16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putem audio-video uređaja</a:t>
            </a: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kojima rukuje stručni pomoćnik</a:t>
            </a:r>
            <a:endParaRPr sz="16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uz pomoć psihologa, pedagoga ili druge stručne osobe, </a:t>
            </a:r>
            <a:endParaRPr sz="1650" b="1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ispitivanju </a:t>
            </a:r>
            <a:r>
              <a:rPr lang="hr" sz="165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prisustvuje roditelj</a:t>
            </a: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ili skrbnik </a:t>
            </a:r>
            <a:r>
              <a:rPr lang="hr" sz="165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osim</a:t>
            </a: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kada to nije </a:t>
            </a:r>
            <a:r>
              <a:rPr lang="hr" sz="1650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protivno interesima </a:t>
            </a: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postupka ili djeteta</a:t>
            </a:r>
            <a:endParaRPr sz="16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postavljanja pitanja djetetu – svjedoku prema odobrenju suca istrage putem stručne osobe</a:t>
            </a:r>
            <a:endParaRPr sz="14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snima se putem audio-video uređaja</a:t>
            </a:r>
            <a:endParaRPr sz="16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650"/>
              <a:buFont typeface="Open Sans"/>
              <a:buChar char="-"/>
            </a:pPr>
            <a:r>
              <a:rPr lang="hr" sz="1650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iznimno, dijete se može ponovno ispitati na isti način.</a:t>
            </a:r>
            <a:endParaRPr sz="1650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727650" y="559294"/>
            <a:ext cx="7688700" cy="878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hr" sz="2040" dirty="0"/>
              <a:t>DIJETE </a:t>
            </a:r>
            <a:r>
              <a:rPr lang="hr" sz="2040" u="sng" dirty="0"/>
              <a:t>OŠTEĆENO</a:t>
            </a:r>
            <a:r>
              <a:rPr lang="hr" sz="2040" dirty="0"/>
              <a:t> KAZNENIM DJELOM IZ KAZNENOPRAVNE ZAŠTITE DJECE (ŽRTVA)</a:t>
            </a:r>
            <a:endParaRPr sz="2040" dirty="0"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>
            <a:off x="729450" y="1464816"/>
            <a:ext cx="7688700" cy="34778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1397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19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Č</a:t>
            </a:r>
            <a:r>
              <a:rPr lang="hr" sz="19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l. 115. st. 2. Zakona o sudovima za mladež</a:t>
            </a:r>
            <a:endParaRPr sz="1900" b="1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0" marR="0" lvl="0" indent="13970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-318373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87606"/>
              <a:buFont typeface="Open Sans"/>
              <a:buChar char="-"/>
            </a:pP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ako je 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dijete oštećeno kaznenim djelom iz djela kaznenopravne zaštite djece (nabrojana u čl. 113. st. 3. ZSM), a u 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vrijeme ispitivanja 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nema 16. g. 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uvijek se ispituje 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putem audio-video uređaja 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te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 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ispitivanju može prisustvovati osoba u koju dijete ima povjerenja (dakle, na način propisan u čl. 292. st. 1. Zakona o kaznenom postupku) </a:t>
            </a:r>
            <a:endParaRPr sz="1800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-331073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neka kaznena djela iz čl. 113. st. 3. ZSM: k.d. protiv spolne slobode i spolnog ćudoređa, k.d. protiv braka, obitelji i </a:t>
            </a:r>
            <a:r>
              <a:rPr lang="hr" sz="1800" dirty="0" smtClean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mladeži (nasilje u obitelji), 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nasilničko ponašanje, itd. </a:t>
            </a:r>
            <a:endParaRPr sz="1800" dirty="0">
              <a:latin typeface="Lato" panose="020B060402020202020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813500" y="605925"/>
            <a:ext cx="7688700" cy="7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300" dirty="0"/>
              <a:t>ISPITIVANJE DJETETA OD 14 g. </a:t>
            </a:r>
            <a:r>
              <a:rPr lang="hr" sz="2300" dirty="0" smtClean="0"/>
              <a:t>(16 </a:t>
            </a:r>
            <a:r>
              <a:rPr lang="hr" sz="2300" dirty="0"/>
              <a:t>g.) DO 18 g.</a:t>
            </a:r>
            <a:endParaRPr sz="2411" dirty="0"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729450" y="1261450"/>
            <a:ext cx="7688700" cy="361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1397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300" b="1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Čl. 292. st. 2. Zakona o kaznenom postupku</a:t>
            </a:r>
            <a:endParaRPr sz="2300" b="1" dirty="0">
              <a:solidFill>
                <a:srgbClr val="484848"/>
              </a:solidFill>
              <a:highlight>
                <a:srgbClr val="FFFFFF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rgbClr val="484848"/>
              </a:solidFill>
              <a:highlight>
                <a:srgbClr val="FFFFFF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-354720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800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ako </a:t>
            </a:r>
            <a:r>
              <a:rPr lang="hr" sz="1800" b="1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drukčije nije propisano posebnim zakonom, dijete od 14 g. do 18. g. </a:t>
            </a:r>
            <a:r>
              <a:rPr lang="hr" sz="1800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ispituje </a:t>
            </a:r>
            <a:r>
              <a:rPr lang="hr" sz="1800" b="1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sudac</a:t>
            </a:r>
            <a:endParaRPr sz="1800" b="1" dirty="0">
              <a:solidFill>
                <a:srgbClr val="484848"/>
              </a:solidFill>
              <a:highlight>
                <a:srgbClr val="FFFFFF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-354720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800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postupa </a:t>
            </a:r>
            <a:r>
              <a:rPr lang="hr" sz="18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obzirno</a:t>
            </a:r>
            <a:r>
              <a:rPr lang="hr" sz="18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 da ispitivanje ne bi štetno utjecalo na psihičko stanje djeteta (osobito ako je dijete oštećeno djelom)</a:t>
            </a:r>
            <a:endParaRPr sz="1800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-354720" algn="just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800" dirty="0">
                <a:solidFill>
                  <a:srgbClr val="484848"/>
                </a:solidFill>
                <a:highlight>
                  <a:srgbClr val="FFFFFF"/>
                </a:highlight>
                <a:latin typeface="Lato" panose="020B0604020202020204" charset="-18"/>
                <a:ea typeface="Open Sans"/>
                <a:cs typeface="Open Sans"/>
                <a:sym typeface="Open Sans"/>
              </a:rPr>
              <a:t>prema okolnostima, posebno vodeći računa o zaštiti djeteta, može se provesti putem audio-video uređaja</a:t>
            </a:r>
            <a:endParaRPr sz="1800" dirty="0">
              <a:solidFill>
                <a:srgbClr val="484848"/>
              </a:solidFill>
              <a:highlight>
                <a:srgbClr val="FFFFFF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350" b="1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4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86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729450" y="1260629"/>
            <a:ext cx="7688700" cy="9253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88" dirty="0"/>
              <a:t>Dužnosti suca prilikom ispitivanja djeteta od 14 g. </a:t>
            </a:r>
            <a:r>
              <a:rPr lang="hr" sz="2488" dirty="0" smtClean="0"/>
              <a:t>(16 </a:t>
            </a:r>
            <a:r>
              <a:rPr lang="hr" sz="2488" dirty="0"/>
              <a:t>g. ako je oštećeno kaznenim djelom) do</a:t>
            </a:r>
            <a:r>
              <a:rPr lang="hr" dirty="0"/>
              <a:t> 18 g. </a:t>
            </a:r>
            <a:endParaRPr dirty="0"/>
          </a:p>
        </p:txBody>
      </p:sp>
      <p:sp>
        <p:nvSpPr>
          <p:cNvPr id="159" name="Google Shape;159;p25"/>
          <p:cNvSpPr txBox="1">
            <a:spLocks noGrp="1"/>
          </p:cNvSpPr>
          <p:nvPr>
            <p:ph type="body" idx="1"/>
          </p:nvPr>
        </p:nvSpPr>
        <p:spPr>
          <a:xfrm>
            <a:off x="729450" y="2303600"/>
            <a:ext cx="7688700" cy="25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3138" algn="l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950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utvrditi je li dijete, s obzirom na svoju dob i duševnu razvijenost, sposobno shvatiti značenje prava da ne mora svjedočiti, u kojem </a:t>
            </a:r>
            <a:r>
              <a:rPr lang="hr" sz="1950" dirty="0" smtClean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slučaju se može </a:t>
            </a:r>
            <a:r>
              <a:rPr lang="hr" sz="1950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ispitati </a:t>
            </a:r>
            <a:endParaRPr sz="1950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3138" algn="l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950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utvrđuje se </a:t>
            </a:r>
            <a:r>
              <a:rPr lang="hr" sz="1950" dirty="0" smtClean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putem vještačenja</a:t>
            </a:r>
            <a:endParaRPr sz="1950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3138" algn="l" rtl="0"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Font typeface="Open Sans"/>
              <a:buChar char="-"/>
            </a:pPr>
            <a:r>
              <a:rPr lang="hr" sz="1950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 protivnom, ispitat će se stručne osobe, rođaci ili druge osobe koje su s njim bile u kontaktu o saznanjima dobivenim od djeteta - može se koristiti kao dokaz (čl. 285. st. 4. ZKP)</a:t>
            </a:r>
            <a:endParaRPr sz="1950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950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729450" y="689950"/>
            <a:ext cx="7688700" cy="6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hr" sz="1940"/>
              <a:t>INTERESI DJETETA U SUPROTNOSTI S INTERESIMA RODITELJA</a:t>
            </a:r>
            <a:endParaRPr sz="1940"/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729450" y="1412725"/>
            <a:ext cx="7688700" cy="3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13970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hr" sz="2005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Čl. 6. st. 5. ZZNO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(isto i čl. 53. st. 1. ZKP)  </a:t>
            </a:r>
            <a:endParaRPr sz="1958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13970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2005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5298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959"/>
              <a:buFont typeface="Open Sans"/>
              <a:buChar char="-"/>
            </a:pP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ako je dijete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žrtva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nasilja u obitelji, a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interesi djeteta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u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suprotnosti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su s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interesima roditelja,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pozvat će se nadležno tijelo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socijalne skrbi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radi imenovanja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posebnog skrbnika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koji je ovlašten </a:t>
            </a:r>
            <a:r>
              <a:rPr lang="hr" sz="1958" dirty="0" smtClean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davati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sve izjave i poduzimati sve radnje na koje je ovlaštena </a:t>
            </a:r>
            <a:r>
              <a:rPr lang="hr" sz="1958" dirty="0" smtClean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žrtva – zakonit dokaz</a:t>
            </a:r>
            <a:endParaRPr sz="1958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5298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ts val="1959"/>
              <a:buFont typeface="Open Sans"/>
              <a:buChar char="-"/>
            </a:pP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iznimno, dijete žrtva nasilja u obitelji koje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je navršilo 16 godina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 može </a:t>
            </a:r>
            <a:r>
              <a:rPr lang="hr" sz="1958" b="1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samostalno davati izjave </a:t>
            </a:r>
            <a:r>
              <a:rPr lang="hr" sz="1958" dirty="0">
                <a:solidFill>
                  <a:srgbClr val="484848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i poduzimati radnje u postupku </a:t>
            </a:r>
            <a:endParaRPr sz="1889" b="1" dirty="0">
              <a:solidFill>
                <a:srgbClr val="484848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935"/>
              <a:buNone/>
            </a:pPr>
            <a:endParaRPr sz="12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729450" y="605925"/>
            <a:ext cx="7688700" cy="6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“Najbolji interes djeteta”</a:t>
            </a:r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729450" y="1379125"/>
            <a:ext cx="7688700" cy="29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rgbClr val="FFFFFF"/>
                </a:highlight>
              </a:rPr>
              <a:t>dobrobit djeteta </a:t>
            </a:r>
            <a:endParaRPr sz="17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rgbClr val="FFFFFF"/>
                </a:highlight>
              </a:rPr>
              <a:t>djetetova potreba da bude zaštićen u okolini koja je  sigurna i stabilna</a:t>
            </a:r>
            <a:endParaRPr sz="18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800">
                <a:solidFill>
                  <a:srgbClr val="555555"/>
                </a:solidFill>
                <a:highlight>
                  <a:srgbClr val="FFFFFF"/>
                </a:highlight>
              </a:rPr>
              <a:t>osjećaj pripadnosti okolini i osjećaj da je voljeno </a:t>
            </a:r>
            <a:endParaRPr sz="18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800">
                <a:solidFill>
                  <a:srgbClr val="555555"/>
                </a:solidFill>
                <a:highlight>
                  <a:srgbClr val="FFFFFF"/>
                </a:highlight>
              </a:rPr>
              <a:t>slobodno i nesmetano druženje i stjecanje iskustva s vršnjacima</a:t>
            </a:r>
            <a:endParaRPr sz="23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rgbClr val="FFFFFF"/>
                </a:highlight>
              </a:rPr>
              <a:t>djetetove individualne potrebe (ovise o razvojnom periodu i okolini u kojoj odrasta)</a:t>
            </a:r>
            <a:endParaRPr sz="17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rgbClr val="FFFFFF"/>
                </a:highlight>
              </a:rPr>
              <a:t>uzeti u obzir </a:t>
            </a:r>
            <a:r>
              <a:rPr lang="hr" sz="1772">
                <a:solidFill>
                  <a:srgbClr val="555555"/>
                </a:solidFill>
                <a:highlight>
                  <a:schemeClr val="lt1"/>
                </a:highlight>
              </a:rPr>
              <a:t>djetetove želje</a:t>
            </a:r>
            <a:endParaRPr sz="1772">
              <a:solidFill>
                <a:srgbClr val="555555"/>
              </a:solidFill>
              <a:highlight>
                <a:schemeClr val="lt1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chemeClr val="lt1"/>
                </a:highlight>
              </a:rPr>
              <a:t>brinuti se o djetetovim pravima, ali i potrebama u danom trenutku</a:t>
            </a:r>
            <a:endParaRPr sz="1772">
              <a:solidFill>
                <a:srgbClr val="555555"/>
              </a:solidFill>
              <a:highlight>
                <a:schemeClr val="lt1"/>
              </a:highlight>
            </a:endParaRPr>
          </a:p>
          <a:p>
            <a:pPr marL="457200" lvl="0" indent="-341153" algn="l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773"/>
              <a:buChar char="-"/>
            </a:pPr>
            <a:r>
              <a:rPr lang="hr" sz="1772">
                <a:solidFill>
                  <a:srgbClr val="555555"/>
                </a:solidFill>
                <a:highlight>
                  <a:srgbClr val="FFFFFF"/>
                </a:highlight>
              </a:rPr>
              <a:t>sinergija odluka ovlaštenih tijela i roditelja/skrbnika</a:t>
            </a:r>
            <a:endParaRPr sz="17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72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1772" i="1">
              <a:solidFill>
                <a:srgbClr val="555555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pPr marL="146050" indent="0">
              <a:buNone/>
            </a:pPr>
            <a:endParaRPr lang="hr-HR" dirty="0"/>
          </a:p>
          <a:p>
            <a:pPr marL="146050" indent="0">
              <a:buNone/>
            </a:pPr>
            <a:endParaRPr lang="hr-HR" dirty="0"/>
          </a:p>
          <a:p>
            <a:pPr marL="146050" indent="0" algn="ctr">
              <a:buNone/>
            </a:pPr>
            <a:r>
              <a:rPr lang="hr-HR" sz="3200" dirty="0" smtClean="0"/>
              <a:t>Hvala na pažnji  ☺ 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0558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729450" y="353775"/>
            <a:ext cx="76881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800" dirty="0"/>
              <a:t>POJAM DJETETA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729625" y="1311875"/>
            <a:ext cx="7688100" cy="3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7200" b="1" dirty="0"/>
              <a:t>Prekršajni zakon </a:t>
            </a:r>
            <a:r>
              <a:rPr lang="hr" sz="6400" dirty="0" smtClean="0"/>
              <a:t>(„NN” 107/07, 39/13, 157/13, 110/15, 70/17, 118/18- </a:t>
            </a:r>
            <a:r>
              <a:rPr lang="hr" sz="7200" b="1" dirty="0" smtClean="0"/>
              <a:t>PZ</a:t>
            </a:r>
            <a:r>
              <a:rPr lang="hr" sz="7200" dirty="0"/>
              <a:t>) -  opći materijalni i procesni zakon u prekršajnim postupcima</a:t>
            </a:r>
            <a:endParaRPr sz="7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 dirty="0"/>
          </a:p>
          <a:p>
            <a:pPr marL="457200" lvl="0" indent="-35767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hr" sz="7200" dirty="0"/>
              <a:t>ne sadrži pojam djeteta kao žrtve (poznaje samo pojam oštećenika općenito), već samo kao počinitelja prekršaja (dijete do 14 g. i maloljetnik od 14 g. do 18 g.) </a:t>
            </a:r>
            <a:endParaRPr sz="7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7200" dirty="0"/>
              <a:t> </a:t>
            </a:r>
            <a:endParaRPr sz="7200" dirty="0"/>
          </a:p>
          <a:p>
            <a:pPr marL="457200" lvl="0" indent="-35767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hr" sz="7200" dirty="0"/>
              <a:t>pojam djeteta prihvaćen prema definiciji Konvencije Ujedinjenih naroda o pravima djeteta, Zakona o kaznenom postupku i Zakona o sudovima za mladež: </a:t>
            </a:r>
            <a:endParaRPr sz="7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7200" b="1" dirty="0"/>
              <a:t>dijete je osoba koja nije navršila 18 g. </a:t>
            </a:r>
            <a:endParaRPr sz="7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/>
          </a:p>
          <a:p>
            <a:pPr lvl="0" indent="-376726">
              <a:buSzPct val="114758"/>
              <a:buChar char="-"/>
            </a:pPr>
            <a:r>
              <a:rPr lang="hr" sz="7200" dirty="0"/>
              <a:t>supsidijarna primjena određenih odredbi </a:t>
            </a:r>
            <a:r>
              <a:rPr lang="hr" sz="7200" b="1" dirty="0"/>
              <a:t>Zakona o kaznenom </a:t>
            </a:r>
            <a:r>
              <a:rPr lang="hr" sz="7200" b="1" dirty="0" smtClean="0"/>
              <a:t>postupku </a:t>
            </a:r>
            <a:r>
              <a:rPr lang="hr" sz="6400" dirty="0" smtClean="0"/>
              <a:t>(„NN” 152/08, 76/09, 80/11,91/12, 143/12, 56/13, 145/13, 152/14, 70/17, 126/19-</a:t>
            </a:r>
            <a:r>
              <a:rPr lang="hr" sz="6400" b="1" dirty="0" smtClean="0"/>
              <a:t>ZKP</a:t>
            </a:r>
            <a:r>
              <a:rPr lang="hr" sz="6400" dirty="0" smtClean="0"/>
              <a:t>) i </a:t>
            </a:r>
            <a:r>
              <a:rPr lang="hr" sz="7200" b="1" dirty="0" smtClean="0"/>
              <a:t>Zakona o sudovima za mladež </a:t>
            </a:r>
            <a:r>
              <a:rPr lang="hr" sz="6400" dirty="0" smtClean="0"/>
              <a:t>(„</a:t>
            </a:r>
            <a:r>
              <a:rPr lang="hr" sz="6400" dirty="0"/>
              <a:t>NN” </a:t>
            </a:r>
            <a:r>
              <a:rPr lang="hr" sz="6400" dirty="0" smtClean="0"/>
              <a:t>84/11, 143/12</a:t>
            </a:r>
            <a:r>
              <a:rPr lang="hr" sz="6400" dirty="0"/>
              <a:t>, </a:t>
            </a:r>
            <a:r>
              <a:rPr lang="hr" sz="6400" dirty="0" smtClean="0"/>
              <a:t>148/13, 56/15, 126/19-</a:t>
            </a:r>
            <a:r>
              <a:rPr lang="hr" sz="7200" b="1" dirty="0" smtClean="0"/>
              <a:t>ZSM) - </a:t>
            </a:r>
            <a:r>
              <a:rPr lang="hr" sz="7200" dirty="0" smtClean="0"/>
              <a:t>čl</a:t>
            </a:r>
            <a:r>
              <a:rPr lang="hr" sz="7200" dirty="0"/>
              <a:t>. 82 .st 3. i čl. 173. st.1. </a:t>
            </a:r>
            <a:r>
              <a:rPr lang="hr" sz="7200" dirty="0" smtClean="0"/>
              <a:t>PZ</a:t>
            </a:r>
            <a:endParaRPr sz="7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33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33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33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33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3108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Zakon o zaštiti od nasilja u obitelji </a:t>
            </a:r>
            <a:endParaRPr sz="3108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44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(NN 70/17, 126/19, 84/21 -  ZZNO)</a:t>
            </a:r>
            <a:endParaRPr sz="333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729625" y="2303600"/>
            <a:ext cx="7688100" cy="21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21163" algn="l" rtl="0">
              <a:spcBef>
                <a:spcPts val="0"/>
              </a:spcBef>
              <a:spcAft>
                <a:spcPts val="0"/>
              </a:spcAft>
              <a:buSzPts val="3033"/>
              <a:buChar char="-"/>
            </a:pPr>
            <a:r>
              <a:rPr lang="hr" sz="2432"/>
              <a:t>jedini posebni zakon iz prekršajnopravne oblasti koji prepoznaje i definira dijete kao osobu do 18 g. te dijete kao žrtvu nasilja u obitelji </a:t>
            </a:r>
            <a:r>
              <a:rPr lang="hr" sz="2232"/>
              <a:t>(čl. 8. st. 6. i čl. 5. st. 2. i čl. 6. st. 4., 5 i 6.) </a:t>
            </a:r>
            <a:endParaRPr sz="2232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52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639525"/>
            <a:ext cx="7688700" cy="7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DIJETE ŽRTVA PREMA ZZNO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1412725"/>
            <a:ext cx="7688700" cy="34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6727" b="1" dirty="0"/>
              <a:t>Zakon o zaštiti od nasilja u obitelji </a:t>
            </a:r>
            <a:endParaRPr sz="6727" b="1" dirty="0"/>
          </a:p>
          <a:p>
            <a:pPr marL="457200" lvl="0" indent="-349806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hr" sz="7635" b="1" dirty="0"/>
              <a:t>pojam žrtve</a:t>
            </a:r>
            <a:r>
              <a:rPr lang="hr" sz="7635" dirty="0"/>
              <a:t>: osoba koja zbog počinjenja nasilja u obitelji trpi fizičke ili psihičke posljedice, imovinsku štetu ili bitnu povredu temeljnih prava i sloboda (čl. 8. st. 7. ZZNO)</a:t>
            </a:r>
            <a:endParaRPr sz="7635" dirty="0"/>
          </a:p>
          <a:p>
            <a:pPr marL="457200" marR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7635" dirty="0"/>
          </a:p>
          <a:p>
            <a:pPr marL="457200" marR="0" lvl="0" indent="-349555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84848"/>
              </a:buClr>
              <a:buSzPct val="100000"/>
              <a:buChar char="-"/>
            </a:pPr>
            <a:r>
              <a:rPr lang="hr" sz="72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cs typeface="Arial" panose="020B0604020202020204" pitchFamily="34" charset="0"/>
              </a:rPr>
              <a:t>obveza</a:t>
            </a:r>
            <a:r>
              <a:rPr lang="hr" sz="72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cs typeface="Arial" panose="020B0604020202020204" pitchFamily="34" charset="0"/>
              </a:rPr>
              <a:t> svih tijela koja postupaju povodom nasilja u obitelji, prema djetetu žrtvi nasilja u obitelji postupati posebno </a:t>
            </a:r>
            <a:r>
              <a:rPr lang="hr" sz="7200" b="1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cs typeface="Arial" panose="020B0604020202020204" pitchFamily="34" charset="0"/>
              </a:rPr>
              <a:t>obzirno</a:t>
            </a:r>
            <a:r>
              <a:rPr lang="hr" sz="7200" dirty="0">
                <a:solidFill>
                  <a:srgbClr val="484848"/>
                </a:solidFill>
                <a:highlight>
                  <a:schemeClr val="lt1"/>
                </a:highlight>
                <a:latin typeface="Lato" panose="020B0604020202020204" charset="-18"/>
                <a:cs typeface="Arial" panose="020B0604020202020204" pitchFamily="34" charset="0"/>
              </a:rPr>
              <a:t> vodeći računa o njegovoj dobi, osobnosti te osobnim i obiteljskim prilikama kako bi se izbjegle štetne posljedice za odgoj i razvoj djeteta te će se pri postupanju prema djetetu žrtvi nasilja u obitelji prvenstveno rukovoditi najboljim interesom djeteta (čl. 5. st. 2. ZZNO)</a:t>
            </a:r>
            <a:endParaRPr sz="7200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135" dirty="0"/>
          </a:p>
          <a:p>
            <a:pPr marL="457200" marR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836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706775"/>
            <a:ext cx="7688700" cy="6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PRAVA DJETETA ŽRTVE (ZZNO)</a:t>
            </a:r>
            <a:endParaRPr dirty="0"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9450" y="1446350"/>
            <a:ext cx="7688700" cy="32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 b="1" dirty="0"/>
              <a:t>Zakon o zaštiti od nasilja u obitelji </a:t>
            </a:r>
            <a:endParaRPr sz="2000" b="1" dirty="0"/>
          </a:p>
          <a:p>
            <a:pPr marL="457200" lvl="0" indent="-344011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17"/>
              <a:buChar char="-"/>
            </a:pPr>
            <a:r>
              <a:rPr lang="hr" sz="1600" dirty="0"/>
              <a:t>propisuje </a:t>
            </a:r>
            <a:r>
              <a:rPr lang="hr" sz="1600" b="1" dirty="0"/>
              <a:t>temeljna prava žrtve nasilja u obitelji </a:t>
            </a:r>
            <a:r>
              <a:rPr lang="hr" sz="1600" dirty="0"/>
              <a:t>(čl. 6. st. 1., isto kao i Zakon o kaznenom postupku u čl. 43. st. 1</a:t>
            </a:r>
            <a:r>
              <a:rPr lang="hr" sz="1600" dirty="0" smtClean="0"/>
              <a:t>.)</a:t>
            </a:r>
          </a:p>
          <a:p>
            <a:pPr indent="-344011">
              <a:lnSpc>
                <a:spcPct val="95000"/>
              </a:lnSpc>
              <a:spcBef>
                <a:spcPts val="1200"/>
              </a:spcBef>
              <a:buSzPts val="1817"/>
              <a:buFont typeface="Lato"/>
              <a:buChar char="-"/>
            </a:pPr>
            <a:r>
              <a:rPr lang="vi-VN" sz="1600" dirty="0">
                <a:solidFill>
                  <a:srgbClr val="484848"/>
                </a:solidFill>
                <a:highlight>
                  <a:schemeClr val="lt1"/>
                </a:highlight>
              </a:rPr>
              <a:t>predviđa supsidijarnu primjena određenih odredaba Zakona o kaznenom postupku i Zakona o sudovima za mladež (čl. 3. i čl. 6. st. 4.)</a:t>
            </a:r>
          </a:p>
          <a:p>
            <a:pPr marL="457200" lvl="0" indent="-344011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17"/>
              <a:buChar char="-"/>
            </a:pPr>
            <a:r>
              <a:rPr lang="hr-HR" sz="1600" dirty="0" smtClean="0"/>
              <a:t>neka od </a:t>
            </a:r>
            <a:r>
              <a:rPr lang="hr" sz="1600" dirty="0" smtClean="0"/>
              <a:t>temeljnih prava žrtve (prema ZZNO i ZKP):</a:t>
            </a:r>
          </a:p>
          <a:p>
            <a:r>
              <a:rPr lang="hr-HR" sz="1600" dirty="0"/>
              <a:t>pravo na pristup službama za potporu žrtvama kaznenih djela,</a:t>
            </a:r>
          </a:p>
          <a:p>
            <a:r>
              <a:rPr lang="hr-HR" sz="1600" dirty="0"/>
              <a:t>pravo na djelotvornu psihološku i drugu stručnu pomoć i </a:t>
            </a:r>
            <a:r>
              <a:rPr lang="hr-HR" sz="1600" dirty="0" smtClean="0"/>
              <a:t>potporu,</a:t>
            </a:r>
            <a:endParaRPr lang="hr-HR" sz="1600" dirty="0"/>
          </a:p>
          <a:p>
            <a:r>
              <a:rPr lang="hr-HR" sz="1600" dirty="0"/>
              <a:t> pravo na zaštitu od zastrašivanja i odmazde,</a:t>
            </a:r>
          </a:p>
          <a:p>
            <a:r>
              <a:rPr lang="hr-HR" sz="1600" dirty="0"/>
              <a:t> pravo na zaštitu dostojanstva tijekom ispitivanja žrtve kao svjedoka …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17" dirty="0"/>
          </a:p>
          <a:p>
            <a:pPr marL="457200" marR="0" lvl="0" indent="0" algn="just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484848"/>
              </a:solidFill>
              <a:highlight>
                <a:srgbClr val="FFFFFF"/>
              </a:highlight>
            </a:endParaRPr>
          </a:p>
          <a:p>
            <a:pPr marL="45720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84848"/>
              </a:solidFill>
              <a:highlight>
                <a:srgbClr val="FFFFFF"/>
              </a:highlight>
            </a:endParaRPr>
          </a:p>
          <a:p>
            <a:pPr marL="45720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8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8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8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523"/>
              <a:buNone/>
            </a:pPr>
            <a:endParaRPr sz="617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9450" y="622725"/>
            <a:ext cx="76887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900" dirty="0"/>
              <a:t>PRAVA DJETETA ŽRTVE </a:t>
            </a:r>
            <a:r>
              <a:rPr lang="hr" sz="2900" dirty="0" smtClean="0"/>
              <a:t>(ZZNO I ZKP</a:t>
            </a:r>
            <a:r>
              <a:rPr lang="hr" sz="2900" dirty="0"/>
              <a:t>)</a:t>
            </a:r>
            <a:endParaRPr sz="2900" dirty="0"/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55" dirty="0">
              <a:solidFill>
                <a:srgbClr val="484848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55" dirty="0">
              <a:solidFill>
                <a:srgbClr val="484848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77" dirty="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1379125"/>
            <a:ext cx="7688700" cy="3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lvl="0" indent="-342900" algn="just">
              <a:lnSpc>
                <a:spcPct val="100000"/>
              </a:lnSpc>
              <a:buSzPts val="1800"/>
              <a:buChar char="-"/>
            </a:pPr>
            <a:endParaRPr lang="hr-HR" sz="1800" dirty="0" smtClean="0">
              <a:solidFill>
                <a:srgbClr val="484848"/>
              </a:solidFill>
              <a:highlight>
                <a:schemeClr val="lt1"/>
              </a:highlight>
            </a:endParaRPr>
          </a:p>
          <a:p>
            <a:pPr lvl="0" indent="-342900" algn="just">
              <a:lnSpc>
                <a:spcPct val="110000"/>
              </a:lnSpc>
              <a:buSzPts val="1800"/>
              <a:buChar char="-"/>
            </a:pP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uvijek kada je </a:t>
            </a:r>
            <a:r>
              <a:rPr lang="hr-HR" sz="1800" dirty="0">
                <a:solidFill>
                  <a:srgbClr val="484848"/>
                </a:solidFill>
                <a:highlight>
                  <a:srgbClr val="FFFFFF"/>
                </a:highlight>
              </a:rPr>
              <a:t>žrtva kaznenog djela </a:t>
            </a:r>
            <a:r>
              <a:rPr lang="hr-HR" sz="1800" dirty="0" smtClean="0">
                <a:solidFill>
                  <a:srgbClr val="484848"/>
                </a:solidFill>
                <a:highlight>
                  <a:srgbClr val="FFFFFF"/>
                </a:highlight>
              </a:rPr>
              <a:t>dijete, smatra se da </a:t>
            </a:r>
            <a:r>
              <a:rPr lang="hr-HR" sz="1800" dirty="0">
                <a:solidFill>
                  <a:srgbClr val="484848"/>
                </a:solidFill>
                <a:highlight>
                  <a:srgbClr val="FFFFFF"/>
                </a:highlight>
              </a:rPr>
              <a:t>postoji potreba za primjenom posebnih mjera </a:t>
            </a:r>
            <a:r>
              <a:rPr lang="hr-HR" sz="1800" dirty="0" smtClean="0">
                <a:solidFill>
                  <a:srgbClr val="484848"/>
                </a:solidFill>
                <a:highlight>
                  <a:srgbClr val="FFFFFF"/>
                </a:highlight>
              </a:rPr>
              <a:t>zaštite (p</a:t>
            </a:r>
            <a:r>
              <a:rPr lang="hr-HR" sz="1800" dirty="0" smtClean="0"/>
              <a:t>osebne mjere </a:t>
            </a:r>
            <a:r>
              <a:rPr lang="hr-HR" sz="1800" dirty="0"/>
              <a:t>u odnosu na </a:t>
            </a:r>
            <a:r>
              <a:rPr lang="hr-HR" sz="1800" dirty="0" smtClean="0"/>
              <a:t>žrtvu koje bi se trebale primijeniti - poseban </a:t>
            </a:r>
            <a:r>
              <a:rPr lang="hr-HR" sz="1800" dirty="0"/>
              <a:t>način ispitivanja žrtve, uporaba komunikacijskih tehnologija radi izbjegavanja vizualnog kontakta s </a:t>
            </a:r>
            <a:r>
              <a:rPr lang="hr-HR" sz="1800" dirty="0" smtClean="0"/>
              <a:t>počiniteljem </a:t>
            </a:r>
            <a:r>
              <a:rPr lang="hr-HR" sz="1800" dirty="0"/>
              <a:t>i druge mjere propisane zakonom</a:t>
            </a:r>
            <a:r>
              <a:rPr lang="hr-HR" sz="1800" dirty="0" smtClean="0"/>
              <a:t>) - </a:t>
            </a:r>
            <a:r>
              <a:rPr lang="hr-HR" sz="1800" b="1" dirty="0" smtClean="0">
                <a:solidFill>
                  <a:srgbClr val="484848"/>
                </a:solidFill>
                <a:highlight>
                  <a:schemeClr val="lt1"/>
                </a:highlight>
              </a:rPr>
              <a:t>pojedinačna procjena </a:t>
            </a:r>
            <a:r>
              <a:rPr lang="hr-HR" sz="1800" b="1" dirty="0">
                <a:solidFill>
                  <a:srgbClr val="484848"/>
                </a:solidFill>
                <a:highlight>
                  <a:schemeClr val="lt1"/>
                </a:highlight>
              </a:rPr>
              <a:t>žrtve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  (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čl. 43.a ZKP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)</a:t>
            </a:r>
          </a:p>
          <a:p>
            <a:pPr marL="114300" lvl="0" indent="0" algn="just">
              <a:lnSpc>
                <a:spcPct val="100000"/>
              </a:lnSpc>
              <a:buSzPts val="1800"/>
              <a:buNone/>
            </a:pPr>
            <a:endParaRPr lang="hr-HR" sz="1800" dirty="0">
              <a:solidFill>
                <a:srgbClr val="484848"/>
              </a:solidFill>
              <a:highlight>
                <a:schemeClr val="lt1"/>
              </a:highlight>
            </a:endParaRPr>
          </a:p>
          <a:p>
            <a:pPr lvl="0" indent="-342900" algn="just">
              <a:lnSpc>
                <a:spcPct val="120000"/>
              </a:lnSpc>
              <a:buClr>
                <a:srgbClr val="484848"/>
              </a:buClr>
              <a:buSzPts val="1800"/>
              <a:buChar char="-"/>
            </a:pPr>
            <a:r>
              <a:rPr lang="hr-HR" sz="1800" b="1" dirty="0" smtClean="0">
                <a:solidFill>
                  <a:srgbClr val="484848"/>
                </a:solidFill>
                <a:highlight>
                  <a:schemeClr val="lt1"/>
                </a:highlight>
              </a:rPr>
              <a:t>prošireni </a:t>
            </a:r>
            <a:r>
              <a:rPr lang="hr-HR" sz="1800" b="1" dirty="0">
                <a:solidFill>
                  <a:srgbClr val="484848"/>
                </a:solidFill>
                <a:highlight>
                  <a:schemeClr val="lt1"/>
                </a:highlight>
              </a:rPr>
              <a:t>krug prava djeteta </a:t>
            </a:r>
            <a:r>
              <a:rPr lang="hr-HR" sz="1800" b="1" dirty="0" smtClean="0">
                <a:solidFill>
                  <a:srgbClr val="484848"/>
                </a:solidFill>
                <a:highlight>
                  <a:schemeClr val="lt1"/>
                </a:highlight>
              </a:rPr>
              <a:t>žrtve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 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(čl. 44. ZKP)</a:t>
            </a:r>
            <a:endParaRPr lang="hr-HR" sz="1800" b="1" dirty="0" smtClean="0">
              <a:solidFill>
                <a:srgbClr val="484848"/>
              </a:solidFill>
              <a:highlight>
                <a:schemeClr val="lt1"/>
              </a:highlight>
            </a:endParaRPr>
          </a:p>
          <a:p>
            <a:pPr marL="114300" lvl="0" indent="0" algn="just">
              <a:lnSpc>
                <a:spcPct val="120000"/>
              </a:lnSpc>
              <a:buClr>
                <a:srgbClr val="484848"/>
              </a:buClr>
              <a:buSzPts val="1800"/>
              <a:buNone/>
            </a:pPr>
            <a:r>
              <a:rPr lang="hr-HR" sz="1800" b="1" dirty="0">
                <a:solidFill>
                  <a:srgbClr val="484848"/>
                </a:solidFill>
                <a:highlight>
                  <a:schemeClr val="lt1"/>
                </a:highlight>
              </a:rPr>
              <a:t> </a:t>
            </a:r>
            <a:r>
              <a:rPr lang="hr-HR" sz="1800" b="1" dirty="0" smtClean="0">
                <a:solidFill>
                  <a:srgbClr val="484848"/>
                </a:solidFill>
                <a:highlight>
                  <a:schemeClr val="lt1"/>
                </a:highlight>
              </a:rPr>
              <a:t>   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   - pravo na opunomoćenika 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na teret proračunskih sredstava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,</a:t>
            </a:r>
          </a:p>
          <a:p>
            <a:pPr marL="114300" lvl="0" indent="0" algn="just">
              <a:lnSpc>
                <a:spcPct val="120000"/>
              </a:lnSpc>
              <a:buClr>
                <a:srgbClr val="484848"/>
              </a:buClr>
              <a:buSzPts val="1800"/>
              <a:buNone/>
            </a:pP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       - tajnost 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osobnih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podataka</a:t>
            </a:r>
          </a:p>
          <a:p>
            <a:pPr marL="114300" lvl="0" indent="0" algn="just">
              <a:lnSpc>
                <a:spcPct val="120000"/>
              </a:lnSpc>
              <a:buClr>
                <a:srgbClr val="484848"/>
              </a:buClr>
              <a:buSzPts val="1800"/>
              <a:buNone/>
            </a:pP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       - </a:t>
            </a:r>
            <a:r>
              <a:rPr lang="hr-HR" sz="1800" dirty="0">
                <a:solidFill>
                  <a:srgbClr val="484848"/>
                </a:solidFill>
                <a:highlight>
                  <a:schemeClr val="lt1"/>
                </a:highlight>
              </a:rPr>
              <a:t>isključenje </a:t>
            </a:r>
            <a:r>
              <a:rPr lang="hr-HR" sz="1800" dirty="0" smtClean="0">
                <a:solidFill>
                  <a:srgbClr val="484848"/>
                </a:solidFill>
                <a:highlight>
                  <a:schemeClr val="lt1"/>
                </a:highlight>
              </a:rPr>
              <a:t>javnosti</a:t>
            </a:r>
            <a:endParaRPr lang="hr-HR" sz="1800" dirty="0">
              <a:solidFill>
                <a:srgbClr val="484848"/>
              </a:solidFill>
              <a:highlight>
                <a:schemeClr val="lt1"/>
              </a:highlight>
            </a:endParaRPr>
          </a:p>
          <a:p>
            <a:pPr lvl="0" indent="0">
              <a:lnSpc>
                <a:spcPct val="120000"/>
              </a:lnSpc>
              <a:buNone/>
            </a:pPr>
            <a:r>
              <a:rPr lang="hr-HR" sz="2800" dirty="0"/>
              <a:t> </a:t>
            </a:r>
          </a:p>
          <a:p>
            <a:pPr marL="45720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484848"/>
              </a:solidFill>
              <a:highlight>
                <a:schemeClr val="lt1"/>
              </a:highlight>
              <a:latin typeface="Lato" panose="020B0604020202020204" charset="-18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750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29450" y="605925"/>
            <a:ext cx="7688700" cy="7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OBLICI NASILJA U OBITELJI PREMA DJETETU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729450" y="1311825"/>
            <a:ext cx="7688700" cy="36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b="1" dirty="0" smtClean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Čl</a:t>
            </a:r>
            <a:r>
              <a:rPr lang="hr" sz="2022" b="1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10. </a:t>
            </a:r>
            <a:r>
              <a:rPr lang="hr" sz="2022" b="1" dirty="0" smtClean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Zakona o zaštiti od nasilja u obitelji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1. primjena fizičke sile uslijed koje nije nastupila tjelesna ozljeda</a:t>
            </a: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2. tjelesno kažnjavanje ili drugi načini ponižavajućeg postupanja prema djeci</a:t>
            </a: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3. psihičko nasilje koje je kod žrtve prouzročilo povredu dostojanstva ili   uznemirenost</a:t>
            </a: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4. spolno uznemiravanje</a:t>
            </a: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22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5. ekonomsko nasilje kao zabrana ili onemogućavanje korištenja zajedničke ili osobne imovine, raspolaganja osobnim prihodima ili imovine stečene osobnim radom ili nasljeđivanjem, onemogućavanje zapošljavanja, uskraćivanje sredstava za održavanje zajedničkog kućanstva i za skrb o djeci</a:t>
            </a:r>
            <a:endParaRPr sz="2022" dirty="0">
              <a:solidFill>
                <a:srgbClr val="484848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729450" y="605925"/>
            <a:ext cx="7688700" cy="9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/>
              <a:t>PREKRŠAJI NASILJA U OBITELJI PREMA DJETETU I SANKCIJE</a:t>
            </a:r>
            <a:endParaRPr sz="2400"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729450" y="1464816"/>
            <a:ext cx="7688700" cy="35865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hr" sz="1800" dirty="0"/>
              <a:t>prekršaji u </a:t>
            </a:r>
            <a:r>
              <a:rPr lang="hr" sz="1800" b="1" dirty="0"/>
              <a:t>nazočnosti</a:t>
            </a:r>
            <a:r>
              <a:rPr lang="hr" sz="1800" dirty="0"/>
              <a:t> djeteta </a:t>
            </a:r>
            <a:r>
              <a:rPr lang="hr" sz="1800" b="1" dirty="0"/>
              <a:t>(</a:t>
            </a:r>
            <a:r>
              <a:rPr lang="hr" sz="1800" dirty="0"/>
              <a:t>najmanje </a:t>
            </a:r>
            <a:r>
              <a:rPr lang="hr" sz="1800" b="1" dirty="0"/>
              <a:t>7000 </a:t>
            </a:r>
            <a:r>
              <a:rPr lang="hr" sz="1800" b="1" dirty="0" smtClean="0"/>
              <a:t>kuna ili </a:t>
            </a:r>
            <a:r>
              <a:rPr lang="hr" sz="1800" b="1" dirty="0"/>
              <a:t>kazna zatvora od najmanje 45 dana),</a:t>
            </a:r>
            <a:r>
              <a:rPr lang="hr" sz="1800" dirty="0"/>
              <a:t> čl. 22. st. 3. </a:t>
            </a:r>
            <a:r>
              <a:rPr lang="hr" sz="1800" dirty="0" smtClean="0"/>
              <a:t>ZZNO</a:t>
            </a:r>
          </a:p>
          <a:p>
            <a:pPr marL="10160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8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hr" sz="1800" dirty="0"/>
              <a:t>prekršaji </a:t>
            </a:r>
            <a:r>
              <a:rPr lang="hr" sz="1800" b="1" dirty="0"/>
              <a:t>ponovljenog </a:t>
            </a:r>
            <a:r>
              <a:rPr lang="hr" sz="1800" dirty="0"/>
              <a:t>nasilja u obitelji u </a:t>
            </a:r>
            <a:r>
              <a:rPr lang="hr" sz="1800" b="1" dirty="0"/>
              <a:t>nazočnosti</a:t>
            </a:r>
            <a:r>
              <a:rPr lang="hr" sz="1800" dirty="0"/>
              <a:t> djeteta (najmanje </a:t>
            </a:r>
            <a:r>
              <a:rPr lang="hr" sz="1800" b="1" dirty="0"/>
              <a:t>8000 </a:t>
            </a:r>
            <a:r>
              <a:rPr lang="hr" sz="1800" b="1" dirty="0" smtClean="0"/>
              <a:t>kuna ili </a:t>
            </a:r>
            <a:r>
              <a:rPr lang="hr" sz="1800" b="1" dirty="0"/>
              <a:t>kazna zatvora od najmanje 60 dana</a:t>
            </a:r>
            <a:r>
              <a:rPr lang="hr" sz="1800" dirty="0"/>
              <a:t>), čl. 22. st. 4. </a:t>
            </a:r>
            <a:r>
              <a:rPr lang="hr" sz="1800" dirty="0" smtClean="0"/>
              <a:t>ZZNO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endParaRPr sz="18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hr" sz="1800" dirty="0"/>
              <a:t>prekršaji </a:t>
            </a:r>
            <a:r>
              <a:rPr lang="hr" sz="1800" b="1" dirty="0"/>
              <a:t>na štetu </a:t>
            </a:r>
            <a:r>
              <a:rPr lang="hr" sz="1800" dirty="0"/>
              <a:t>djeteta (najmanje </a:t>
            </a:r>
            <a:r>
              <a:rPr lang="hr" sz="1800" b="1" dirty="0"/>
              <a:t>12000 </a:t>
            </a:r>
            <a:r>
              <a:rPr lang="hr" sz="1800" b="1" dirty="0" smtClean="0"/>
              <a:t>kuna ili </a:t>
            </a:r>
            <a:r>
              <a:rPr lang="hr" sz="1800" b="1" dirty="0"/>
              <a:t>kazna zatvora od najmanje 70 dana</a:t>
            </a:r>
            <a:r>
              <a:rPr lang="hr" sz="1800" dirty="0" smtClean="0"/>
              <a:t>) čl</a:t>
            </a:r>
            <a:r>
              <a:rPr lang="hr" sz="1800" dirty="0"/>
              <a:t>. 22. st. 5.. </a:t>
            </a:r>
            <a:r>
              <a:rPr lang="hr" sz="1800" dirty="0" smtClean="0"/>
              <a:t>ZZNO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endParaRPr sz="18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hr" sz="1800" dirty="0"/>
              <a:t> prekršaji </a:t>
            </a:r>
            <a:r>
              <a:rPr lang="hr" sz="1800" b="1" dirty="0"/>
              <a:t>ponovljenog</a:t>
            </a:r>
            <a:r>
              <a:rPr lang="hr" sz="1800" dirty="0"/>
              <a:t> nasilja u obitelji </a:t>
            </a:r>
            <a:r>
              <a:rPr lang="hr" sz="1800" b="1" dirty="0"/>
              <a:t>na štetu </a:t>
            </a:r>
            <a:r>
              <a:rPr lang="hr" sz="1800" dirty="0"/>
              <a:t>djeteta (najmanje 17000 </a:t>
            </a:r>
            <a:r>
              <a:rPr lang="hr" sz="1800" dirty="0" smtClean="0"/>
              <a:t>kuna ili </a:t>
            </a:r>
            <a:r>
              <a:rPr lang="hr" sz="1800" dirty="0"/>
              <a:t>kazna zatvora od najmanje 80 dana), čl. 22. st. 6. ZZNO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727650" y="639525"/>
            <a:ext cx="7688700" cy="7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ISPITIVANJE DJETETA KAO SVJEDOKA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727650" y="1345425"/>
            <a:ext cx="7688700" cy="35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1729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Prekršajni zakon (čl. </a:t>
            </a:r>
            <a:r>
              <a:rPr lang="hr" sz="1729" dirty="0"/>
              <a:t>173. st. 1. i čl. 82. st. 3. ) </a:t>
            </a:r>
            <a:r>
              <a:rPr lang="hr" sz="1729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 </a:t>
            </a:r>
            <a:r>
              <a:rPr lang="hr" sz="1729" dirty="0"/>
              <a:t>Zakon o zaštiti od nasilja u obitelji (čl. 6. st. 4.) </a:t>
            </a:r>
            <a:r>
              <a:rPr lang="hr" sz="1729" dirty="0">
                <a:solidFill>
                  <a:srgbClr val="484848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upućuju na supsidijarnu primjenu  odredaba Zakona o kaznenom postupku (ZKP) </a:t>
            </a:r>
            <a:r>
              <a:rPr lang="hr" sz="1729" dirty="0"/>
              <a:t>i Zakona o sudovima za mladež (ZSM) </a:t>
            </a:r>
            <a:endParaRPr sz="1729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hr" sz="1729" dirty="0"/>
              <a:t>Dijete kao svjedok: </a:t>
            </a:r>
            <a:endParaRPr sz="1729" dirty="0"/>
          </a:p>
          <a:p>
            <a:pPr marL="457200" lvl="0" indent="-338455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730"/>
              <a:buChar char="-"/>
            </a:pPr>
            <a:r>
              <a:rPr lang="hr" sz="1729" dirty="0"/>
              <a:t>čl. 292. st. 1. ZKP - način ispitivanja djeteta do 14 g. </a:t>
            </a:r>
            <a:endParaRPr sz="1729" dirty="0"/>
          </a:p>
          <a:p>
            <a:pPr marL="457200" lvl="0" indent="-33845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730"/>
              <a:buChar char="-"/>
            </a:pPr>
            <a:r>
              <a:rPr lang="hr" sz="1729" dirty="0"/>
              <a:t>čl. 292. st. 2. ZKP -  način ispitivanja djeteta od 14 g. do 18 g. </a:t>
            </a:r>
            <a:endParaRPr sz="1729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hr" sz="1729" dirty="0"/>
              <a:t>Dijete žrtva (oštećenik) kao svjedok</a:t>
            </a:r>
            <a:endParaRPr sz="1729" dirty="0"/>
          </a:p>
          <a:p>
            <a:pPr marL="457200" lvl="0" indent="-338455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730"/>
              <a:buChar char="-"/>
            </a:pPr>
            <a:r>
              <a:rPr lang="hr" sz="1729" dirty="0"/>
              <a:t>čl. 115. st. 2. ZSM - način ispitivanja djeteta </a:t>
            </a:r>
            <a:r>
              <a:rPr lang="hr" sz="1729" b="1" u="sng" dirty="0"/>
              <a:t>oštećenog </a:t>
            </a:r>
            <a:r>
              <a:rPr lang="hr" sz="1729" dirty="0"/>
              <a:t>kaznenim djelom iz kaznenopravne zaštite djece (prekršaja nasilja u  obitelji), podignuta dobna granica - dijete do 16. g obavezno se ispituje kao što je propisano u čl. 292. st. 1. ZKP (putem audio-video uređaja)</a:t>
            </a:r>
            <a:endParaRPr sz="1729" dirty="0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53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1557</Words>
  <Application>Microsoft Office PowerPoint</Application>
  <PresentationFormat>Prikaz na zaslonu (16:9)</PresentationFormat>
  <Paragraphs>124</Paragraphs>
  <Slides>16</Slides>
  <Notes>15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Open Sans</vt:lpstr>
      <vt:lpstr>Raleway</vt:lpstr>
      <vt:lpstr>Lato</vt:lpstr>
      <vt:lpstr>Streamline</vt:lpstr>
      <vt:lpstr>PowerPointova prezentacija</vt:lpstr>
      <vt:lpstr>POJAM DJETETA </vt:lpstr>
      <vt:lpstr>Zakon o zaštiti od nasilja u obitelji  (NN 70/17, 126/19, 84/21 -  ZZNO) </vt:lpstr>
      <vt:lpstr>DIJETE ŽRTVA PREMA ZZNO</vt:lpstr>
      <vt:lpstr>PRAVA DJETETA ŽRTVE (ZZNO)</vt:lpstr>
      <vt:lpstr>PRAVA DJETETA ŽRTVE (ZZNO I ZKP)   </vt:lpstr>
      <vt:lpstr>OBLICI NASILJA U OBITELJI PREMA DJETETU</vt:lpstr>
      <vt:lpstr>PREKRŠAJI NASILJA U OBITELJI PREMA DJETETU I SANKCIJE</vt:lpstr>
      <vt:lpstr>ISPITIVANJE DJETETA KAO SVJEDOKA</vt:lpstr>
      <vt:lpstr>ISPITIVANJE DJETETA DO 14 g. (DO 16 AKO JE DIJETE OŠTEĆENO KAZNENIM DJELOM IZ KAZNENOPRAVNE ZAŠTITE DJECE)   </vt:lpstr>
      <vt:lpstr>DIJETE OŠTEĆENO KAZNENIM DJELOM IZ KAZNENOPRAVNE ZAŠTITE DJECE (ŽRTVA)</vt:lpstr>
      <vt:lpstr>ISPITIVANJE DJETETA OD 14 g. (16 g.) DO 18 g.</vt:lpstr>
      <vt:lpstr>Dužnosti suca prilikom ispitivanja djeteta od 14 g. (16 g. ako je oštećeno kaznenim djelom) do 18 g. </vt:lpstr>
      <vt:lpstr>INTERESI DJETETA U SUPROTNOSTI S INTERESIMA RODITELJA</vt:lpstr>
      <vt:lpstr>“Najbolji interes djeteta”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cp:lastModifiedBy>Kristina Gašparac Orlić</cp:lastModifiedBy>
  <cp:revision>10</cp:revision>
  <dcterms:modified xsi:type="dcterms:W3CDTF">2022-04-12T11:12:07Z</dcterms:modified>
</cp:coreProperties>
</file>