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notesMasterIdLst>
    <p:notesMasterId r:id="rId16"/>
  </p:notesMasterIdLst>
  <p:sldIdLst>
    <p:sldId id="263" r:id="rId2"/>
    <p:sldId id="264" r:id="rId3"/>
    <p:sldId id="265" r:id="rId4"/>
    <p:sldId id="266" r:id="rId5"/>
    <p:sldId id="271" r:id="rId6"/>
    <p:sldId id="319" r:id="rId7"/>
    <p:sldId id="305" r:id="rId8"/>
    <p:sldId id="304" r:id="rId9"/>
    <p:sldId id="303" r:id="rId10"/>
    <p:sldId id="302" r:id="rId11"/>
    <p:sldId id="306" r:id="rId12"/>
    <p:sldId id="307" r:id="rId13"/>
    <p:sldId id="273" r:id="rId14"/>
    <p:sldId id="308" r:id="rId15"/>
  </p:sldIdLst>
  <p:sldSz cx="12192000" cy="6858000"/>
  <p:notesSz cx="6858000" cy="9144000"/>
  <p:defaultTextStyle>
    <a:defPPr>
      <a:defRPr lang="sr-Latn-R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gee che" initials="gc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D0D"/>
    <a:srgbClr val="EBEBEB"/>
    <a:srgbClr val="D10D0D"/>
    <a:srgbClr val="E9E9E9"/>
    <a:srgbClr val="F9F9F9"/>
    <a:srgbClr val="F3F3F3"/>
    <a:srgbClr val="EFEFEF"/>
    <a:srgbClr val="ECECEC"/>
    <a:srgbClr val="FCFC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930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71D9-9F23-45EF-B3E5-23051426D224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4A04D-4AF4-45B4-A6DD-5513FFEA38C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68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2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8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4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60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55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90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9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30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19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41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rgbClr val="E2E2E2">
                <a:alpha val="80784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F978-7A2C-4A4E-B15B-045D34BC932E}" type="datetimeFigureOut">
              <a:rPr lang="hr-HR" smtClean="0"/>
              <a:pPr/>
              <a:t>22.2.2019.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43E8-C34F-4E80-BBFD-3409985C2D7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07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url?sa=i&amp;rct=j&amp;q=&amp;esrc=s&amp;source=images&amp;cd=&amp;cad=rja&amp;uact=8&amp;ved=2ahUKEwjl_fqdl8LgAhUGC-wKHUjVAkEQjRx6BAgBEAU&amp;url=http://www.knjigolov.hr/bresult.php?s_autor=H&amp;naslovneknjigePage=102&amp;psig=AOvVaw11vzBtHuMxHDMdhxjtFOqg&amp;ust=15504726786957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url?sa=i&amp;rct=j&amp;q=&amp;esrc=s&amp;source=images&amp;cd=&amp;ved=2ahUKEwiI-Lnjl8LgAhVN_qQKHW-hAhEQjRx6BAgBEAU&amp;url=http://www.uisn.hr/&amp;psig=AOvVaw2Jz5-BpTwU0u9bzucsF-Y3&amp;ust=155047288594783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url?sa=i&amp;rct=j&amp;q=&amp;esrc=s&amp;source=images&amp;cd=&amp;cad=rja&amp;uact=8&amp;ved=2ahUKEwiXtIzls7HgAhUtMuwKHYNlAOsQjRx6BAgBEAU&amp;url=http://balkans.aljazeera.net/vijesti/djeca-na-internetu-na-udaru-predatora&amp;psig=AOvVaw0wUJNF8G7kOCFW0Nt5C5wY&amp;ust=154989625630565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url?sa=i&amp;rct=j&amp;q=&amp;esrc=s&amp;source=images&amp;cd=&amp;cad=rja&amp;uact=8&amp;ved=2ahUKEwjpwYnf1s_eAhUEsaQKHc2KAXsQjRx6BAgBEAU&amp;url=https://www.index.hr/clanak.aspx?id=1033904&amp;psig=AOvVaw0SbXQt8RWfxbgYAiEvCpKm&amp;ust=154214037218198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online-kladionice.com/#najboljekladion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hr/url?sa=i&amp;rct=j&amp;q=&amp;esrc=s&amp;source=images&amp;cd=&amp;ved=2ahUKEwiB07rbk7HgAhXR3KQKHekfAlAQjRx6BAgBEAU&amp;url=http://www.novilist.hr/Vijesti/Crna-kronika/Otkriveni-hakeri-koji-su-spremali-napad-na-web-stranicu-Vlade&amp;psig=AOvVaw3TfFnAobOg540DAnn_yktJ&amp;ust=15498876545804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17463" y="4020541"/>
            <a:ext cx="9996005" cy="1681895"/>
          </a:xfrm>
        </p:spPr>
        <p:txBody>
          <a:bodyPr>
            <a:normAutofit/>
          </a:bodyPr>
          <a:lstStyle/>
          <a:p>
            <a:pPr algn="r"/>
            <a:endParaRPr lang="hr-HR" dirty="0" smtClean="0">
              <a:latin typeface="Franklin Gothic Demi Cond" panose="020B0706030402020204" pitchFamily="34" charset="0"/>
            </a:endParaRPr>
          </a:p>
          <a:p>
            <a:pPr algn="r"/>
            <a:endParaRPr lang="hr-HR" dirty="0" smtClean="0">
              <a:latin typeface="Franklin Gothic Demi Cond" panose="020B0706030402020204" pitchFamily="34" charset="0"/>
            </a:endParaRPr>
          </a:p>
          <a:p>
            <a:pPr algn="r"/>
            <a:r>
              <a:rPr lang="hr-HR" dirty="0" smtClean="0">
                <a:latin typeface="Franklin Gothic Demi Cond" panose="020B0706030402020204" pitchFamily="34" charset="0"/>
              </a:rPr>
              <a:t> </a:t>
            </a:r>
          </a:p>
          <a:p>
            <a:pPr algn="r"/>
            <a:endParaRPr lang="hr-HR" dirty="0">
              <a:latin typeface="Calibri Light" pitchFamily="34" charset="0"/>
              <a:cs typeface="Calibri Light" pitchFamily="34" charset="0"/>
            </a:endParaRPr>
          </a:p>
          <a:p>
            <a:pPr algn="r"/>
            <a:endParaRPr lang="hr-HR" dirty="0">
              <a:latin typeface="Franklin Gothic Demi Cond" panose="020B070603040202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484122" y="5684135"/>
            <a:ext cx="895079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1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3" name="Slika 1" descr="C:\Users\dlukac\Desktop\uu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155" y="5825135"/>
            <a:ext cx="1152000" cy="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648237" y="5965502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414368" y="990011"/>
            <a:ext cx="9144000" cy="1044000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endParaRPr lang="hr-HR" sz="3200" dirty="0"/>
          </a:p>
        </p:txBody>
      </p:sp>
      <p:pic>
        <p:nvPicPr>
          <p:cNvPr id="9" name="Slika 1" descr="C:\Users\dlukac\Desktop\uu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91" y="2512319"/>
            <a:ext cx="3240000" cy="27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00636" y="3567117"/>
            <a:ext cx="567892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</a:t>
            </a:r>
            <a:endParaRPr lang="hr-HR" sz="3200" b="1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Calibri Light" pitchFamily="34" charset="0"/>
              <a:cs typeface="Calibri Light" pitchFamily="34" charset="0"/>
            </a:endParaRPr>
          </a:p>
          <a:p>
            <a:r>
              <a:rPr lang="hr-HR" sz="32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</a:t>
            </a:r>
            <a:r>
              <a:rPr lang="hr-HR" sz="32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21. </a:t>
            </a:r>
            <a:r>
              <a:rPr lang="hr-HR" sz="32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VELJAČE 2019.</a:t>
            </a:r>
          </a:p>
          <a:p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Dijana Rizvić, </a:t>
            </a:r>
            <a:endParaRPr lang="hr-HR" sz="2400" b="1" dirty="0" smtClean="0">
              <a:solidFill>
                <a:schemeClr val="bg2">
                  <a:lumMod val="50000"/>
                </a:schemeClr>
              </a:solidFill>
              <a:latin typeface="Calibri Light" pitchFamily="34" charset="0"/>
              <a:cs typeface="Calibri Light" pitchFamily="34" charset="0"/>
            </a:endParaRPr>
          </a:p>
          <a:p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sutkinja </a:t>
            </a:r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latin typeface="Calibri Light" pitchFamily="34" charset="0"/>
                <a:cs typeface="Calibri Light" pitchFamily="34" charset="0"/>
              </a:rPr>
              <a:t>Općinskog kaznenog suda u Zagrebu</a:t>
            </a:r>
            <a:endParaRPr lang="hr-HR" sz="2400" b="1" dirty="0">
              <a:ln>
                <a:solidFill>
                  <a:srgbClr val="FF0000"/>
                </a:solidFill>
              </a:ln>
              <a:solidFill>
                <a:schemeClr val="bg2">
                  <a:lumMod val="50000"/>
                </a:schemeClr>
              </a:solidFill>
              <a:latin typeface="Calibri Light" pitchFamily="34" charset="0"/>
              <a:cs typeface="Calibri Light" pitchFamily="34" charset="0"/>
            </a:endParaRPr>
          </a:p>
          <a:p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05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85737" indent="-285737" algn="ctr"/>
            <a:r>
              <a:rPr lang="hr-HR" sz="3200" b="1" dirty="0">
                <a:cs typeface="Times New Roman" pitchFamily="18" charset="0"/>
              </a:rPr>
              <a:t/>
            </a:r>
            <a:br>
              <a:rPr lang="hr-HR" sz="3200" b="1" dirty="0">
                <a:cs typeface="Times New Roman" pitchFamily="18" charset="0"/>
              </a:rPr>
            </a:br>
            <a:r>
              <a:rPr lang="hr-HR" sz="3200" dirty="0">
                <a:cs typeface="Times New Roman" pitchFamily="18" charset="0"/>
              </a:rPr>
              <a:t/>
            </a:r>
            <a:br>
              <a:rPr lang="hr-HR" sz="3200" dirty="0">
                <a:cs typeface="Times New Roman" pitchFamily="18" charset="0"/>
              </a:rPr>
            </a:br>
            <a:endParaRPr lang="hr-HR" sz="3200" dirty="0"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3283" y="3017523"/>
            <a:ext cx="184731" cy="508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1351" b="1" dirty="0"/>
          </a:p>
          <a:p>
            <a:endParaRPr lang="hr-HR" sz="1351" dirty="0"/>
          </a:p>
        </p:txBody>
      </p:sp>
      <p:sp>
        <p:nvSpPr>
          <p:cNvPr id="8" name="TextBox 7"/>
          <p:cNvSpPr txBox="1"/>
          <p:nvPr/>
        </p:nvSpPr>
        <p:spPr>
          <a:xfrm>
            <a:off x="2298020" y="445161"/>
            <a:ext cx="841345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9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NEPRIHVATLJIVA PONAŠANJA MLADIH NA DRUŠTVENIM </a:t>
            </a:r>
            <a:br>
              <a:rPr lang="hr-HR" sz="29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</a:br>
            <a:r>
              <a:rPr lang="hr-HR" sz="29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MREŽAMA I INTERNETU</a:t>
            </a:r>
            <a:endParaRPr lang="hr-HR" sz="29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pic>
        <p:nvPicPr>
          <p:cNvPr id="15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Ravni poveznik 11"/>
          <p:cNvCxnSpPr/>
          <p:nvPr/>
        </p:nvCxnSpPr>
        <p:spPr>
          <a:xfrm>
            <a:off x="632154" y="600854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664948" y="1662960"/>
            <a:ext cx="4932000" cy="193899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MOTIVI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 OKOLNOSTI NOVIH OBLIKA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KRIMINALITETA</a:t>
            </a:r>
          </a:p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50214" y="3696849"/>
            <a:ext cx="5004000" cy="224676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POSLJEDICE: teže jer </a:t>
            </a:r>
            <a:r>
              <a:rPr lang="hr-HR" sz="2000" b="1" dirty="0"/>
              <a:t>je veći broj </a:t>
            </a:r>
            <a:r>
              <a:rPr lang="hr-HR" sz="2000" b="1" dirty="0" smtClean="0"/>
              <a:t>žrtava, </a:t>
            </a:r>
          </a:p>
          <a:p>
            <a:r>
              <a:rPr lang="hr-HR" sz="2000" b="1" dirty="0" smtClean="0"/>
              <a:t>       žrtva </a:t>
            </a:r>
            <a:r>
              <a:rPr lang="hr-HR" sz="2000" b="1" dirty="0"/>
              <a:t>više izložena </a:t>
            </a:r>
            <a:r>
              <a:rPr lang="hr-HR" sz="2000" b="1" dirty="0" smtClean="0"/>
              <a:t> psihičkom </a:t>
            </a:r>
            <a:r>
              <a:rPr lang="hr-HR" sz="2000" b="1" dirty="0"/>
              <a:t>pritisku i </a:t>
            </a:r>
            <a:r>
              <a:rPr lang="hr-HR" sz="2000" b="1" dirty="0" smtClean="0"/>
              <a:t> 	traumama</a:t>
            </a:r>
            <a:endParaRPr lang="hr-HR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NAČIN OTKRIVANJA teži</a:t>
            </a:r>
            <a:endParaRPr lang="hr-HR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MOTIV: imovinska </a:t>
            </a:r>
            <a:r>
              <a:rPr lang="hr-HR" sz="2000" b="1" dirty="0"/>
              <a:t>korist, </a:t>
            </a:r>
            <a:r>
              <a:rPr lang="hr-HR" sz="2000" b="1" dirty="0" smtClean="0"/>
              <a:t>dosada,internetska </a:t>
            </a:r>
            <a:r>
              <a:rPr lang="hr-HR" sz="2000" b="1" dirty="0"/>
              <a:t>visoka pismenost, </a:t>
            </a:r>
            <a:r>
              <a:rPr lang="hr-HR" sz="2000" b="1" dirty="0" smtClean="0"/>
              <a:t>nepromišljenost, reakcija na društvena događanja</a:t>
            </a:r>
            <a:endParaRPr lang="hr-HR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03151" y="2899629"/>
            <a:ext cx="49280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SEKSUALNO ZLOSTAVLJANJE NA INTERNETU </a:t>
            </a:r>
            <a:endParaRPr lang="hr-H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VRŠNJAČKO ZLOSTAVLJANJE NA INTERNETU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IMOVINSKA KAZNENA DJELA NA INTERNETU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ZLOUPORABA INTERNETSKE TEHNOLOGIJE</a:t>
            </a:r>
            <a:endParaRPr lang="hr-HR" sz="2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4460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59" y="-147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</a:t>
            </a:r>
            <a:b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MREŽAMA I INTERNETU</a:t>
            </a:r>
            <a:endParaRPr lang="hr-HR" sz="3200" dirty="0"/>
          </a:p>
        </p:txBody>
      </p:sp>
      <p:cxnSp>
        <p:nvCxnSpPr>
          <p:cNvPr id="15" name="Ravni poveznik 47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6316020" y="1687024"/>
            <a:ext cx="5148000" cy="193899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ODGOVOR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NOVE OBLIKE 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NEPRIHVATLJIVOG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PONAŠANJA</a:t>
            </a:r>
          </a:p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6289254" y="3889361"/>
            <a:ext cx="5184000" cy="16312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Neodgovarajuće vrste odgojnih mjera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Trebaju nam nove odgojne mjere</a:t>
            </a:r>
            <a:endParaRPr lang="hr-HR" sz="2000" b="1" dirty="0"/>
          </a:p>
          <a:p>
            <a:r>
              <a:rPr lang="hr-HR" sz="2000" b="1" dirty="0" smtClean="0"/>
              <a:t>Treba li nam</a:t>
            </a:r>
          </a:p>
          <a:p>
            <a:pPr algn="ctr"/>
            <a:endParaRPr lang="hr-HR" sz="2000" b="1" dirty="0" smtClean="0"/>
          </a:p>
          <a:p>
            <a:pPr algn="ctr"/>
            <a:r>
              <a:rPr lang="hr-HR" sz="2000" b="1" dirty="0" smtClean="0"/>
              <a:t>NOVI ZAKON O SUDOVIMA ZA MLADEŽ</a:t>
            </a:r>
            <a:endParaRPr lang="hr-HR" sz="2000" b="1" dirty="0"/>
          </a:p>
        </p:txBody>
      </p:sp>
      <p:pic>
        <p:nvPicPr>
          <p:cNvPr id="13318" name="Picture 6" descr="Slikovni rezultat za novi zakon o sudovima za mladež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39" y="1628465"/>
            <a:ext cx="2520000" cy="378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31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</a:t>
            </a:r>
            <a:b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MREŽAMA I INTERNETU</a:t>
            </a:r>
            <a:endParaRPr lang="hr-HR" sz="3200" dirty="0"/>
          </a:p>
        </p:txBody>
      </p:sp>
      <p:cxnSp>
        <p:nvCxnSpPr>
          <p:cNvPr id="17" name="Ravni poveznik 47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pic>
        <p:nvPicPr>
          <p:cNvPr id="6" name="Picture 4" descr="http://uszm.hr/wp-content/uploads/2015/11/WP_20151105_14_10_47_P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12" y="1511867"/>
            <a:ext cx="2242854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316020" y="1687024"/>
            <a:ext cx="5148000" cy="193899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ODGOVOR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NOVE OBLIKE 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NEPRIHVATLJIVOG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PONAŠANJA</a:t>
            </a:r>
          </a:p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9254" y="3889361"/>
            <a:ext cx="5184000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2000" b="1" dirty="0" smtClean="0"/>
              <a:t>Treba li nam :</a:t>
            </a:r>
          </a:p>
          <a:p>
            <a:endParaRPr lang="hr-HR" sz="2000" b="1" dirty="0"/>
          </a:p>
          <a:p>
            <a:r>
              <a:rPr lang="hr-HR" sz="2000" b="1" dirty="0"/>
              <a:t>u</a:t>
            </a:r>
            <a:r>
              <a:rPr lang="hr-HR" sz="2000" b="1" dirty="0" smtClean="0"/>
              <a:t>činkovit PREVENTIVNI PROGRAM</a:t>
            </a:r>
          </a:p>
        </p:txBody>
      </p:sp>
    </p:spTree>
    <p:extLst>
      <p:ext uri="{BB962C8B-B14F-4D97-AF65-F5344CB8AC3E}">
        <p14:creationId xmlns:p14="http://schemas.microsoft.com/office/powerpoint/2010/main" val="1353313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6763" y="-7705"/>
            <a:ext cx="10515600" cy="1008000"/>
          </a:xfrm>
          <a:ln>
            <a:noFill/>
            <a:prstDash val="dash"/>
          </a:ln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</a:t>
            </a:r>
            <a:b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MREŽAMA I INTERNETU</a:t>
            </a:r>
            <a:endParaRPr lang="hr-HR" sz="3200" b="1" dirty="0">
              <a:cs typeface="Times New Roman" pitchFamily="18" charset="0"/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6142"/>
            <a:ext cx="184731" cy="4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hr-HR" sz="11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Slika 1" descr="C:\Users\dlukac\Desktop\uuu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8" descr="Slikovni rezultat za medijacija u maloljetničkom prav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05" y="1973208"/>
            <a:ext cx="2553194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352116" y="1687024"/>
            <a:ext cx="5148000" cy="193899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ODGOVOR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NOVE OBLIKE 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NEPRIHVATLJIVOG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PONAŠANJA</a:t>
            </a:r>
          </a:p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3478" y="3889361"/>
            <a:ext cx="5184000" cy="132343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2000" b="1" dirty="0"/>
              <a:t> </a:t>
            </a:r>
            <a:r>
              <a:rPr lang="hr-HR" sz="2000" b="1" dirty="0" smtClean="0"/>
              <a:t>     Treba li nam:</a:t>
            </a:r>
          </a:p>
          <a:p>
            <a:endParaRPr lang="hr-HR" sz="2000" b="1" dirty="0" smtClean="0"/>
          </a:p>
          <a:p>
            <a:r>
              <a:rPr lang="hr-HR" sz="2000" b="1" dirty="0"/>
              <a:t> </a:t>
            </a:r>
            <a:r>
              <a:rPr lang="hr-HR" sz="2000" b="1" dirty="0" smtClean="0"/>
              <a:t>     MEDIJACIJA </a:t>
            </a:r>
          </a:p>
          <a:p>
            <a:r>
              <a:rPr lang="hr-HR" sz="2000" b="1" dirty="0" smtClean="0"/>
              <a:t>      umjesto kaznenog progona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3"/>
          <p:cNvSpPr>
            <a:spLocks noGrp="1"/>
          </p:cNvSpPr>
          <p:nvPr>
            <p:ph type="title"/>
          </p:nvPr>
        </p:nvSpPr>
        <p:spPr>
          <a:xfrm>
            <a:off x="838200" y="-6985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r>
              <a:rPr lang="hr-HR" sz="3200" b="1" dirty="0">
                <a:cs typeface="Times New Roman" pitchFamily="18" charset="0"/>
              </a:rPr>
              <a:t/>
            </a:r>
            <a:br>
              <a:rPr lang="hr-HR" sz="3200" b="1" dirty="0">
                <a:cs typeface="Times New Roman" pitchFamily="18" charset="0"/>
              </a:rPr>
            </a:br>
            <a:endParaRPr lang="hr-HR" sz="3200" b="1" dirty="0">
              <a:cs typeface="Times New Roman" pitchFamily="18" charset="0"/>
            </a:endParaRPr>
          </a:p>
        </p:txBody>
      </p:sp>
      <p:cxnSp>
        <p:nvCxnSpPr>
          <p:cNvPr id="2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(27/12/2018) Los ciberdelincuentes están interesados en acceder al dinero de forma rápida y se aprovechan de las malas prácticas de seguridad de los usuarios para conseguirlo. PROHIBIDO EL USO O REPRODUCCIÓN EN COSTA RICA., Image: 404366695, License: Rights-managed, Restrictions: Prohibido el uso o reproducciĂłn de esta imagen en Costa Rica, Model Release: no, Credit line: Profimedia, News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80" y="2498535"/>
            <a:ext cx="3708000" cy="219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6316020" y="2035952"/>
            <a:ext cx="5148000" cy="193899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ODGOVOR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NOVE OBLIKE 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NEPRIHVATLJIVOG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PONAŠANJA</a:t>
            </a:r>
          </a:p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3478" y="3757009"/>
            <a:ext cx="5184000" cy="132343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2000" b="1" dirty="0"/>
              <a:t> </a:t>
            </a:r>
            <a:r>
              <a:rPr lang="hr-HR" sz="2000" b="1" dirty="0" smtClean="0"/>
              <a:t>     Treba li nam kvalitetan</a:t>
            </a:r>
          </a:p>
          <a:p>
            <a:pPr algn="ctr"/>
            <a:r>
              <a:rPr lang="hr-HR" sz="2000" b="1" dirty="0" smtClean="0"/>
              <a:t>     </a:t>
            </a:r>
            <a:r>
              <a:rPr lang="hr-HR" sz="2000" dirty="0" smtClean="0"/>
              <a:t> </a:t>
            </a:r>
            <a:r>
              <a:rPr lang="hr-HR" sz="2000" b="1" dirty="0"/>
              <a:t>ZAKON O NEDOPUŠTENOM PONAŠANJU NA  </a:t>
            </a:r>
            <a:r>
              <a:rPr lang="hr-HR" sz="2000" b="1" dirty="0" smtClean="0"/>
              <a:t>     	INTERNETU</a:t>
            </a:r>
            <a:endParaRPr lang="hr-HR" sz="2000" b="1" dirty="0"/>
          </a:p>
          <a:p>
            <a:endParaRPr lang="hr-HR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3285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2" y="355600"/>
            <a:ext cx="10147300" cy="89428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600" b="1" dirty="0" smtClean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r>
              <a:rPr lang="hr-HR" sz="3200" b="1" dirty="0">
                <a:cs typeface="Times New Roman" pitchFamily="18" charset="0"/>
              </a:rPr>
              <a:t/>
            </a:r>
            <a:br>
              <a:rPr lang="hr-HR" sz="3200" b="1" dirty="0">
                <a:cs typeface="Times New Roman" pitchFamily="18" charset="0"/>
              </a:rPr>
            </a:br>
            <a:endParaRPr lang="hr-HR" sz="3200" b="1" dirty="0">
              <a:cs typeface="Times New Roman" pitchFamily="18" charset="0"/>
            </a:endParaRPr>
          </a:p>
        </p:txBody>
      </p:sp>
      <p:pic>
        <p:nvPicPr>
          <p:cNvPr id="8" name="Slika 1" descr="C:\Users\dlukac\Desktop\uu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155" y="5825135"/>
            <a:ext cx="1152000" cy="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197660" y="1471515"/>
            <a:ext cx="5796679" cy="3785652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sr-Latn-RS"/>
            </a:defPPr>
            <a:lvl1pPr algn="ctr">
              <a:defRPr b="1">
                <a:solidFill>
                  <a:schemeClr val="dk1"/>
                </a:solidFill>
                <a:latin typeface="+mj-lt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UVOD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KRIMINALITET MLADIH RANIJE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KRIMINALITET MLADIH DANAS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MOTIVI I OKOLNOSTI NOVIH OBLIKA KRIMINALITETA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ODGOVOR NA TAKVE OBLIKE  NEPRIHVATLJIVOG PONAŠANJA</a:t>
            </a: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r-HR" sz="2400" dirty="0"/>
          </a:p>
        </p:txBody>
      </p:sp>
      <p:cxnSp>
        <p:nvCxnSpPr>
          <p:cNvPr id="11" name="Ravni poveznik 11"/>
          <p:cNvCxnSpPr/>
          <p:nvPr/>
        </p:nvCxnSpPr>
        <p:spPr>
          <a:xfrm>
            <a:off x="479754" y="5820052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97216" y="5891111"/>
            <a:ext cx="8028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7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r>
              <a:rPr lang="it-IT" sz="3200" b="1" dirty="0">
                <a:cs typeface="Times New Roman" panose="02020603050405020304" pitchFamily="18" charset="0"/>
              </a:rPr>
              <a:t/>
            </a:r>
            <a:br>
              <a:rPr lang="it-IT" sz="3200" b="1" dirty="0">
                <a:cs typeface="Times New Roman" panose="02020603050405020304" pitchFamily="18" charset="0"/>
              </a:rPr>
            </a:br>
            <a:endParaRPr lang="hr-HR" sz="3200" b="1" dirty="0">
              <a:cs typeface="Times New Roman" panose="02020603050405020304" pitchFamily="18" charset="0"/>
            </a:endParaRPr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49088" y="5915175"/>
            <a:ext cx="81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6388212" y="2517231"/>
            <a:ext cx="5112000" cy="1440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400" b="1" dirty="0" smtClean="0"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UVOD</a:t>
            </a:r>
          </a:p>
          <a:p>
            <a:pPr algn="ctr"/>
            <a:endParaRPr lang="hr-HR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7382" y="4081873"/>
            <a:ext cx="5220000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2000" b="1" dirty="0"/>
              <a:t>KRIMINALITET MLADIH KROZ ZADNJIH 10 GODINA</a:t>
            </a:r>
          </a:p>
          <a:p>
            <a:endParaRPr lang="hr-HR" sz="2000" b="1" dirty="0" smtClean="0"/>
          </a:p>
          <a:p>
            <a:r>
              <a:rPr lang="hr-HR" sz="2000" b="1" dirty="0" smtClean="0"/>
              <a:t>IMAMO </a:t>
            </a:r>
            <a:r>
              <a:rPr lang="hr-HR" sz="2000" b="1" dirty="0"/>
              <a:t>LI ODGOVOR </a:t>
            </a:r>
            <a:r>
              <a:rPr lang="hr-HR" sz="2000" b="1" dirty="0" smtClean="0"/>
              <a:t>ZA </a:t>
            </a:r>
            <a:r>
              <a:rPr lang="hr-HR" sz="2000" b="1" dirty="0"/>
              <a:t>NOVE OBLIKE </a:t>
            </a:r>
            <a:r>
              <a:rPr lang="hr-HR" sz="2000" b="1" dirty="0" smtClean="0"/>
              <a:t>KRIMINALITETA </a:t>
            </a:r>
            <a:r>
              <a:rPr lang="hr-HR" sz="2000" b="1" dirty="0"/>
              <a:t>?</a:t>
            </a:r>
          </a:p>
          <a:p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20639775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bg1"/>
            </a:gs>
            <a:gs pos="100000">
              <a:srgbClr val="E2E2E2">
                <a:alpha val="80784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6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r>
              <a:rPr lang="it-IT" dirty="0"/>
              <a:t/>
            </a:r>
            <a:br>
              <a:rPr lang="it-IT" dirty="0"/>
            </a:br>
            <a:endParaRPr lang="hr-HR" dirty="0"/>
          </a:p>
        </p:txBody>
      </p:sp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50" y="6000807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09248" y="5939239"/>
            <a:ext cx="8208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sz="1600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7098100" y="2047982"/>
            <a:ext cx="4104000" cy="120032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endParaRPr lang="hr-HR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RANIJE</a:t>
            </a:r>
          </a:p>
          <a:p>
            <a:endParaRPr lang="hr-HR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pic>
        <p:nvPicPr>
          <p:cNvPr id="13314" name="Picture 2" descr="Karlovac: Mladići su ukrali čak 147 sladoleda iz Tis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78" y="1571173"/>
            <a:ext cx="2542183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www.jutarnji.hr/migration_catalog/lancic_kradja/1992540/alternates/LANDSCAPE_780/lancic_kradj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2" y="3837825"/>
            <a:ext cx="2552725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Marihuana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36" y="3850484"/>
            <a:ext cx="2664000" cy="15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46428" y="3439573"/>
            <a:ext cx="2102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KRAĐE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4" name="Picture 7" descr="https://www.sibenik.in/upload/novosti/2016/11/2016-11-28/68379/a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96" y="1574048"/>
            <a:ext cx="2664000" cy="172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77101" y="3284351"/>
            <a:ext cx="2631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TEŠKE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KRAĐE</a:t>
            </a:r>
          </a:p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PROVALJIVANJEM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808" y="5329232"/>
            <a:ext cx="2694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TEŠKE KRAĐE</a:t>
            </a:r>
          </a:p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 OSOBITO DRZAK NAČIN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9248" y="5349684"/>
            <a:ext cx="3188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NEOVLAŠTENE </a:t>
            </a:r>
          </a:p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PROIZVODNJE I PROMETA DROGAMA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6" name="Picture 15" descr="https://www.rama-prozor.info/uploads/novosti/f/6/2/4/1RWyeU6P_nasilje_u_skolam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64" y="3849850"/>
            <a:ext cx="2700000" cy="14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15718" y="5377360"/>
            <a:ext cx="3115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TJELESNE OZLJEDE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8" name="Picture 17" descr="roditelji su u prošloj godini bili žrtve čak u 16 posto slučajeva obiteljskog nasilja       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104" y="3837408"/>
            <a:ext cx="2592000" cy="14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9348505" y="5417075"/>
            <a:ext cx="24186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KAZNENO DJELO PRIJETNJE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" y="-167727"/>
            <a:ext cx="184731" cy="79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098049"/>
            <a:ext cx="18473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sr-Latn-RS" sz="135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8000" cy="720000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/>
            </a:r>
            <a:b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MREŽAMA I INTERNETU</a:t>
            </a:r>
            <a:endParaRPr lang="hr-HR" sz="3200" b="1" dirty="0"/>
          </a:p>
        </p:txBody>
      </p:sp>
      <p:pic>
        <p:nvPicPr>
          <p:cNvPr id="19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50" y="6012839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400960" y="5903143"/>
            <a:ext cx="795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sz="1600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sz="1600" b="1" dirty="0"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11" name="Picture 48" descr="pornografija inter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05" y="2257844"/>
            <a:ext cx="3780000" cy="251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6003188" y="1711088"/>
            <a:ext cx="5580000" cy="132343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DANAS</a:t>
            </a:r>
          </a:p>
          <a:p>
            <a:pPr algn="ctr"/>
            <a:endParaRPr lang="hr-H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4550" y="3071185"/>
            <a:ext cx="558000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1600" dirty="0" smtClean="0"/>
              <a:t>kazneno djelo ISKORIŠTAVANJA DJECE ZA PORNOGRAFIJU</a:t>
            </a:r>
          </a:p>
          <a:p>
            <a:r>
              <a:rPr lang="hr-HR" sz="1600" dirty="0" smtClean="0"/>
              <a:t>iz članka 163. stavka 2.  KZ/11 </a:t>
            </a:r>
            <a:endParaRPr lang="hr-HR" sz="1600" dirty="0"/>
          </a:p>
        </p:txBody>
      </p:sp>
      <p:sp>
        <p:nvSpPr>
          <p:cNvPr id="23" name="Rectangle 22"/>
          <p:cNvSpPr/>
          <p:nvPr/>
        </p:nvSpPr>
        <p:spPr>
          <a:xfrm>
            <a:off x="6023236" y="3668288"/>
            <a:ext cx="5580000" cy="2062103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/>
            <a:r>
              <a:rPr lang="hr-HR" sz="1600" dirty="0" smtClean="0">
                <a:latin typeface="+mj-lt"/>
              </a:rPr>
              <a:t>NAČIN</a:t>
            </a:r>
            <a:r>
              <a:rPr lang="hr-HR" sz="1600" dirty="0">
                <a:latin typeface="+mj-lt"/>
              </a:rPr>
              <a:t>: putem WA, Viber, Facebooka kontaktiranje s žrtvom i traženje pornografskih fotografija i videa, pribavljanje istih i distribucija</a:t>
            </a:r>
          </a:p>
          <a:p>
            <a:pPr lvl="0" algn="just"/>
            <a:endParaRPr lang="hr-HR" sz="1600" dirty="0" smtClean="0">
              <a:latin typeface="+mj-lt"/>
            </a:endParaRPr>
          </a:p>
          <a:p>
            <a:pPr lvl="0" algn="just"/>
            <a:r>
              <a:rPr lang="hr-HR" sz="1600" dirty="0" smtClean="0">
                <a:latin typeface="+mj-lt"/>
              </a:rPr>
              <a:t>ŽRTVA</a:t>
            </a:r>
            <a:r>
              <a:rPr lang="hr-HR" sz="1600" dirty="0">
                <a:latin typeface="+mj-lt"/>
              </a:rPr>
              <a:t>: maloljetna, poznata ili nepoznata osoba</a:t>
            </a:r>
          </a:p>
          <a:p>
            <a:pPr algn="just"/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 algn="just"/>
            <a:r>
              <a:rPr lang="hr-HR" sz="1600" dirty="0">
                <a:latin typeface="+mj-lt"/>
              </a:rPr>
              <a:t>POČINITELJ: maloljetna, poznata osoba iz razreda ili nepoznata</a:t>
            </a:r>
          </a:p>
          <a:p>
            <a:pPr lvl="0" algn="just"/>
            <a:r>
              <a:rPr lang="hr-HR" sz="1600" dirty="0">
                <a:latin typeface="+mj-lt"/>
              </a:rPr>
              <a:t>osoba koju je žrtva upoznala putem </a:t>
            </a:r>
            <a:r>
              <a:rPr lang="hr-HR" sz="1600" dirty="0" smtClean="0">
                <a:latin typeface="+mj-lt"/>
              </a:rPr>
              <a:t>facebooka</a:t>
            </a:r>
            <a:endParaRPr lang="hr-H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103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b="1" dirty="0" smtClean="0">
                <a:solidFill>
                  <a:schemeClr val="accent2"/>
                </a:solidFill>
                <a:cs typeface="Times New Roman" pitchFamily="18" charset="0"/>
              </a:rPr>
              <a:t>NEPRIHVATLJIVA </a:t>
            </a:r>
            <a:r>
              <a:rPr lang="hr-HR" sz="3200" b="1" dirty="0">
                <a:solidFill>
                  <a:schemeClr val="accent2"/>
                </a:solidFill>
                <a:cs typeface="Times New Roman" pitchFamily="18" charset="0"/>
              </a:rPr>
              <a:t>PONAŠANJA MLADIH NA DRUŠTVENIM MREŽAMA I INTERNETU</a:t>
            </a:r>
            <a:endParaRPr lang="hr-HR" sz="3200" dirty="0"/>
          </a:p>
        </p:txBody>
      </p:sp>
      <p:sp>
        <p:nvSpPr>
          <p:cNvPr id="4" name="Rectangle 3"/>
          <p:cNvSpPr/>
          <p:nvPr/>
        </p:nvSpPr>
        <p:spPr>
          <a:xfrm>
            <a:off x="425024" y="5999399"/>
            <a:ext cx="81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cxnSp>
        <p:nvCxnSpPr>
          <p:cNvPr id="6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lika 1" descr="C:\Users\dlukac\Desktop\uuu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50" y="6012839"/>
            <a:ext cx="864524" cy="789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Slikovni rezultat za KAZNENO DJELO POVREDE PRIVATNOSTI DJETETA MEĐU MLADIM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33" y="2458684"/>
            <a:ext cx="3650616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003188" y="1650928"/>
            <a:ext cx="5580000" cy="132343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DANAS</a:t>
            </a:r>
          </a:p>
          <a:p>
            <a:pPr algn="ctr"/>
            <a:endParaRPr lang="hr-H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4550" y="3035089"/>
            <a:ext cx="558000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1600" dirty="0" smtClean="0"/>
              <a:t>kazneno djelo POVREDE PRIVATNOSTI DJETETA</a:t>
            </a:r>
          </a:p>
          <a:p>
            <a:r>
              <a:rPr lang="hr-HR" sz="1600" dirty="0" smtClean="0"/>
              <a:t>iz članka 178. stavka 1.  KZ/11 </a:t>
            </a:r>
            <a:endParaRPr lang="hr-HR" sz="1600" dirty="0"/>
          </a:p>
        </p:txBody>
      </p:sp>
      <p:sp>
        <p:nvSpPr>
          <p:cNvPr id="16" name="Rectangle 15"/>
          <p:cNvSpPr/>
          <p:nvPr/>
        </p:nvSpPr>
        <p:spPr>
          <a:xfrm>
            <a:off x="6023236" y="3572032"/>
            <a:ext cx="5580000" cy="2308324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/>
            <a:r>
              <a:rPr lang="hr-HR" sz="1600" dirty="0" smtClean="0">
                <a:latin typeface="+mj-lt"/>
              </a:rPr>
              <a:t>NAČIN</a:t>
            </a:r>
            <a:r>
              <a:rPr lang="hr-HR" sz="1600" dirty="0">
                <a:latin typeface="+mj-lt"/>
              </a:rPr>
              <a:t>: </a:t>
            </a:r>
            <a:r>
              <a:rPr lang="hr-HR" sz="1600" dirty="0" smtClean="0">
                <a:latin typeface="+mj-lt"/>
              </a:rPr>
              <a:t>upoznavanje i snimanje žrtve u izlasku te distribucija fotografija i snimki na različite internet portale, Facebook stranice internet dnevne tiskovine radi izazivanja poruge kod vršnjaka i drugih osoba</a:t>
            </a:r>
            <a:endParaRPr lang="hr-HR" sz="1600" dirty="0">
              <a:latin typeface="+mj-lt"/>
            </a:endParaRPr>
          </a:p>
          <a:p>
            <a:pPr lvl="0" algn="just"/>
            <a:endParaRPr lang="hr-HR" sz="1600" dirty="0" smtClean="0">
              <a:latin typeface="+mj-lt"/>
            </a:endParaRPr>
          </a:p>
          <a:p>
            <a:pPr lvl="0" algn="just"/>
            <a:r>
              <a:rPr lang="hr-HR" sz="1600" dirty="0" smtClean="0">
                <a:latin typeface="+mj-lt"/>
              </a:rPr>
              <a:t>ŽRTVA</a:t>
            </a:r>
            <a:r>
              <a:rPr lang="hr-HR" sz="1600" dirty="0">
                <a:latin typeface="+mj-lt"/>
              </a:rPr>
              <a:t>: </a:t>
            </a:r>
            <a:r>
              <a:rPr lang="hr-HR" sz="1600" dirty="0" smtClean="0">
                <a:latin typeface="+mj-lt"/>
              </a:rPr>
              <a:t>maloljetna i objava njenih fotografija i videa izazvalo uznemirenost kod žrtve</a:t>
            </a:r>
            <a:endParaRPr lang="hr-HR" sz="1600" dirty="0">
              <a:latin typeface="+mj-lt"/>
            </a:endParaRPr>
          </a:p>
          <a:p>
            <a:pPr algn="just"/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 algn="just"/>
            <a:r>
              <a:rPr lang="hr-HR" sz="1600" dirty="0">
                <a:latin typeface="+mj-lt"/>
              </a:rPr>
              <a:t>POČINITELJ: maloljetna, </a:t>
            </a:r>
            <a:r>
              <a:rPr lang="hr-HR" sz="1600" dirty="0" smtClean="0">
                <a:latin typeface="+mj-lt"/>
              </a:rPr>
              <a:t>žrtvi nepoznata osoba</a:t>
            </a:r>
            <a:endParaRPr lang="hr-H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16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cs typeface="Times New Roman" pitchFamily="18" charset="0"/>
              </a:rPr>
              <a:t/>
            </a:r>
            <a:br>
              <a:rPr lang="hr-HR" b="1" dirty="0" smtClean="0">
                <a:cs typeface="Times New Roman" pitchFamily="18" charset="0"/>
              </a:rPr>
            </a:br>
            <a:r>
              <a:rPr lang="hr-HR" sz="3100" dirty="0">
                <a:cs typeface="Times New Roman" pitchFamily="18" charset="0"/>
              </a:rPr>
              <a:t/>
            </a:r>
            <a:br>
              <a:rPr lang="hr-HR" sz="3100" dirty="0">
                <a:cs typeface="Times New Roman" pitchFamily="18" charset="0"/>
              </a:rPr>
            </a:br>
            <a:endParaRPr lang="hr-HR" sz="3100" dirty="0"/>
          </a:p>
        </p:txBody>
      </p:sp>
      <p:sp>
        <p:nvSpPr>
          <p:cNvPr id="12" name="TextBox 11"/>
          <p:cNvSpPr txBox="1"/>
          <p:nvPr/>
        </p:nvSpPr>
        <p:spPr>
          <a:xfrm>
            <a:off x="945934" y="3105808"/>
            <a:ext cx="184731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1351" dirty="0"/>
          </a:p>
        </p:txBody>
      </p:sp>
      <p:sp>
        <p:nvSpPr>
          <p:cNvPr id="3" name="TextBox 2"/>
          <p:cNvSpPr txBox="1"/>
          <p:nvPr/>
        </p:nvSpPr>
        <p:spPr>
          <a:xfrm>
            <a:off x="1540901" y="649695"/>
            <a:ext cx="92773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NEPRIHVATLJIVA PONAŠANJA MLADIH NA DRUŠTVENIM </a:t>
            </a:r>
            <a:endParaRPr lang="hr-HR" sz="3200" b="1" dirty="0" smtClean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hr-HR" sz="32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MREŽAMA </a:t>
            </a:r>
            <a:r>
              <a:rPr lang="hr-HR" sz="32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I INTERNETU</a:t>
            </a:r>
            <a:endParaRPr lang="hr-HR" sz="3200" dirty="0">
              <a:latin typeface="+mj-lt"/>
            </a:endParaRPr>
          </a:p>
        </p:txBody>
      </p:sp>
      <p:cxnSp>
        <p:nvCxnSpPr>
          <p:cNvPr id="21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pic>
        <p:nvPicPr>
          <p:cNvPr id="22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050" y="6012839"/>
            <a:ext cx="864524" cy="789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likovni rezultat za maloljetnik prijetio azilantu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00" y="2652992"/>
            <a:ext cx="3636000" cy="24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6003188" y="1843440"/>
            <a:ext cx="5580000" cy="1323439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DANAS</a:t>
            </a:r>
          </a:p>
          <a:p>
            <a:pPr algn="ctr"/>
            <a:endParaRPr lang="hr-H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4550" y="3179473"/>
            <a:ext cx="558000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hr-HR" sz="1600" dirty="0" smtClean="0"/>
              <a:t>kazneno djelo PRIJETNJE</a:t>
            </a:r>
          </a:p>
          <a:p>
            <a:r>
              <a:rPr lang="hr-HR" sz="1600" dirty="0" smtClean="0"/>
              <a:t>iz članka 139. stavka 2.  KZ/11 </a:t>
            </a:r>
            <a:endParaRPr lang="hr-HR" sz="1600" dirty="0"/>
          </a:p>
        </p:txBody>
      </p:sp>
      <p:sp>
        <p:nvSpPr>
          <p:cNvPr id="14" name="Rectangle 13"/>
          <p:cNvSpPr/>
          <p:nvPr/>
        </p:nvSpPr>
        <p:spPr>
          <a:xfrm>
            <a:off x="6023236" y="3800640"/>
            <a:ext cx="5580000" cy="156966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/>
            <a:r>
              <a:rPr lang="hr-HR" sz="1600" dirty="0" smtClean="0">
                <a:latin typeface="+mj-lt"/>
              </a:rPr>
              <a:t>NAČIN: prijetnje tjelesnim ozljeđivanjem putem Facebooka </a:t>
            </a:r>
            <a:endParaRPr lang="hr-HR" sz="1600" dirty="0">
              <a:latin typeface="+mj-lt"/>
            </a:endParaRPr>
          </a:p>
          <a:p>
            <a:pPr lvl="0" algn="just"/>
            <a:endParaRPr lang="hr-HR" sz="1600" dirty="0" smtClean="0">
              <a:latin typeface="+mj-lt"/>
            </a:endParaRPr>
          </a:p>
          <a:p>
            <a:pPr lvl="0" algn="just"/>
            <a:r>
              <a:rPr lang="hr-HR" sz="1600" dirty="0" smtClean="0">
                <a:latin typeface="+mj-lt"/>
              </a:rPr>
              <a:t>ŽRTVA</a:t>
            </a:r>
            <a:r>
              <a:rPr lang="hr-HR" sz="1600" dirty="0">
                <a:latin typeface="+mj-lt"/>
              </a:rPr>
              <a:t>: </a:t>
            </a:r>
            <a:r>
              <a:rPr lang="hr-HR" sz="1600" dirty="0" smtClean="0">
                <a:latin typeface="+mj-lt"/>
              </a:rPr>
              <a:t>maloljetna, poznaje počinitelj i živi u istom mjestu ili ide</a:t>
            </a:r>
          </a:p>
          <a:p>
            <a:pPr lvl="0" algn="just"/>
            <a:r>
              <a:rPr lang="hr-HR" sz="1600" dirty="0" smtClean="0">
                <a:latin typeface="+mj-lt"/>
              </a:rPr>
              <a:t>u istu školu s počiniteljem ili punoljetna javna osoba </a:t>
            </a:r>
            <a:endParaRPr lang="hr-HR" sz="1600" dirty="0">
              <a:latin typeface="+mj-lt"/>
            </a:endParaRPr>
          </a:p>
          <a:p>
            <a:pPr algn="just"/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 algn="just"/>
            <a:r>
              <a:rPr lang="hr-HR" sz="1600" dirty="0">
                <a:latin typeface="+mj-lt"/>
              </a:rPr>
              <a:t>POČINITELJ: </a:t>
            </a:r>
            <a:r>
              <a:rPr lang="hr-HR" sz="1600" dirty="0" smtClean="0">
                <a:latin typeface="+mj-lt"/>
              </a:rPr>
              <a:t>maloljetnik ili mlađi punoljetnik</a:t>
            </a:r>
            <a:endParaRPr lang="hr-H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21944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avni poveznik 11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4" descr="Prikaz online kladionica u desktop, laptop, mobitel i tablet verzij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41" y="2671152"/>
            <a:ext cx="360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6003188" y="1687023"/>
            <a:ext cx="5688000" cy="1332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DANAS</a:t>
            </a:r>
          </a:p>
          <a:p>
            <a:pPr algn="ctr"/>
            <a:endParaRPr lang="hr-H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0901" y="649695"/>
            <a:ext cx="92773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NEPRIHVATLJIVA PONAŠANJA MLADIH NA DRUŠTVENIM </a:t>
            </a:r>
            <a:endParaRPr lang="hr-HR" sz="3200" b="1" dirty="0" smtClean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hr-HR" sz="32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MREŽAMA </a:t>
            </a:r>
            <a:r>
              <a:rPr lang="hr-HR" sz="32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I INTERNETU</a:t>
            </a:r>
            <a:endParaRPr lang="hr-HR" sz="32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24550" y="3035089"/>
            <a:ext cx="568800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hr-HR" sz="1600" dirty="0" smtClean="0"/>
              <a:t>kazneno djelo PRIJEVARE</a:t>
            </a:r>
            <a:r>
              <a:rPr lang="hr-HR" sz="1600" dirty="0"/>
              <a:t> </a:t>
            </a:r>
            <a:r>
              <a:rPr lang="hr-HR" sz="1600" dirty="0" smtClean="0"/>
              <a:t>iz članka 236. stavka 1.  KZ/11</a:t>
            </a:r>
          </a:p>
          <a:p>
            <a:pPr algn="just"/>
            <a:r>
              <a:rPr lang="hr-HR" sz="1600" dirty="0"/>
              <a:t>k</a:t>
            </a:r>
            <a:r>
              <a:rPr lang="hr-HR" sz="1600" dirty="0" smtClean="0"/>
              <a:t>azneno djelo RAČUNALNE PRIJEVARE iz članka 271.  KZ/11</a:t>
            </a:r>
          </a:p>
          <a:p>
            <a:pPr algn="just"/>
            <a:r>
              <a:rPr lang="hr-HR" sz="1600" dirty="0"/>
              <a:t>k</a:t>
            </a:r>
            <a:r>
              <a:rPr lang="hr-HR" sz="1600" dirty="0" smtClean="0"/>
              <a:t>azneno djelo  RAČUNALNOG KRIVOTVORENJA iz članka 270. KZ/11</a:t>
            </a:r>
            <a:endParaRPr lang="hr-HR" sz="1600" dirty="0"/>
          </a:p>
        </p:txBody>
      </p:sp>
      <p:sp>
        <p:nvSpPr>
          <p:cNvPr id="26" name="Rectangle 25"/>
          <p:cNvSpPr/>
          <p:nvPr/>
        </p:nvSpPr>
        <p:spPr>
          <a:xfrm>
            <a:off x="6023236" y="3824704"/>
            <a:ext cx="5652000" cy="2308324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/>
            <a:r>
              <a:rPr lang="hr-HR" sz="1600" dirty="0" smtClean="0">
                <a:latin typeface="+mj-lt"/>
              </a:rPr>
              <a:t>NAČIN: krivotvorenje listića kladionice dobitnika i preuzimanje dobitka putem on line računa na portalu kladionice</a:t>
            </a:r>
          </a:p>
          <a:p>
            <a:pPr lvl="0" algn="just"/>
            <a:r>
              <a:rPr lang="hr-HR" sz="1600" dirty="0" smtClean="0">
                <a:latin typeface="+mj-lt"/>
              </a:rPr>
              <a:t>Lažna prodaja robe putem izmišljenih facebook profila</a:t>
            </a:r>
          </a:p>
          <a:p>
            <a:pPr lvl="0" algn="just"/>
            <a:r>
              <a:rPr lang="hr-HR" sz="1600" dirty="0">
                <a:latin typeface="+mj-lt"/>
              </a:rPr>
              <a:t>l</a:t>
            </a:r>
            <a:r>
              <a:rPr lang="hr-HR" sz="1600" dirty="0" smtClean="0">
                <a:latin typeface="+mj-lt"/>
              </a:rPr>
              <a:t>ažna objava poslova u inozemstvu putem internet portala s traženjem učešća za izradu radne dozvole </a:t>
            </a:r>
          </a:p>
          <a:p>
            <a:pPr lvl="0" algn="just"/>
            <a:endParaRPr lang="hr-HR" sz="1600" dirty="0" smtClean="0">
              <a:latin typeface="+mj-lt"/>
            </a:endParaRPr>
          </a:p>
          <a:p>
            <a:pPr lvl="0" algn="just"/>
            <a:r>
              <a:rPr lang="hr-HR" sz="1600" dirty="0" smtClean="0">
                <a:latin typeface="+mj-lt"/>
              </a:rPr>
              <a:t>ŽRTVA</a:t>
            </a:r>
            <a:r>
              <a:rPr lang="hr-HR" sz="1600" dirty="0">
                <a:latin typeface="+mj-lt"/>
              </a:rPr>
              <a:t>: </a:t>
            </a:r>
            <a:r>
              <a:rPr lang="hr-HR" sz="1600" dirty="0" smtClean="0">
                <a:latin typeface="+mj-lt"/>
              </a:rPr>
              <a:t>punoljetna osoba</a:t>
            </a:r>
            <a:endParaRPr lang="hr-HR" sz="1600" dirty="0">
              <a:latin typeface="+mj-lt"/>
            </a:endParaRPr>
          </a:p>
          <a:p>
            <a:pPr algn="just"/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 algn="just"/>
            <a:r>
              <a:rPr lang="hr-HR" sz="1600" dirty="0">
                <a:latin typeface="+mj-lt"/>
              </a:rPr>
              <a:t>POČINITELJ: </a:t>
            </a:r>
            <a:r>
              <a:rPr lang="hr-HR" sz="1600" dirty="0" smtClean="0">
                <a:latin typeface="+mj-lt"/>
              </a:rPr>
              <a:t>maloljetnik i mlađi punoljetnik, ne poznaje žrtve</a:t>
            </a:r>
            <a:endParaRPr lang="hr-HR" sz="1600" dirty="0">
              <a:latin typeface="+mj-lt"/>
            </a:endParaRPr>
          </a:p>
        </p:txBody>
      </p:sp>
      <p:pic>
        <p:nvPicPr>
          <p:cNvPr id="27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242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48497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Ravni poveznik 47"/>
          <p:cNvCxnSpPr/>
          <p:nvPr/>
        </p:nvCxnSpPr>
        <p:spPr>
          <a:xfrm>
            <a:off x="479754" y="5916308"/>
            <a:ext cx="1108359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" y="-6142"/>
            <a:ext cx="184731" cy="4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hr-HR" sz="1100" dirty="0">
              <a:latin typeface="Arial" pitchFamily="34" charset="0"/>
              <a:cs typeface="Arial" pitchFamily="34" charset="0"/>
            </a:endParaRP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1" y="4098049"/>
            <a:ext cx="18473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</a:pPr>
            <a:endParaRPr lang="sr-Latn-RS" sz="135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6944" y="23109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r-HR" sz="2900" b="1" dirty="0">
                <a:solidFill>
                  <a:schemeClr val="accent2"/>
                </a:solidFill>
                <a:cs typeface="Times New Roman" pitchFamily="18" charset="0"/>
              </a:rPr>
              <a:t>NEPRIHVATLJIVA PONAŠANJA MLADIH NA DRUŠTVENIM </a:t>
            </a:r>
            <a:br>
              <a:rPr lang="hr-HR" sz="2900" b="1" dirty="0">
                <a:solidFill>
                  <a:schemeClr val="accent2"/>
                </a:solidFill>
                <a:cs typeface="Times New Roman" pitchFamily="18" charset="0"/>
              </a:rPr>
            </a:br>
            <a:r>
              <a:rPr lang="hr-HR" sz="2900" b="1" dirty="0">
                <a:solidFill>
                  <a:schemeClr val="accent2"/>
                </a:solidFill>
                <a:cs typeface="Times New Roman" pitchFamily="18" charset="0"/>
              </a:rPr>
              <a:t>MREŽAMA I INTERNETU</a:t>
            </a:r>
            <a:r>
              <a:rPr lang="hr-HR" sz="2900" dirty="0"/>
              <a:t/>
            </a:r>
            <a:br>
              <a:rPr lang="hr-HR" sz="2900" dirty="0"/>
            </a:br>
            <a:endParaRPr lang="hr-HR" sz="2900" dirty="0"/>
          </a:p>
        </p:txBody>
      </p:sp>
      <p:pic>
        <p:nvPicPr>
          <p:cNvPr id="17" name="Picture 42" descr="Slikovni rezultat za OTKRIVENI HAKERI KOJI SU NAPALI STRANICU VLAD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48" y="2416427"/>
            <a:ext cx="3609319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6526" y="6051881"/>
            <a:ext cx="8151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Stručni skup Udruge sudaca za mladež, obiteljskih sudaca i stručnjaka za djecu i mladež, </a:t>
            </a: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  <a:latin typeface="Calibri Light" pitchFamily="34" charset="0"/>
                <a:cs typeface="Calibri Light" pitchFamily="34" charset="0"/>
              </a:rPr>
              <a:t>Zagreb, 21. veljače 2019.</a:t>
            </a:r>
            <a:endParaRPr lang="hr-HR" b="1" dirty="0">
              <a:latin typeface="Calibri Light" pitchFamily="34" charset="0"/>
              <a:cs typeface="Calibri Light" pitchFamily="34" charset="0"/>
            </a:endParaRPr>
          </a:p>
          <a:p>
            <a:endParaRPr lang="hr-HR" dirty="0"/>
          </a:p>
        </p:txBody>
      </p:sp>
      <p:pic>
        <p:nvPicPr>
          <p:cNvPr id="20" name="Slika 1" descr="C:\Users\dlukac\Desktop\uuu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114" y="6024871"/>
            <a:ext cx="864524" cy="78970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6003188" y="1301999"/>
            <a:ext cx="5688000" cy="1332000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endParaRPr lang="hr-H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/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KRIMINALITET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MLADIH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DANAS</a:t>
            </a:r>
          </a:p>
          <a:p>
            <a:pPr algn="ctr"/>
            <a:endParaRPr lang="hr-H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2518" y="2710225"/>
            <a:ext cx="5688000" cy="107721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35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hr-HR" sz="1600" dirty="0" smtClean="0"/>
              <a:t>kazneno djelo ZLOUPORABE NAPRAVA iz članka 272.  KZ/11</a:t>
            </a:r>
          </a:p>
          <a:p>
            <a:pPr algn="just"/>
            <a:r>
              <a:rPr lang="hr-HR" sz="1600" dirty="0"/>
              <a:t>k</a:t>
            </a:r>
            <a:r>
              <a:rPr lang="hr-HR" sz="1600" dirty="0" smtClean="0"/>
              <a:t>azneno djelo OMETANJA RAČUNALNOG SUSTAVA iz članka 267. KZ/11</a:t>
            </a:r>
          </a:p>
          <a:p>
            <a:pPr algn="just"/>
            <a:r>
              <a:rPr lang="hr-HR" sz="1600" dirty="0"/>
              <a:t>k</a:t>
            </a:r>
            <a:r>
              <a:rPr lang="hr-HR" sz="1600" dirty="0" smtClean="0"/>
              <a:t>azneno djelo  NEOVLAŠTENOG PRISTUPA iz članka 266. KZ/11</a:t>
            </a:r>
            <a:endParaRPr lang="hr-HR" sz="1600" dirty="0"/>
          </a:p>
        </p:txBody>
      </p:sp>
      <p:sp>
        <p:nvSpPr>
          <p:cNvPr id="25" name="Rectangle 24"/>
          <p:cNvSpPr/>
          <p:nvPr/>
        </p:nvSpPr>
        <p:spPr>
          <a:xfrm>
            <a:off x="6011204" y="3740480"/>
            <a:ext cx="5688000" cy="2308324"/>
          </a:xfrm>
          <a:prstGeom prst="rect">
            <a:avLst/>
          </a:prstGeom>
          <a:gradFill flip="none" rotWithShape="1">
            <a:gsLst>
              <a:gs pos="20000">
                <a:srgbClr val="FCFCFC"/>
              </a:gs>
              <a:gs pos="100000">
                <a:srgbClr val="ECECEC"/>
              </a:gs>
            </a:gsLst>
            <a:lin ang="5400000" scaled="1"/>
            <a:tileRect/>
          </a:gradFill>
          <a:ln>
            <a:noFill/>
          </a:ln>
          <a:effectLst>
            <a:glow rad="63500">
              <a:srgbClr val="ECECEC">
                <a:alpha val="40000"/>
              </a:srgbClr>
            </a:glow>
            <a:outerShdw blurRad="863600" sx="76000" sy="76000" rotWithShape="0">
              <a:prstClr val="black">
                <a:alpha val="15000"/>
              </a:prstClr>
            </a:outerShdw>
            <a:reflection stA="45000" endPos="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/>
            <a:r>
              <a:rPr lang="hr-HR" sz="1600" dirty="0" smtClean="0">
                <a:latin typeface="+mj-lt"/>
              </a:rPr>
              <a:t>NAČIN: korištenje zloćudnih programa za preuzimanje drugih računala, korisničkih imena i lozinki, onemogućavanja pristupa korisnicima interneta slanjem mnogostrukih zahtjeva prema poslužitelju na određenoj IP adresi , onemogućavanja i otežavanja rada internetskih stranica</a:t>
            </a:r>
          </a:p>
          <a:p>
            <a:pPr lvl="0" algn="just"/>
            <a:endParaRPr lang="hr-HR" sz="1600" dirty="0" smtClean="0">
              <a:latin typeface="+mj-lt"/>
            </a:endParaRPr>
          </a:p>
          <a:p>
            <a:pPr lvl="0" algn="just"/>
            <a:r>
              <a:rPr lang="hr-HR" sz="1600" dirty="0" smtClean="0">
                <a:latin typeface="+mj-lt"/>
              </a:rPr>
              <a:t>ŽRTVA: državne institucije, trgovačka društva, škole,</a:t>
            </a:r>
            <a:endParaRPr lang="hr-HR" sz="1600" dirty="0">
              <a:latin typeface="+mj-lt"/>
            </a:endParaRPr>
          </a:p>
          <a:p>
            <a:pPr algn="just"/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0" algn="just"/>
            <a:r>
              <a:rPr lang="hr-HR" sz="1600" dirty="0">
                <a:latin typeface="+mj-lt"/>
              </a:rPr>
              <a:t>POČINITELJ: </a:t>
            </a:r>
            <a:r>
              <a:rPr lang="hr-HR" sz="1600" dirty="0" smtClean="0">
                <a:latin typeface="+mj-lt"/>
              </a:rPr>
              <a:t>maloljetnici i mlađi punoljetnici</a:t>
            </a:r>
            <a:endParaRPr lang="hr-H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098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2355</TotalTime>
  <Words>920</Words>
  <Application>Microsoft Office PowerPoint</Application>
  <PresentationFormat>Prilagođeno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NEPRIHVATLJIVA PONAŠANJA MLADIH NA DRUŠTVENIM MREŽAMA I INTERNETU</vt:lpstr>
      <vt:lpstr> NEPRIHVATLJIVA PONAŠANJA MLADIH NA DRUŠTVENIM MREŽAMA I INTERNETU </vt:lpstr>
      <vt:lpstr> NEPRIHVATLJIVA PONAŠANJA MLADIH NA DRUŠTVENIM MREŽAMA I INTERNETU </vt:lpstr>
      <vt:lpstr> NEPRIHVATLJIVA PONAŠANJA MLADIH NA DRUŠTVENIM MREŽAMA I INTERNETU </vt:lpstr>
      <vt:lpstr> NEPRIHVATLJIVA PONAŠANJA MLADIH NA DRUŠTVENIM MREŽAMA I INTERNETU</vt:lpstr>
      <vt:lpstr>NEPRIHVATLJIVA PONAŠANJA MLADIH NA DRUŠTVENIM MREŽAMA I INTERNETU</vt:lpstr>
      <vt:lpstr>  </vt:lpstr>
      <vt:lpstr>PowerPointova prezentacija</vt:lpstr>
      <vt:lpstr>NEPRIHVATLJIVA PONAŠANJA MLADIH NA DRUŠTVENIM  MREŽAMA I INTERNETU </vt:lpstr>
      <vt:lpstr>  </vt:lpstr>
      <vt:lpstr>NEPRIHVATLJIVA PONAŠANJA MLADIH NA DRUŠTVENIM  MREŽAMA I INTERNETU</vt:lpstr>
      <vt:lpstr>NEPRIHVATLJIVA PONAŠANJA MLADIH NA DRUŠTVENIM  MREŽAMA I INTERNETU</vt:lpstr>
      <vt:lpstr>NEPRIHVATLJIVA PONAŠANJA MLADIH NA DRUŠTVENIM  MREŽAMA I INTERNETU</vt:lpstr>
      <vt:lpstr> NEPRIHVATLJIVA PONAŠANJA MLADIH NA DRUŠTVENIM MREŽAMA I INTERNETU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Kristijan Kevešević</dc:creator>
  <cp:lastModifiedBy>Lana Peto Kujundžić</cp:lastModifiedBy>
  <cp:revision>299</cp:revision>
  <dcterms:created xsi:type="dcterms:W3CDTF">2018-10-26T10:25:47Z</dcterms:created>
  <dcterms:modified xsi:type="dcterms:W3CDTF">2019-02-22T07:34:04Z</dcterms:modified>
</cp:coreProperties>
</file>