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notesMasterIdLst>
    <p:notesMasterId r:id="rId33"/>
  </p:notesMasterIdLst>
  <p:handoutMasterIdLst>
    <p:handoutMasterId r:id="rId34"/>
  </p:handoutMasterIdLst>
  <p:sldIdLst>
    <p:sldId id="256" r:id="rId2"/>
    <p:sldId id="328" r:id="rId3"/>
    <p:sldId id="358" r:id="rId4"/>
    <p:sldId id="357" r:id="rId5"/>
    <p:sldId id="371" r:id="rId6"/>
    <p:sldId id="374" r:id="rId7"/>
    <p:sldId id="373" r:id="rId8"/>
    <p:sldId id="274" r:id="rId9"/>
    <p:sldId id="345" r:id="rId10"/>
    <p:sldId id="375" r:id="rId11"/>
    <p:sldId id="376" r:id="rId12"/>
    <p:sldId id="372" r:id="rId13"/>
    <p:sldId id="354" r:id="rId14"/>
    <p:sldId id="286" r:id="rId15"/>
    <p:sldId id="262" r:id="rId16"/>
    <p:sldId id="291" r:id="rId17"/>
    <p:sldId id="268" r:id="rId18"/>
    <p:sldId id="337" r:id="rId19"/>
    <p:sldId id="367" r:id="rId20"/>
    <p:sldId id="263" r:id="rId21"/>
    <p:sldId id="351" r:id="rId22"/>
    <p:sldId id="362" r:id="rId23"/>
    <p:sldId id="327" r:id="rId24"/>
    <p:sldId id="363" r:id="rId25"/>
    <p:sldId id="365" r:id="rId26"/>
    <p:sldId id="340" r:id="rId27"/>
    <p:sldId id="343" r:id="rId28"/>
    <p:sldId id="359" r:id="rId29"/>
    <p:sldId id="336" r:id="rId30"/>
    <p:sldId id="330" r:id="rId31"/>
    <p:sldId id="272" r:id="rId32"/>
  </p:sldIdLst>
  <p:sldSz cx="12192000" cy="6858000"/>
  <p:notesSz cx="6784975"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ena" initials="I"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5" autoAdjust="0"/>
    <p:restoredTop sz="94660"/>
  </p:normalViewPr>
  <p:slideViewPr>
    <p:cSldViewPr snapToGrid="0">
      <p:cViewPr varScale="1">
        <p:scale>
          <a:sx n="92" d="100"/>
          <a:sy n="92" d="100"/>
        </p:scale>
        <p:origin x="-34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40156" cy="49702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sz="quarter" idx="1"/>
          </p:nvPr>
        </p:nvSpPr>
        <p:spPr>
          <a:xfrm>
            <a:off x="3843249" y="0"/>
            <a:ext cx="2940156" cy="497020"/>
          </a:xfrm>
          <a:prstGeom prst="rect">
            <a:avLst/>
          </a:prstGeom>
        </p:spPr>
        <p:txBody>
          <a:bodyPr vert="horz" lIns="91440" tIns="45720" rIns="91440" bIns="45720" rtlCol="0"/>
          <a:lstStyle>
            <a:lvl1pPr algn="r">
              <a:defRPr sz="1200"/>
            </a:lvl1pPr>
          </a:lstStyle>
          <a:p>
            <a:fld id="{AAB14958-7C88-4EE5-9502-CDFF51BD30E0}" type="datetimeFigureOut">
              <a:rPr lang="hr-HR" smtClean="0"/>
              <a:t>22.2.2019.</a:t>
            </a:fld>
            <a:endParaRPr lang="hr-HR"/>
          </a:p>
        </p:txBody>
      </p:sp>
      <p:sp>
        <p:nvSpPr>
          <p:cNvPr id="4" name="Rezervirano mjesto podnožja 3"/>
          <p:cNvSpPr>
            <a:spLocks noGrp="1"/>
          </p:cNvSpPr>
          <p:nvPr>
            <p:ph type="ftr" sz="quarter" idx="2"/>
          </p:nvPr>
        </p:nvSpPr>
        <p:spPr>
          <a:xfrm>
            <a:off x="0" y="9408981"/>
            <a:ext cx="2940156" cy="497019"/>
          </a:xfrm>
          <a:prstGeom prst="rect">
            <a:avLst/>
          </a:prstGeom>
        </p:spPr>
        <p:txBody>
          <a:bodyPr vert="horz" lIns="91440" tIns="45720" rIns="91440" bIns="45720" rtlCol="0" anchor="b"/>
          <a:lstStyle>
            <a:lvl1pPr algn="l">
              <a:defRPr sz="1200"/>
            </a:lvl1pPr>
          </a:lstStyle>
          <a:p>
            <a:endParaRPr lang="hr-HR"/>
          </a:p>
        </p:txBody>
      </p:sp>
      <p:sp>
        <p:nvSpPr>
          <p:cNvPr id="5" name="Rezervirano mjesto broja slajda 4"/>
          <p:cNvSpPr>
            <a:spLocks noGrp="1"/>
          </p:cNvSpPr>
          <p:nvPr>
            <p:ph type="sldNum" sz="quarter" idx="3"/>
          </p:nvPr>
        </p:nvSpPr>
        <p:spPr>
          <a:xfrm>
            <a:off x="3843249" y="9408981"/>
            <a:ext cx="2940156" cy="497019"/>
          </a:xfrm>
          <a:prstGeom prst="rect">
            <a:avLst/>
          </a:prstGeom>
        </p:spPr>
        <p:txBody>
          <a:bodyPr vert="horz" lIns="91440" tIns="45720" rIns="91440" bIns="45720" rtlCol="0" anchor="b"/>
          <a:lstStyle>
            <a:lvl1pPr algn="r">
              <a:defRPr sz="1200"/>
            </a:lvl1pPr>
          </a:lstStyle>
          <a:p>
            <a:fld id="{DE9F062D-15C6-4B1D-9353-F1A04E7C794C}" type="slidenum">
              <a:rPr lang="hr-HR" smtClean="0"/>
              <a:t>‹#›</a:t>
            </a:fld>
            <a:endParaRPr lang="hr-HR"/>
          </a:p>
        </p:txBody>
      </p:sp>
    </p:spTree>
    <p:extLst>
      <p:ext uri="{BB962C8B-B14F-4D97-AF65-F5344CB8AC3E}">
        <p14:creationId xmlns:p14="http://schemas.microsoft.com/office/powerpoint/2010/main" val="3671207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0156" cy="49702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43249" y="0"/>
            <a:ext cx="2940156" cy="497020"/>
          </a:xfrm>
          <a:prstGeom prst="rect">
            <a:avLst/>
          </a:prstGeom>
        </p:spPr>
        <p:txBody>
          <a:bodyPr vert="horz" lIns="91440" tIns="45720" rIns="91440" bIns="45720" rtlCol="0"/>
          <a:lstStyle>
            <a:lvl1pPr algn="r">
              <a:defRPr sz="1200"/>
            </a:lvl1pPr>
          </a:lstStyle>
          <a:p>
            <a:fld id="{AA00940B-FB9F-4C7D-AF88-52852A81C99A}" type="datetimeFigureOut">
              <a:rPr lang="hr-HR" smtClean="0"/>
              <a:pPr/>
              <a:t>22.2.2019.</a:t>
            </a:fld>
            <a:endParaRPr lang="hr-HR"/>
          </a:p>
        </p:txBody>
      </p:sp>
      <p:sp>
        <p:nvSpPr>
          <p:cNvPr id="4" name="Slide Image Placeholder 3"/>
          <p:cNvSpPr>
            <a:spLocks noGrp="1" noRot="1" noChangeAspect="1"/>
          </p:cNvSpPr>
          <p:nvPr>
            <p:ph type="sldImg" idx="2"/>
          </p:nvPr>
        </p:nvSpPr>
        <p:spPr>
          <a:xfrm>
            <a:off x="420688" y="1238250"/>
            <a:ext cx="5943600" cy="3343275"/>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8498" y="4767262"/>
            <a:ext cx="5427980" cy="39004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9408981"/>
            <a:ext cx="2940156" cy="497019"/>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43249" y="9408981"/>
            <a:ext cx="2940156" cy="497019"/>
          </a:xfrm>
          <a:prstGeom prst="rect">
            <a:avLst/>
          </a:prstGeom>
        </p:spPr>
        <p:txBody>
          <a:bodyPr vert="horz" lIns="91440" tIns="45720" rIns="91440" bIns="45720" rtlCol="0" anchor="b"/>
          <a:lstStyle>
            <a:lvl1pPr algn="r">
              <a:defRPr sz="1200"/>
            </a:lvl1pPr>
          </a:lstStyle>
          <a:p>
            <a:fld id="{60FBB63F-2C89-4511-A2B0-8BAF9FB2D02F}" type="slidenum">
              <a:rPr lang="hr-HR" smtClean="0"/>
              <a:pPr/>
              <a:t>‹#›</a:t>
            </a:fld>
            <a:endParaRPr lang="hr-HR"/>
          </a:p>
        </p:txBody>
      </p:sp>
    </p:spTree>
    <p:extLst>
      <p:ext uri="{BB962C8B-B14F-4D97-AF65-F5344CB8AC3E}">
        <p14:creationId xmlns:p14="http://schemas.microsoft.com/office/powerpoint/2010/main" val="101381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2FC28AC4-143A-4B37-8C9D-9F2713130839}" type="slidenum">
              <a:rPr lang="hr-HR" smtClean="0"/>
              <a:t>4</a:t>
            </a:fld>
            <a:endParaRPr lang="hr-HR"/>
          </a:p>
        </p:txBody>
      </p:sp>
    </p:spTree>
    <p:extLst>
      <p:ext uri="{BB962C8B-B14F-4D97-AF65-F5344CB8AC3E}">
        <p14:creationId xmlns:p14="http://schemas.microsoft.com/office/powerpoint/2010/main" val="760931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4363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78242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36085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5213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88198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35535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57669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134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05070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18878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08139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2/22/2019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81866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2/22/2019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038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2/22/2019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22363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62622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12840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2/22/2019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5685655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37.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pbsvi.hr/dnevne-bolnice/dnevna-bolnica-za-ovisnost-o-alkoholu-2/" TargetMode="External"/><Relationship Id="rId2" Type="http://schemas.openxmlformats.org/officeDocument/2006/relationships/hyperlink" Target="mailto:irena.rojnic@pbsvi.hr" TargetMode="Externa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6831" y="2136366"/>
            <a:ext cx="9338845" cy="2262781"/>
          </a:xfrm>
        </p:spPr>
        <p:txBody>
          <a:bodyPr>
            <a:normAutofit/>
          </a:bodyPr>
          <a:lstStyle/>
          <a:p>
            <a:r>
              <a:rPr lang="hr-HR" sz="4000" b="1" dirty="0" smtClean="0"/>
              <a:t>Ovisnost o internetu - videoigrama</a:t>
            </a:r>
            <a:r>
              <a:rPr lang="hr-HR" sz="5600" dirty="0" smtClean="0"/>
              <a:t/>
            </a:r>
            <a:br>
              <a:rPr lang="hr-HR" sz="5600" dirty="0" smtClean="0"/>
            </a:br>
            <a:endParaRPr lang="hr-HR" sz="2700" dirty="0">
              <a:cs typeface="Times New Roman" panose="02020603050405020304" pitchFamily="18" charset="0"/>
            </a:endParaRPr>
          </a:p>
        </p:txBody>
      </p:sp>
      <p:sp>
        <p:nvSpPr>
          <p:cNvPr id="3" name="Subtitle 2"/>
          <p:cNvSpPr>
            <a:spLocks noGrp="1"/>
          </p:cNvSpPr>
          <p:nvPr>
            <p:ph type="subTitle" idx="1"/>
          </p:nvPr>
        </p:nvSpPr>
        <p:spPr>
          <a:xfrm>
            <a:off x="2136831" y="4399147"/>
            <a:ext cx="10094259" cy="1587320"/>
          </a:xfrm>
        </p:spPr>
        <p:txBody>
          <a:bodyPr>
            <a:normAutofit/>
          </a:bodyPr>
          <a:lstStyle/>
          <a:p>
            <a:r>
              <a:rPr lang="hr-HR" sz="2400" b="1" dirty="0" err="1" smtClean="0">
                <a:latin typeface="+mj-lt"/>
                <a:cs typeface="Times New Roman" panose="02020603050405020304" pitchFamily="18" charset="0"/>
              </a:rPr>
              <a:t>Rojnić</a:t>
            </a:r>
            <a:r>
              <a:rPr lang="hr-HR" sz="2400" b="1" dirty="0" smtClean="0">
                <a:latin typeface="+mj-lt"/>
                <a:cs typeface="Times New Roman" panose="02020603050405020304" pitchFamily="18" charset="0"/>
              </a:rPr>
              <a:t> </a:t>
            </a:r>
            <a:r>
              <a:rPr lang="hr-HR" sz="2400" b="1" dirty="0" err="1" smtClean="0">
                <a:latin typeface="+mj-lt"/>
                <a:cs typeface="Times New Roman" panose="02020603050405020304" pitchFamily="18" charset="0"/>
              </a:rPr>
              <a:t>Palavra</a:t>
            </a:r>
            <a:r>
              <a:rPr lang="hr-HR" sz="2400" b="1" dirty="0" smtClean="0">
                <a:latin typeface="+mj-lt"/>
                <a:cs typeface="Times New Roman" panose="02020603050405020304" pitchFamily="18" charset="0"/>
              </a:rPr>
              <a:t> Irena, </a:t>
            </a:r>
            <a:r>
              <a:rPr lang="hr-HR" sz="2400" dirty="0" smtClean="0">
                <a:latin typeface="+mj-lt"/>
                <a:cs typeface="Times New Roman" panose="02020603050405020304" pitchFamily="18" charset="0"/>
              </a:rPr>
              <a:t>dr. med., </a:t>
            </a:r>
            <a:r>
              <a:rPr lang="hr-HR" sz="2400" dirty="0" err="1" smtClean="0">
                <a:latin typeface="+mj-lt"/>
                <a:cs typeface="Times New Roman" panose="02020603050405020304" pitchFamily="18" charset="0"/>
              </a:rPr>
              <a:t>spec</a:t>
            </a:r>
            <a:r>
              <a:rPr lang="hr-HR" sz="2400" dirty="0" smtClean="0">
                <a:latin typeface="+mj-lt"/>
                <a:cs typeface="Times New Roman" panose="02020603050405020304" pitchFamily="18" charset="0"/>
              </a:rPr>
              <a:t>. </a:t>
            </a:r>
            <a:r>
              <a:rPr lang="hr-HR" sz="2400" dirty="0" err="1" smtClean="0">
                <a:latin typeface="+mj-lt"/>
                <a:cs typeface="Times New Roman" panose="02020603050405020304" pitchFamily="18" charset="0"/>
              </a:rPr>
              <a:t>psih</a:t>
            </a:r>
            <a:r>
              <a:rPr lang="hr-HR" sz="2400" dirty="0" smtClean="0">
                <a:latin typeface="+mj-lt"/>
                <a:cs typeface="Times New Roman" panose="02020603050405020304" pitchFamily="18" charset="0"/>
              </a:rPr>
              <a:t>., </a:t>
            </a:r>
            <a:r>
              <a:rPr lang="hr-HR" sz="2400" dirty="0" err="1">
                <a:latin typeface="+mj-lt"/>
                <a:cs typeface="Times New Roman" panose="02020603050405020304" pitchFamily="18" charset="0"/>
              </a:rPr>
              <a:t>univ</a:t>
            </a:r>
            <a:r>
              <a:rPr lang="hr-HR" sz="2400" dirty="0">
                <a:latin typeface="+mj-lt"/>
                <a:cs typeface="Times New Roman" panose="02020603050405020304" pitchFamily="18" charset="0"/>
              </a:rPr>
              <a:t>. </a:t>
            </a:r>
            <a:r>
              <a:rPr lang="hr-HR" sz="2400" dirty="0" err="1">
                <a:latin typeface="+mj-lt"/>
                <a:cs typeface="Times New Roman" panose="02020603050405020304" pitchFamily="18" charset="0"/>
              </a:rPr>
              <a:t>mag</a:t>
            </a:r>
            <a:r>
              <a:rPr lang="hr-HR" sz="2400" dirty="0">
                <a:latin typeface="+mj-lt"/>
                <a:cs typeface="Times New Roman" panose="02020603050405020304" pitchFamily="18" charset="0"/>
              </a:rPr>
              <a:t>. </a:t>
            </a:r>
            <a:r>
              <a:rPr lang="hr-HR" sz="2400" dirty="0" err="1">
                <a:latin typeface="+mj-lt"/>
                <a:cs typeface="Times New Roman" panose="02020603050405020304" pitchFamily="18" charset="0"/>
              </a:rPr>
              <a:t>admin</a:t>
            </a:r>
            <a:r>
              <a:rPr lang="hr-HR" sz="2400" dirty="0">
                <a:latin typeface="+mj-lt"/>
                <a:cs typeface="Times New Roman" panose="02020603050405020304" pitchFamily="18" charset="0"/>
              </a:rPr>
              <a:t>. </a:t>
            </a:r>
            <a:r>
              <a:rPr lang="hr-HR" sz="2400" dirty="0" err="1" smtClean="0">
                <a:latin typeface="+mj-lt"/>
                <a:cs typeface="Times New Roman" panose="02020603050405020304" pitchFamily="18" charset="0"/>
              </a:rPr>
              <a:t>sanit</a:t>
            </a:r>
            <a:r>
              <a:rPr lang="hr-HR" sz="2400" dirty="0" smtClean="0">
                <a:latin typeface="+mj-lt"/>
                <a:cs typeface="Times New Roman" panose="02020603050405020304" pitchFamily="18" charset="0"/>
              </a:rPr>
              <a:t>., </a:t>
            </a:r>
            <a:r>
              <a:rPr lang="hr-HR" sz="2400" b="1" dirty="0" smtClean="0">
                <a:latin typeface="+mj-lt"/>
                <a:cs typeface="Times New Roman" panose="02020603050405020304" pitchFamily="18" charset="0"/>
              </a:rPr>
              <a:t>Ana Rakić, </a:t>
            </a:r>
            <a:r>
              <a:rPr lang="hr-HR" sz="2400" dirty="0" smtClean="0">
                <a:latin typeface="+mj-lt"/>
                <a:cs typeface="Times New Roman" panose="02020603050405020304" pitchFamily="18" charset="0"/>
              </a:rPr>
              <a:t>prof. socijalni pedagog</a:t>
            </a:r>
          </a:p>
        </p:txBody>
      </p:sp>
      <p:pic>
        <p:nvPicPr>
          <p:cNvPr id="6" name="Picture 5"/>
          <p:cNvPicPr>
            <a:picLocks noChangeAspect="1"/>
          </p:cNvPicPr>
          <p:nvPr/>
        </p:nvPicPr>
        <p:blipFill>
          <a:blip r:embed="rId2"/>
          <a:stretch>
            <a:fillRect/>
          </a:stretch>
        </p:blipFill>
        <p:spPr>
          <a:xfrm>
            <a:off x="4760691" y="549046"/>
            <a:ext cx="2423269" cy="1302964"/>
          </a:xfrm>
          <a:prstGeom prst="rect">
            <a:avLst/>
          </a:prstGeom>
        </p:spPr>
      </p:pic>
    </p:spTree>
    <p:extLst>
      <p:ext uri="{BB962C8B-B14F-4D97-AF65-F5344CB8AC3E}">
        <p14:creationId xmlns:p14="http://schemas.microsoft.com/office/powerpoint/2010/main" val="3610324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Opasnosti interneta</a:t>
            </a:r>
            <a:endParaRPr lang="hr-HR" dirty="0"/>
          </a:p>
        </p:txBody>
      </p:sp>
      <p:sp>
        <p:nvSpPr>
          <p:cNvPr id="5" name="Rezervirano mjesto sadržaja 4"/>
          <p:cNvSpPr>
            <a:spLocks noGrp="1"/>
          </p:cNvSpPr>
          <p:nvPr>
            <p:ph idx="1"/>
          </p:nvPr>
        </p:nvSpPr>
        <p:spPr>
          <a:xfrm>
            <a:off x="1261107" y="1435703"/>
            <a:ext cx="8915400" cy="3777622"/>
          </a:xfrm>
        </p:spPr>
        <p:txBody>
          <a:bodyPr>
            <a:normAutofit lnSpcReduction="10000"/>
          </a:bodyPr>
          <a:lstStyle/>
          <a:p>
            <a:r>
              <a:rPr lang="hr-HR" dirty="0" smtClean="0"/>
              <a:t>Ovisnost</a:t>
            </a:r>
          </a:p>
          <a:p>
            <a:r>
              <a:rPr lang="hr-HR" dirty="0"/>
              <a:t>Kockanje/klađenje</a:t>
            </a:r>
          </a:p>
          <a:p>
            <a:r>
              <a:rPr lang="hr-HR" dirty="0" smtClean="0"/>
              <a:t>Virusi</a:t>
            </a:r>
          </a:p>
          <a:p>
            <a:r>
              <a:rPr lang="hr-HR" dirty="0" smtClean="0"/>
              <a:t>Odavanje podataka (krađa identiteta, novčane prijevare, ucjene)</a:t>
            </a:r>
          </a:p>
          <a:p>
            <a:r>
              <a:rPr lang="hr-HR" dirty="0" smtClean="0"/>
              <a:t>Neprikladne stranice (nasilje, pornografski sadržaji, netolerancija)</a:t>
            </a:r>
          </a:p>
          <a:p>
            <a:r>
              <a:rPr lang="hr-HR" dirty="0" err="1" smtClean="0"/>
              <a:t>Cyberbullying</a:t>
            </a:r>
            <a:endParaRPr lang="hr-HR" dirty="0" smtClean="0"/>
          </a:p>
          <a:p>
            <a:r>
              <a:rPr lang="hr-HR" dirty="0" smtClean="0"/>
              <a:t>Seksualno uznemiravanje</a:t>
            </a:r>
          </a:p>
          <a:p>
            <a:r>
              <a:rPr lang="hr-HR" dirty="0" smtClean="0"/>
              <a:t>Kontakt s nepoznatim osobama</a:t>
            </a:r>
          </a:p>
          <a:p>
            <a:r>
              <a:rPr lang="hr-HR" dirty="0" smtClean="0"/>
              <a:t>Nefiltrirani podaci (netočni)</a:t>
            </a:r>
          </a:p>
          <a:p>
            <a:r>
              <a:rPr lang="hr-HR" dirty="0" smtClean="0"/>
              <a:t>Mobiteli </a:t>
            </a:r>
            <a:r>
              <a:rPr lang="hr-HR" dirty="0"/>
              <a:t>– 2B (mogući) karcinogeni rizik prema SZO</a:t>
            </a:r>
          </a:p>
          <a:p>
            <a:endParaRPr lang="hr-HR" dirty="0" smtClean="0"/>
          </a:p>
          <a:p>
            <a:pPr marL="0" indent="0">
              <a:buNone/>
            </a:pPr>
            <a:endParaRPr lang="hr-HR" dirty="0"/>
          </a:p>
        </p:txBody>
      </p:sp>
      <p:pic>
        <p:nvPicPr>
          <p:cNvPr id="6" name="Slika 5"/>
          <p:cNvPicPr>
            <a:picLocks noChangeAspect="1"/>
          </p:cNvPicPr>
          <p:nvPr/>
        </p:nvPicPr>
        <p:blipFill>
          <a:blip r:embed="rId2"/>
          <a:stretch>
            <a:fillRect/>
          </a:stretch>
        </p:blipFill>
        <p:spPr>
          <a:xfrm>
            <a:off x="7428982" y="3993864"/>
            <a:ext cx="4651651" cy="2608956"/>
          </a:xfrm>
          <a:prstGeom prst="rect">
            <a:avLst/>
          </a:prstGeom>
        </p:spPr>
      </p:pic>
      <p:sp>
        <p:nvSpPr>
          <p:cNvPr id="7" name="Pravokutnik 6"/>
          <p:cNvSpPr/>
          <p:nvPr/>
        </p:nvSpPr>
        <p:spPr>
          <a:xfrm>
            <a:off x="7765473" y="4179934"/>
            <a:ext cx="6096000" cy="2308324"/>
          </a:xfrm>
          <a:prstGeom prst="rect">
            <a:avLst/>
          </a:prstGeom>
        </p:spPr>
        <p:txBody>
          <a:bodyPr>
            <a:spAutoFit/>
          </a:bodyPr>
          <a:lstStyle/>
          <a:p>
            <a:r>
              <a:rPr lang="hr-HR" dirty="0"/>
              <a:t>NOVI TERMINI:</a:t>
            </a:r>
          </a:p>
          <a:p>
            <a:r>
              <a:rPr lang="hr-HR" dirty="0" err="1"/>
              <a:t>Vamping</a:t>
            </a:r>
            <a:endParaRPr lang="hr-HR" dirty="0"/>
          </a:p>
          <a:p>
            <a:r>
              <a:rPr lang="hr-HR" dirty="0" err="1"/>
              <a:t>Challenge</a:t>
            </a:r>
            <a:endParaRPr lang="hr-HR" dirty="0"/>
          </a:p>
          <a:p>
            <a:r>
              <a:rPr lang="hr-HR" dirty="0" err="1" smtClean="0"/>
              <a:t>Sexting</a:t>
            </a:r>
            <a:endParaRPr lang="hr-HR" dirty="0" smtClean="0"/>
          </a:p>
          <a:p>
            <a:r>
              <a:rPr lang="hr-HR" dirty="0" err="1"/>
              <a:t>S</a:t>
            </a:r>
            <a:r>
              <a:rPr lang="hr-HR" dirty="0" err="1" smtClean="0"/>
              <a:t>extortion</a:t>
            </a:r>
            <a:endParaRPr lang="hr-HR" dirty="0"/>
          </a:p>
          <a:p>
            <a:r>
              <a:rPr lang="hr-HR" dirty="0" err="1"/>
              <a:t>Grooming</a:t>
            </a:r>
            <a:endParaRPr lang="hr-HR" dirty="0"/>
          </a:p>
          <a:p>
            <a:r>
              <a:rPr lang="hr-HR" dirty="0" err="1" smtClean="0"/>
              <a:t>Cyberbullying</a:t>
            </a:r>
            <a:endParaRPr lang="hr-HR" dirty="0"/>
          </a:p>
          <a:p>
            <a:r>
              <a:rPr lang="hr-HR" dirty="0" err="1" smtClean="0"/>
              <a:t>Nomophobia</a:t>
            </a:r>
            <a:r>
              <a:rPr lang="hr-HR" dirty="0" smtClean="0"/>
              <a:t>/</a:t>
            </a:r>
            <a:r>
              <a:rPr lang="hr-HR" dirty="0" err="1" smtClean="0"/>
              <a:t>Mobophobia</a:t>
            </a:r>
            <a:endParaRPr lang="hr-HR" dirty="0" smtClean="0"/>
          </a:p>
        </p:txBody>
      </p:sp>
      <p:pic>
        <p:nvPicPr>
          <p:cNvPr id="8" name="Slika 7"/>
          <p:cNvPicPr>
            <a:picLocks noChangeAspect="1"/>
          </p:cNvPicPr>
          <p:nvPr/>
        </p:nvPicPr>
        <p:blipFill>
          <a:blip r:embed="rId3"/>
          <a:stretch>
            <a:fillRect/>
          </a:stretch>
        </p:blipFill>
        <p:spPr>
          <a:xfrm>
            <a:off x="10344752" y="0"/>
            <a:ext cx="1847248" cy="2469094"/>
          </a:xfrm>
          <a:prstGeom prst="rect">
            <a:avLst/>
          </a:prstGeom>
        </p:spPr>
      </p:pic>
    </p:spTree>
    <p:extLst>
      <p:ext uri="{BB962C8B-B14F-4D97-AF65-F5344CB8AC3E}">
        <p14:creationId xmlns:p14="http://schemas.microsoft.com/office/powerpoint/2010/main" val="2116685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solidFill>
                  <a:srgbClr val="333333"/>
                </a:solidFill>
              </a:rPr>
              <a:t>EU </a:t>
            </a:r>
            <a:r>
              <a:rPr lang="hr-HR" dirty="0" err="1">
                <a:solidFill>
                  <a:srgbClr val="333333"/>
                </a:solidFill>
              </a:rPr>
              <a:t>Kids</a:t>
            </a:r>
            <a:r>
              <a:rPr lang="hr-HR" dirty="0">
                <a:solidFill>
                  <a:srgbClr val="333333"/>
                </a:solidFill>
              </a:rPr>
              <a:t> Online </a:t>
            </a:r>
            <a:r>
              <a:rPr lang="hr-HR" dirty="0" err="1">
                <a:solidFill>
                  <a:srgbClr val="333333"/>
                </a:solidFill>
              </a:rPr>
              <a:t>Survey</a:t>
            </a:r>
            <a:r>
              <a:rPr lang="hr-HR" dirty="0">
                <a:solidFill>
                  <a:srgbClr val="333333"/>
                </a:solidFill>
              </a:rPr>
              <a:t>, </a:t>
            </a:r>
            <a:r>
              <a:rPr lang="hr-HR" dirty="0" smtClean="0">
                <a:solidFill>
                  <a:srgbClr val="333333"/>
                </a:solidFill>
              </a:rPr>
              <a:t>2014.</a:t>
            </a:r>
            <a:r>
              <a:rPr lang="hr-HR" dirty="0">
                <a:solidFill>
                  <a:srgbClr val="333333"/>
                </a:solidFill>
              </a:rPr>
              <a:t/>
            </a:r>
            <a:br>
              <a:rPr lang="hr-HR" dirty="0">
                <a:solidFill>
                  <a:srgbClr val="333333"/>
                </a:solidFill>
              </a:rPr>
            </a:br>
            <a:endParaRPr lang="hr-HR" dirty="0"/>
          </a:p>
        </p:txBody>
      </p:sp>
      <p:pic>
        <p:nvPicPr>
          <p:cNvPr id="6" name="Rezervirano mjesto sadržaja 5"/>
          <p:cNvPicPr>
            <a:picLocks noGrp="1" noChangeAspect="1"/>
          </p:cNvPicPr>
          <p:nvPr>
            <p:ph idx="1"/>
          </p:nvPr>
        </p:nvPicPr>
        <p:blipFill>
          <a:blip r:embed="rId2"/>
          <a:stretch>
            <a:fillRect/>
          </a:stretch>
        </p:blipFill>
        <p:spPr>
          <a:xfrm>
            <a:off x="2057400" y="1643938"/>
            <a:ext cx="7840693" cy="5214062"/>
          </a:xfrm>
          <a:prstGeom prst="rect">
            <a:avLst/>
          </a:prstGeom>
        </p:spPr>
      </p:pic>
    </p:spTree>
    <p:extLst>
      <p:ext uri="{BB962C8B-B14F-4D97-AF65-F5344CB8AC3E}">
        <p14:creationId xmlns:p14="http://schemas.microsoft.com/office/powerpoint/2010/main" val="2568310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89212" y="370857"/>
            <a:ext cx="6134216" cy="1280890"/>
          </a:xfrm>
        </p:spPr>
        <p:txBody>
          <a:bodyPr/>
          <a:lstStyle/>
          <a:p>
            <a:r>
              <a:rPr lang="hr-HR" dirty="0" smtClean="0"/>
              <a:t>American </a:t>
            </a:r>
            <a:r>
              <a:rPr lang="hr-HR" dirty="0" err="1" smtClean="0"/>
              <a:t>Academy</a:t>
            </a:r>
            <a:r>
              <a:rPr lang="hr-HR" dirty="0" smtClean="0"/>
              <a:t> </a:t>
            </a:r>
            <a:r>
              <a:rPr lang="hr-HR" dirty="0" err="1" smtClean="0"/>
              <a:t>of</a:t>
            </a:r>
            <a:r>
              <a:rPr lang="hr-HR" dirty="0" smtClean="0"/>
              <a:t> </a:t>
            </a:r>
            <a:r>
              <a:rPr lang="hr-HR" dirty="0" err="1" smtClean="0"/>
              <a:t>Pediatrics</a:t>
            </a:r>
            <a:r>
              <a:rPr lang="hr-HR" dirty="0"/>
              <a:t> </a:t>
            </a:r>
            <a:r>
              <a:rPr lang="hr-HR" dirty="0" smtClean="0"/>
              <a:t>- preporuke</a:t>
            </a:r>
            <a:endParaRPr lang="hr-HR" dirty="0"/>
          </a:p>
        </p:txBody>
      </p:sp>
      <p:sp>
        <p:nvSpPr>
          <p:cNvPr id="3" name="Rezervirano mjesto sadržaja 2"/>
          <p:cNvSpPr>
            <a:spLocks noGrp="1"/>
          </p:cNvSpPr>
          <p:nvPr>
            <p:ph idx="1"/>
          </p:nvPr>
        </p:nvSpPr>
        <p:spPr>
          <a:xfrm>
            <a:off x="2589212" y="1905000"/>
            <a:ext cx="8915400" cy="4522694"/>
          </a:xfrm>
        </p:spPr>
        <p:txBody>
          <a:bodyPr>
            <a:normAutofit lnSpcReduction="10000"/>
          </a:bodyPr>
          <a:lstStyle/>
          <a:p>
            <a:r>
              <a:rPr lang="en-US" dirty="0"/>
              <a:t>For children younger than 18 months, avoid use of screen media other than video-chatting. Parents of children 18 to 24 months of age who want to introduce digital media should choose high-quality programming, and watch it with their children to help them understand what they're seeing.</a:t>
            </a:r>
          </a:p>
          <a:p>
            <a:r>
              <a:rPr lang="en-US" dirty="0"/>
              <a:t>For children ages 2 to 5 years, limit screen use to 1 hour per day of high-quality programs. Parents should co-view media with children to help them understand what they are seeing and apply it to the world around them.</a:t>
            </a:r>
          </a:p>
          <a:p>
            <a:r>
              <a:rPr lang="en-US" dirty="0"/>
              <a:t>For children ages 6 and older, place consistent limits on the time spent using media, and the types of media, and make sure media does not take the place of adequate sleep, physical activity and other behaviors essential to health. </a:t>
            </a:r>
          </a:p>
          <a:p>
            <a:r>
              <a:rPr lang="en-US" dirty="0"/>
              <a:t>Designate media-free times together, such as dinner or driving, as well as media-free locations at home, such as bedrooms.</a:t>
            </a:r>
          </a:p>
          <a:p>
            <a:r>
              <a:rPr lang="en-US" dirty="0"/>
              <a:t>Have ongoing communication about online citizenship and safety, including treating others with respect online and offline.</a:t>
            </a:r>
          </a:p>
          <a:p>
            <a:endParaRPr lang="hr-HR" dirty="0"/>
          </a:p>
        </p:txBody>
      </p:sp>
      <p:pic>
        <p:nvPicPr>
          <p:cNvPr id="4" name="Slika 3"/>
          <p:cNvPicPr>
            <a:picLocks noChangeAspect="1"/>
          </p:cNvPicPr>
          <p:nvPr/>
        </p:nvPicPr>
        <p:blipFill>
          <a:blip r:embed="rId2"/>
          <a:stretch>
            <a:fillRect/>
          </a:stretch>
        </p:blipFill>
        <p:spPr>
          <a:xfrm>
            <a:off x="8234757" y="0"/>
            <a:ext cx="3837393" cy="1398494"/>
          </a:xfrm>
          <a:prstGeom prst="rect">
            <a:avLst/>
          </a:prstGeom>
        </p:spPr>
      </p:pic>
    </p:spTree>
    <p:extLst>
      <p:ext uri="{BB962C8B-B14F-4D97-AF65-F5344CB8AC3E}">
        <p14:creationId xmlns:p14="http://schemas.microsoft.com/office/powerpoint/2010/main" val="3142623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52597" y="1476165"/>
            <a:ext cx="4181947" cy="1280890"/>
          </a:xfrm>
        </p:spPr>
        <p:txBody>
          <a:bodyPr>
            <a:noAutofit/>
          </a:bodyPr>
          <a:lstStyle/>
          <a:p>
            <a:r>
              <a:rPr lang="hr-HR" dirty="0" smtClean="0"/>
              <a:t>Digital </a:t>
            </a:r>
            <a:r>
              <a:rPr lang="hr-HR" dirty="0" err="1" smtClean="0"/>
              <a:t>immigrants</a:t>
            </a:r>
            <a:r>
              <a:rPr lang="hr-HR" dirty="0"/>
              <a:t> </a:t>
            </a:r>
            <a:r>
              <a:rPr lang="hr-HR" dirty="0" smtClean="0"/>
              <a:t>vs. </a:t>
            </a:r>
            <a:r>
              <a:rPr lang="hr-HR" dirty="0" err="1" smtClean="0"/>
              <a:t>digital</a:t>
            </a:r>
            <a:r>
              <a:rPr lang="hr-HR" dirty="0" smtClean="0"/>
              <a:t> </a:t>
            </a:r>
            <a:r>
              <a:rPr lang="hr-HR" dirty="0" err="1" smtClean="0"/>
              <a:t>natives</a:t>
            </a:r>
            <a:endParaRPr lang="hr-HR" dirty="0"/>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1973" y="0"/>
            <a:ext cx="4707082" cy="6763385"/>
          </a:xfrm>
        </p:spPr>
      </p:pic>
    </p:spTree>
    <p:extLst>
      <p:ext uri="{BB962C8B-B14F-4D97-AF65-F5344CB8AC3E}">
        <p14:creationId xmlns:p14="http://schemas.microsoft.com/office/powerpoint/2010/main" val="196338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675" y="614149"/>
            <a:ext cx="9316215" cy="859809"/>
          </a:xfrm>
        </p:spPr>
        <p:txBody>
          <a:bodyPr/>
          <a:lstStyle/>
          <a:p>
            <a:r>
              <a:rPr lang="hr-HR" dirty="0"/>
              <a:t>E</a:t>
            </a:r>
            <a:r>
              <a:rPr lang="hr-HR" dirty="0" smtClean="0"/>
              <a:t>tiologija</a:t>
            </a:r>
            <a:endParaRPr lang="hr-HR" dirty="0"/>
          </a:p>
        </p:txBody>
      </p:sp>
      <p:pic>
        <p:nvPicPr>
          <p:cNvPr id="4" name="Content Placeholder 3"/>
          <p:cNvPicPr>
            <a:picLocks noGrp="1" noChangeAspect="1"/>
          </p:cNvPicPr>
          <p:nvPr>
            <p:ph idx="1"/>
          </p:nvPr>
        </p:nvPicPr>
        <p:blipFill>
          <a:blip r:embed="rId2"/>
          <a:stretch>
            <a:fillRect/>
          </a:stretch>
        </p:blipFill>
        <p:spPr>
          <a:xfrm>
            <a:off x="2565656" y="1338731"/>
            <a:ext cx="5531703" cy="5519269"/>
          </a:xfrm>
          <a:prstGeom prst="rect">
            <a:avLst/>
          </a:prstGeom>
        </p:spPr>
      </p:pic>
      <p:sp>
        <p:nvSpPr>
          <p:cNvPr id="9" name="TextBox 8"/>
          <p:cNvSpPr txBox="1"/>
          <p:nvPr/>
        </p:nvSpPr>
        <p:spPr>
          <a:xfrm>
            <a:off x="8407712" y="702335"/>
            <a:ext cx="1207382" cy="461665"/>
          </a:xfrm>
          <a:prstGeom prst="rect">
            <a:avLst/>
          </a:prstGeom>
          <a:noFill/>
        </p:spPr>
        <p:txBody>
          <a:bodyPr wrap="none" rtlCol="0">
            <a:spAutoFit/>
          </a:bodyPr>
          <a:lstStyle/>
          <a:p>
            <a:r>
              <a:rPr lang="hr-HR" sz="2400" b="1" dirty="0" smtClean="0"/>
              <a:t>Nature</a:t>
            </a:r>
            <a:endParaRPr lang="hr-HR" sz="2400" b="1" dirty="0"/>
          </a:p>
        </p:txBody>
      </p:sp>
      <p:sp>
        <p:nvSpPr>
          <p:cNvPr id="10" name="TextBox 9"/>
          <p:cNvSpPr txBox="1"/>
          <p:nvPr/>
        </p:nvSpPr>
        <p:spPr>
          <a:xfrm>
            <a:off x="8452884" y="1103136"/>
            <a:ext cx="1363147" cy="461665"/>
          </a:xfrm>
          <a:prstGeom prst="rect">
            <a:avLst/>
          </a:prstGeom>
          <a:noFill/>
        </p:spPr>
        <p:txBody>
          <a:bodyPr wrap="square" rtlCol="0">
            <a:spAutoFit/>
          </a:bodyPr>
          <a:lstStyle/>
          <a:p>
            <a:r>
              <a:rPr lang="hr-HR" sz="2400" b="1" dirty="0" err="1" smtClean="0"/>
              <a:t>Nurture</a:t>
            </a:r>
            <a:endParaRPr lang="hr-HR" sz="2400" b="1" dirty="0"/>
          </a:p>
        </p:txBody>
      </p:sp>
      <p:sp>
        <p:nvSpPr>
          <p:cNvPr id="11" name="TextBox 10"/>
          <p:cNvSpPr txBox="1"/>
          <p:nvPr/>
        </p:nvSpPr>
        <p:spPr>
          <a:xfrm>
            <a:off x="8407712" y="3120399"/>
            <a:ext cx="3438939" cy="830997"/>
          </a:xfrm>
          <a:prstGeom prst="rect">
            <a:avLst/>
          </a:prstGeom>
          <a:noFill/>
        </p:spPr>
        <p:txBody>
          <a:bodyPr wrap="square" rtlCol="0">
            <a:spAutoFit/>
          </a:bodyPr>
          <a:lstStyle/>
          <a:p>
            <a:pPr marL="342900" indent="-342900">
              <a:buFont typeface="Arial" panose="020B0604020202020204" pitchFamily="34" charset="0"/>
              <a:buChar char="•"/>
            </a:pPr>
            <a:r>
              <a:rPr lang="hr-HR" sz="2400" dirty="0" err="1" smtClean="0"/>
              <a:t>Psihodinamski</a:t>
            </a:r>
            <a:r>
              <a:rPr lang="hr-HR" sz="2400" dirty="0" smtClean="0"/>
              <a:t> čimbenici</a:t>
            </a:r>
            <a:endParaRPr lang="hr-HR" sz="2400" dirty="0"/>
          </a:p>
        </p:txBody>
      </p:sp>
      <p:sp>
        <p:nvSpPr>
          <p:cNvPr id="12" name="TextBox 11"/>
          <p:cNvSpPr txBox="1"/>
          <p:nvPr/>
        </p:nvSpPr>
        <p:spPr>
          <a:xfrm>
            <a:off x="8407712" y="5832647"/>
            <a:ext cx="2971794" cy="461665"/>
          </a:xfrm>
          <a:prstGeom prst="rect">
            <a:avLst/>
          </a:prstGeom>
          <a:noFill/>
        </p:spPr>
        <p:txBody>
          <a:bodyPr wrap="square" rtlCol="0">
            <a:spAutoFit/>
          </a:bodyPr>
          <a:lstStyle/>
          <a:p>
            <a:pPr marL="342900" indent="-342900">
              <a:buFont typeface="Arial" panose="020B0604020202020204" pitchFamily="34" charset="0"/>
              <a:buChar char="•"/>
            </a:pPr>
            <a:r>
              <a:rPr lang="hr-HR" sz="2400" b="1" dirty="0" err="1" smtClean="0"/>
              <a:t>Automedikacija</a:t>
            </a:r>
            <a:endParaRPr lang="hr-HR" sz="2400" b="1" dirty="0"/>
          </a:p>
        </p:txBody>
      </p:sp>
      <p:sp>
        <p:nvSpPr>
          <p:cNvPr id="3" name="TextBox 2"/>
          <p:cNvSpPr txBox="1"/>
          <p:nvPr/>
        </p:nvSpPr>
        <p:spPr>
          <a:xfrm>
            <a:off x="8407712" y="5032763"/>
            <a:ext cx="2434351" cy="461665"/>
          </a:xfrm>
          <a:prstGeom prst="rect">
            <a:avLst/>
          </a:prstGeom>
          <a:noFill/>
        </p:spPr>
        <p:txBody>
          <a:bodyPr wrap="square" rtlCol="0">
            <a:spAutoFit/>
          </a:bodyPr>
          <a:lstStyle/>
          <a:p>
            <a:pPr marL="342900" indent="-342900">
              <a:buFont typeface="Arial" panose="020B0604020202020204" pitchFamily="34" charset="0"/>
              <a:buChar char="•"/>
            </a:pPr>
            <a:r>
              <a:rPr lang="hr-HR" sz="2400" dirty="0" smtClean="0"/>
              <a:t>Kriza odgoja</a:t>
            </a:r>
            <a:endParaRPr lang="hr-HR" sz="2400" dirty="0"/>
          </a:p>
        </p:txBody>
      </p:sp>
      <p:sp>
        <p:nvSpPr>
          <p:cNvPr id="5" name="TextBox 4"/>
          <p:cNvSpPr txBox="1"/>
          <p:nvPr/>
        </p:nvSpPr>
        <p:spPr>
          <a:xfrm>
            <a:off x="8439185" y="1550647"/>
            <a:ext cx="1534052" cy="461665"/>
          </a:xfrm>
          <a:prstGeom prst="rect">
            <a:avLst/>
          </a:prstGeom>
          <a:noFill/>
        </p:spPr>
        <p:txBody>
          <a:bodyPr wrap="square" rtlCol="0">
            <a:spAutoFit/>
          </a:bodyPr>
          <a:lstStyle/>
          <a:p>
            <a:r>
              <a:rPr lang="hr-HR" sz="2400" b="1" dirty="0" err="1" smtClean="0"/>
              <a:t>Culture</a:t>
            </a:r>
            <a:endParaRPr lang="hr-HR" sz="2400" b="1" dirty="0"/>
          </a:p>
        </p:txBody>
      </p:sp>
      <p:sp>
        <p:nvSpPr>
          <p:cNvPr id="6" name="TextBox 5"/>
          <p:cNvSpPr txBox="1"/>
          <p:nvPr/>
        </p:nvSpPr>
        <p:spPr>
          <a:xfrm>
            <a:off x="8407712" y="5401388"/>
            <a:ext cx="1928733" cy="461665"/>
          </a:xfrm>
          <a:prstGeom prst="rect">
            <a:avLst/>
          </a:prstGeom>
          <a:noFill/>
        </p:spPr>
        <p:txBody>
          <a:bodyPr wrap="none" rtlCol="0">
            <a:spAutoFit/>
          </a:bodyPr>
          <a:lstStyle/>
          <a:p>
            <a:pPr marL="342900" indent="-342900">
              <a:buFont typeface="Arial" panose="020B0604020202020204" pitchFamily="34" charset="0"/>
              <a:buChar char="•"/>
            </a:pPr>
            <a:r>
              <a:rPr lang="hr-HR" sz="2400" dirty="0" err="1" smtClean="0"/>
              <a:t>Affluenza</a:t>
            </a:r>
            <a:endParaRPr lang="hr-HR" sz="2400" dirty="0"/>
          </a:p>
        </p:txBody>
      </p:sp>
      <p:sp>
        <p:nvSpPr>
          <p:cNvPr id="7" name="TextBox 6"/>
          <p:cNvSpPr txBox="1"/>
          <p:nvPr/>
        </p:nvSpPr>
        <p:spPr>
          <a:xfrm>
            <a:off x="1492624" y="6387353"/>
            <a:ext cx="2400016" cy="369332"/>
          </a:xfrm>
          <a:prstGeom prst="rect">
            <a:avLst/>
          </a:prstGeom>
          <a:noFill/>
        </p:spPr>
        <p:txBody>
          <a:bodyPr wrap="none" rtlCol="0">
            <a:spAutoFit/>
          </a:bodyPr>
          <a:lstStyle/>
          <a:p>
            <a:r>
              <a:rPr lang="hr-HR" dirty="0" smtClean="0"/>
              <a:t>Izvor: Samuel </a:t>
            </a:r>
            <a:r>
              <a:rPr lang="hr-HR" dirty="0" err="1" smtClean="0"/>
              <a:t>Pfeifer</a:t>
            </a:r>
            <a:endParaRPr lang="hr-HR" dirty="0"/>
          </a:p>
        </p:txBody>
      </p:sp>
      <p:sp>
        <p:nvSpPr>
          <p:cNvPr id="8" name="TekstniOkvir 7"/>
          <p:cNvSpPr txBox="1"/>
          <p:nvPr/>
        </p:nvSpPr>
        <p:spPr>
          <a:xfrm>
            <a:off x="8407712" y="4601504"/>
            <a:ext cx="2723823" cy="461665"/>
          </a:xfrm>
          <a:prstGeom prst="rect">
            <a:avLst/>
          </a:prstGeom>
          <a:noFill/>
        </p:spPr>
        <p:txBody>
          <a:bodyPr wrap="none" rtlCol="0">
            <a:spAutoFit/>
          </a:bodyPr>
          <a:lstStyle/>
          <a:p>
            <a:pPr marL="342900" indent="-342900">
              <a:buFont typeface="Arial" panose="020B0604020202020204" pitchFamily="34" charset="0"/>
              <a:buChar char="•"/>
            </a:pPr>
            <a:r>
              <a:rPr lang="hr-HR" sz="2400" dirty="0" smtClean="0"/>
              <a:t>Utjecaj okoline</a:t>
            </a:r>
            <a:endParaRPr lang="hr-HR" sz="2400" dirty="0"/>
          </a:p>
        </p:txBody>
      </p:sp>
      <p:sp>
        <p:nvSpPr>
          <p:cNvPr id="13" name="TekstniOkvir 12"/>
          <p:cNvSpPr txBox="1"/>
          <p:nvPr/>
        </p:nvSpPr>
        <p:spPr>
          <a:xfrm>
            <a:off x="8407712" y="1982750"/>
            <a:ext cx="3784287" cy="1200329"/>
          </a:xfrm>
          <a:prstGeom prst="rect">
            <a:avLst/>
          </a:prstGeom>
          <a:noFill/>
        </p:spPr>
        <p:txBody>
          <a:bodyPr wrap="square" rtlCol="0">
            <a:spAutoFit/>
          </a:bodyPr>
          <a:lstStyle/>
          <a:p>
            <a:pPr marL="342900" indent="-342900">
              <a:buFont typeface="Arial" panose="020B0604020202020204" pitchFamily="34" charset="0"/>
              <a:buChar char="•"/>
            </a:pPr>
            <a:r>
              <a:rPr lang="hr-HR" sz="2400" dirty="0" smtClean="0"/>
              <a:t>Genetski i neurobiologijski čimbenici</a:t>
            </a:r>
            <a:endParaRPr lang="hr-HR" sz="2400" dirty="0"/>
          </a:p>
        </p:txBody>
      </p:sp>
      <p:sp>
        <p:nvSpPr>
          <p:cNvPr id="14" name="TekstniOkvir 13"/>
          <p:cNvSpPr txBox="1"/>
          <p:nvPr/>
        </p:nvSpPr>
        <p:spPr>
          <a:xfrm>
            <a:off x="8439185" y="3808499"/>
            <a:ext cx="3431183" cy="830997"/>
          </a:xfrm>
          <a:prstGeom prst="rect">
            <a:avLst/>
          </a:prstGeom>
          <a:noFill/>
        </p:spPr>
        <p:txBody>
          <a:bodyPr wrap="square" rtlCol="0">
            <a:spAutoFit/>
          </a:bodyPr>
          <a:lstStyle/>
          <a:p>
            <a:pPr marL="342900" indent="-342900">
              <a:buFont typeface="Arial" panose="020B0604020202020204" pitchFamily="34" charset="0"/>
              <a:buChar char="•"/>
            </a:pPr>
            <a:r>
              <a:rPr lang="hr-HR" sz="2400" dirty="0" smtClean="0"/>
              <a:t>Teorije učenja i </a:t>
            </a:r>
            <a:r>
              <a:rPr lang="hr-HR" sz="2400" dirty="0" err="1" smtClean="0"/>
              <a:t>kondicioniranja</a:t>
            </a:r>
            <a:endParaRPr lang="hr-HR" sz="2400" dirty="0"/>
          </a:p>
        </p:txBody>
      </p:sp>
    </p:spTree>
    <p:extLst>
      <p:ext uri="{BB962C8B-B14F-4D97-AF65-F5344CB8AC3E}">
        <p14:creationId xmlns:p14="http://schemas.microsoft.com/office/powerpoint/2010/main" val="238364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3" grpId="0"/>
      <p:bldP spid="5" grpId="0"/>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857" y="395784"/>
            <a:ext cx="9490369" cy="982255"/>
          </a:xfrm>
        </p:spPr>
        <p:txBody>
          <a:bodyPr/>
          <a:lstStyle/>
          <a:p>
            <a:r>
              <a:rPr lang="hr-HR" dirty="0"/>
              <a:t>N</a:t>
            </a:r>
            <a:r>
              <a:rPr lang="hr-HR" dirty="0" smtClean="0"/>
              <a:t>eurobiologija</a:t>
            </a:r>
            <a:endParaRPr lang="hr-HR" dirty="0"/>
          </a:p>
        </p:txBody>
      </p:sp>
      <p:pic>
        <p:nvPicPr>
          <p:cNvPr id="4" name="Picture 4" descr="pleasure_addic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12677" y="1078056"/>
            <a:ext cx="4803276" cy="57799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Arc 10"/>
          <p:cNvSpPr/>
          <p:nvPr/>
        </p:nvSpPr>
        <p:spPr>
          <a:xfrm flipH="1">
            <a:off x="5267738" y="2564295"/>
            <a:ext cx="874643" cy="529139"/>
          </a:xfrm>
          <a:prstGeom prst="arc">
            <a:avLst>
              <a:gd name="adj1" fmla="val 16200000"/>
              <a:gd name="adj2" fmla="val 492059"/>
            </a:avLst>
          </a:prstGeom>
          <a:ln w="952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a:p>
        </p:txBody>
      </p:sp>
      <p:sp>
        <p:nvSpPr>
          <p:cNvPr id="3" name="TextBox 2"/>
          <p:cNvSpPr txBox="1"/>
          <p:nvPr/>
        </p:nvSpPr>
        <p:spPr>
          <a:xfrm>
            <a:off x="8807823" y="6488668"/>
            <a:ext cx="2286203" cy="369332"/>
          </a:xfrm>
          <a:prstGeom prst="rect">
            <a:avLst/>
          </a:prstGeom>
          <a:noFill/>
        </p:spPr>
        <p:txBody>
          <a:bodyPr wrap="none" rtlCol="0">
            <a:spAutoFit/>
          </a:bodyPr>
          <a:lstStyle/>
          <a:p>
            <a:r>
              <a:rPr lang="hr-HR" dirty="0" smtClean="0"/>
              <a:t>Izvor: </a:t>
            </a:r>
            <a:r>
              <a:rPr lang="hr-HR" dirty="0" err="1" smtClean="0"/>
              <a:t>Walid</a:t>
            </a:r>
            <a:r>
              <a:rPr lang="hr-HR" dirty="0" smtClean="0"/>
              <a:t> </a:t>
            </a:r>
            <a:r>
              <a:rPr lang="hr-HR" dirty="0" err="1"/>
              <a:t>S</a:t>
            </a:r>
            <a:r>
              <a:rPr lang="hr-HR" dirty="0" err="1" smtClean="0"/>
              <a:t>arhan</a:t>
            </a:r>
            <a:endParaRPr lang="hr-HR" dirty="0"/>
          </a:p>
        </p:txBody>
      </p:sp>
    </p:spTree>
    <p:extLst>
      <p:ext uri="{BB962C8B-B14F-4D97-AF65-F5344CB8AC3E}">
        <p14:creationId xmlns:p14="http://schemas.microsoft.com/office/powerpoint/2010/main" val="164757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avokutnik 9"/>
          <p:cNvSpPr/>
          <p:nvPr/>
        </p:nvSpPr>
        <p:spPr>
          <a:xfrm>
            <a:off x="7971663" y="5498265"/>
            <a:ext cx="3754172" cy="1233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Title 1"/>
          <p:cNvSpPr>
            <a:spLocks noGrp="1"/>
          </p:cNvSpPr>
          <p:nvPr>
            <p:ph type="title"/>
          </p:nvPr>
        </p:nvSpPr>
        <p:spPr>
          <a:xfrm>
            <a:off x="1766691" y="826262"/>
            <a:ext cx="7637797" cy="2085905"/>
          </a:xfrm>
        </p:spPr>
        <p:txBody>
          <a:bodyPr/>
          <a:lstStyle/>
          <a:p>
            <a:r>
              <a:rPr lang="hr-HR" dirty="0" smtClean="0"/>
              <a:t>Klinička slika</a:t>
            </a:r>
            <a:br>
              <a:rPr lang="hr-HR" dirty="0" smtClean="0"/>
            </a:br>
            <a:endParaRPr lang="hr-HR" sz="2400" dirty="0"/>
          </a:p>
        </p:txBody>
      </p:sp>
      <p:sp>
        <p:nvSpPr>
          <p:cNvPr id="4" name="Text Placeholder 3"/>
          <p:cNvSpPr>
            <a:spLocks noGrp="1"/>
          </p:cNvSpPr>
          <p:nvPr>
            <p:ph type="body" idx="1"/>
          </p:nvPr>
        </p:nvSpPr>
        <p:spPr>
          <a:xfrm>
            <a:off x="1372716" y="2445637"/>
            <a:ext cx="5106652" cy="619491"/>
          </a:xfrm>
        </p:spPr>
        <p:txBody>
          <a:bodyPr/>
          <a:lstStyle/>
          <a:p>
            <a:r>
              <a:rPr lang="hr-HR" b="1" dirty="0" smtClean="0"/>
              <a:t>Ovisnost</a:t>
            </a:r>
            <a:endParaRPr lang="hr-HR" b="1" dirty="0"/>
          </a:p>
        </p:txBody>
      </p:sp>
      <p:sp>
        <p:nvSpPr>
          <p:cNvPr id="3" name="Content Placeholder 2"/>
          <p:cNvSpPr>
            <a:spLocks noGrp="1"/>
          </p:cNvSpPr>
          <p:nvPr>
            <p:ph sz="half" idx="2"/>
          </p:nvPr>
        </p:nvSpPr>
        <p:spPr>
          <a:xfrm>
            <a:off x="1300766" y="3051013"/>
            <a:ext cx="4719035" cy="2740187"/>
          </a:xfrm>
        </p:spPr>
        <p:txBody>
          <a:bodyPr>
            <a:noAutofit/>
          </a:bodyPr>
          <a:lstStyle/>
          <a:p>
            <a:r>
              <a:rPr lang="hr-HR" sz="2400" cap="none" dirty="0" smtClean="0"/>
              <a:t>gubitak kontrole</a:t>
            </a:r>
          </a:p>
          <a:p>
            <a:r>
              <a:rPr lang="hr-HR" sz="2400" cap="none" dirty="0" smtClean="0"/>
              <a:t>tolerancija</a:t>
            </a:r>
          </a:p>
          <a:p>
            <a:r>
              <a:rPr lang="hr-HR" sz="2400" cap="none" dirty="0" smtClean="0"/>
              <a:t>apstinencijski sindrom</a:t>
            </a:r>
          </a:p>
          <a:p>
            <a:r>
              <a:rPr lang="hr-HR" sz="2400" cap="none" dirty="0" smtClean="0"/>
              <a:t>nastavak uporabe unatoč posljedicama</a:t>
            </a:r>
          </a:p>
          <a:p>
            <a:r>
              <a:rPr lang="hr-HR" sz="2400" b="1" dirty="0" smtClean="0"/>
              <a:t>žudnja</a:t>
            </a:r>
            <a:endParaRPr lang="hr-HR" sz="2400" b="1" cap="none" dirty="0" smtClean="0"/>
          </a:p>
          <a:p>
            <a:pPr marL="0" indent="0">
              <a:buNone/>
            </a:pPr>
            <a:endParaRPr lang="hr-HR" sz="2400" cap="none" dirty="0"/>
          </a:p>
        </p:txBody>
      </p:sp>
      <p:sp>
        <p:nvSpPr>
          <p:cNvPr id="5" name="Text Placeholder 4"/>
          <p:cNvSpPr>
            <a:spLocks noGrp="1"/>
          </p:cNvSpPr>
          <p:nvPr>
            <p:ph type="body" sz="quarter" idx="3"/>
          </p:nvPr>
        </p:nvSpPr>
        <p:spPr>
          <a:xfrm>
            <a:off x="6367530" y="2512586"/>
            <a:ext cx="5134378" cy="552542"/>
          </a:xfrm>
        </p:spPr>
        <p:txBody>
          <a:bodyPr/>
          <a:lstStyle/>
          <a:p>
            <a:r>
              <a:rPr lang="hr-HR" b="1" dirty="0" smtClean="0"/>
              <a:t>Nešto drugo</a:t>
            </a:r>
            <a:endParaRPr lang="hr-HR" b="1" dirty="0"/>
          </a:p>
        </p:txBody>
      </p:sp>
      <p:sp>
        <p:nvSpPr>
          <p:cNvPr id="6" name="Content Placeholder 5"/>
          <p:cNvSpPr>
            <a:spLocks noGrp="1"/>
          </p:cNvSpPr>
          <p:nvPr>
            <p:ph sz="quarter" idx="4"/>
          </p:nvPr>
        </p:nvSpPr>
        <p:spPr>
          <a:xfrm>
            <a:off x="6367530" y="3051013"/>
            <a:ext cx="5105401" cy="2740187"/>
          </a:xfrm>
        </p:spPr>
        <p:txBody>
          <a:bodyPr>
            <a:normAutofit fontScale="92500" lnSpcReduction="20000"/>
          </a:bodyPr>
          <a:lstStyle/>
          <a:p>
            <a:r>
              <a:rPr lang="hr-HR" sz="2400" cap="none" dirty="0" smtClean="0"/>
              <a:t>depresija</a:t>
            </a:r>
          </a:p>
          <a:p>
            <a:r>
              <a:rPr lang="hr-HR" sz="2400" cap="none" dirty="0" smtClean="0"/>
              <a:t>anksioznost</a:t>
            </a:r>
          </a:p>
          <a:p>
            <a:r>
              <a:rPr lang="hr-HR" sz="2400" cap="none" dirty="0" smtClean="0"/>
              <a:t>poremećaj ličnosti</a:t>
            </a:r>
          </a:p>
          <a:p>
            <a:r>
              <a:rPr lang="hr-HR" sz="2400" dirty="0"/>
              <a:t>p</a:t>
            </a:r>
            <a:r>
              <a:rPr lang="hr-HR" sz="2400" dirty="0" smtClean="0"/>
              <a:t>oremećaj navika i nagona</a:t>
            </a:r>
          </a:p>
          <a:p>
            <a:r>
              <a:rPr lang="hr-HR" sz="2400" dirty="0"/>
              <a:t>s</a:t>
            </a:r>
            <a:r>
              <a:rPr lang="hr-HR" sz="2400" cap="none" dirty="0" smtClean="0"/>
              <a:t>ocijalna fobija</a:t>
            </a:r>
          </a:p>
          <a:p>
            <a:r>
              <a:rPr lang="hr-HR" sz="2400" dirty="0" smtClean="0"/>
              <a:t>druge ovisnosti</a:t>
            </a:r>
          </a:p>
          <a:p>
            <a:r>
              <a:rPr lang="hr-HR" sz="2400" cap="none" dirty="0" smtClean="0"/>
              <a:t>psihoze</a:t>
            </a:r>
          </a:p>
          <a:p>
            <a:endParaRPr lang="hr-HR" dirty="0"/>
          </a:p>
        </p:txBody>
      </p:sp>
      <p:pic>
        <p:nvPicPr>
          <p:cNvPr id="7" name="Picture 6"/>
          <p:cNvPicPr>
            <a:picLocks noChangeAspect="1"/>
          </p:cNvPicPr>
          <p:nvPr/>
        </p:nvPicPr>
        <p:blipFill>
          <a:blip r:embed="rId2"/>
          <a:stretch>
            <a:fillRect/>
          </a:stretch>
        </p:blipFill>
        <p:spPr>
          <a:xfrm>
            <a:off x="7984901" y="-32881"/>
            <a:ext cx="4207099" cy="1902096"/>
          </a:xfrm>
          <a:prstGeom prst="rect">
            <a:avLst/>
          </a:prstGeom>
        </p:spPr>
      </p:pic>
      <p:sp>
        <p:nvSpPr>
          <p:cNvPr id="8" name="Left-Right Arrow 7"/>
          <p:cNvSpPr/>
          <p:nvPr/>
        </p:nvSpPr>
        <p:spPr>
          <a:xfrm>
            <a:off x="4369438" y="2566381"/>
            <a:ext cx="1216152" cy="484632"/>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TekstniOkvir 8"/>
          <p:cNvSpPr txBox="1"/>
          <p:nvPr/>
        </p:nvSpPr>
        <p:spPr>
          <a:xfrm>
            <a:off x="8079726" y="5531312"/>
            <a:ext cx="3740934" cy="1200329"/>
          </a:xfrm>
          <a:prstGeom prst="rect">
            <a:avLst/>
          </a:prstGeom>
          <a:noFill/>
        </p:spPr>
        <p:txBody>
          <a:bodyPr wrap="square" rtlCol="0">
            <a:spAutoFit/>
          </a:bodyPr>
          <a:lstStyle/>
          <a:p>
            <a:r>
              <a:rPr lang="hr-HR" dirty="0" smtClean="0"/>
              <a:t>Ako je posljedica, nestaje po uspostavi apstinencije, ako je uzrok smanjuje se sa uspostavom apstinencije</a:t>
            </a:r>
            <a:endParaRPr lang="hr-HR" dirty="0"/>
          </a:p>
        </p:txBody>
      </p:sp>
    </p:spTree>
    <p:extLst>
      <p:ext uri="{BB962C8B-B14F-4D97-AF65-F5344CB8AC3E}">
        <p14:creationId xmlns:p14="http://schemas.microsoft.com/office/powerpoint/2010/main" val="3185883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3194" y="536656"/>
            <a:ext cx="10364451" cy="1596177"/>
          </a:xfrm>
        </p:spPr>
        <p:txBody>
          <a:bodyPr/>
          <a:lstStyle/>
          <a:p>
            <a:r>
              <a:rPr lang="hr-HR" dirty="0" err="1"/>
              <a:t>K</a:t>
            </a:r>
            <a:r>
              <a:rPr lang="hr-HR" dirty="0" err="1" smtClean="0"/>
              <a:t>omorbiditet</a:t>
            </a:r>
            <a:endParaRPr lang="hr-HR" dirty="0"/>
          </a:p>
        </p:txBody>
      </p:sp>
      <p:sp>
        <p:nvSpPr>
          <p:cNvPr id="4" name="Text Placeholder 3"/>
          <p:cNvSpPr>
            <a:spLocks noGrp="1"/>
          </p:cNvSpPr>
          <p:nvPr>
            <p:ph type="body" idx="1"/>
          </p:nvPr>
        </p:nvSpPr>
        <p:spPr>
          <a:xfrm>
            <a:off x="1893194" y="1568646"/>
            <a:ext cx="4873474" cy="373461"/>
          </a:xfrm>
        </p:spPr>
        <p:txBody>
          <a:bodyPr/>
          <a:lstStyle/>
          <a:p>
            <a:r>
              <a:rPr lang="hr-HR" b="1" dirty="0"/>
              <a:t>P</a:t>
            </a:r>
            <a:r>
              <a:rPr lang="hr-HR" b="1" dirty="0" smtClean="0"/>
              <a:t>sihički</a:t>
            </a:r>
            <a:endParaRPr lang="hr-HR" b="1" dirty="0"/>
          </a:p>
        </p:txBody>
      </p:sp>
      <p:sp>
        <p:nvSpPr>
          <p:cNvPr id="6" name="Content Placeholder 5"/>
          <p:cNvSpPr>
            <a:spLocks noGrp="1"/>
          </p:cNvSpPr>
          <p:nvPr>
            <p:ph sz="half" idx="2"/>
          </p:nvPr>
        </p:nvSpPr>
        <p:spPr>
          <a:xfrm>
            <a:off x="1893194" y="2003262"/>
            <a:ext cx="4574841" cy="4898632"/>
          </a:xfrm>
        </p:spPr>
        <p:txBody>
          <a:bodyPr>
            <a:normAutofit fontScale="85000" lnSpcReduction="20000"/>
          </a:bodyPr>
          <a:lstStyle/>
          <a:p>
            <a:r>
              <a:rPr lang="hr-HR" sz="2600" cap="none" dirty="0" smtClean="0"/>
              <a:t>depresija</a:t>
            </a:r>
          </a:p>
          <a:p>
            <a:r>
              <a:rPr lang="hr-HR" sz="2600" cap="none" dirty="0" smtClean="0"/>
              <a:t>anksioznost</a:t>
            </a:r>
          </a:p>
          <a:p>
            <a:r>
              <a:rPr lang="hr-HR" sz="2600" cap="none" dirty="0" smtClean="0"/>
              <a:t>socijalna fobija</a:t>
            </a:r>
          </a:p>
          <a:p>
            <a:r>
              <a:rPr lang="hr-HR" sz="2600" cap="none" dirty="0" smtClean="0"/>
              <a:t>ADHD</a:t>
            </a:r>
          </a:p>
          <a:p>
            <a:r>
              <a:rPr lang="hr-HR" sz="2600" cap="none" dirty="0" smtClean="0"/>
              <a:t>poremećaj ličnosti (npr. shizoidni)</a:t>
            </a:r>
          </a:p>
          <a:p>
            <a:r>
              <a:rPr lang="hr-HR" sz="2600" cap="none" dirty="0" smtClean="0"/>
              <a:t>patološko kockanje</a:t>
            </a:r>
          </a:p>
          <a:p>
            <a:r>
              <a:rPr lang="hr-HR" sz="2600" dirty="0" smtClean="0"/>
              <a:t>poremećaj navika i nagona</a:t>
            </a:r>
            <a:endParaRPr lang="hr-HR" sz="2600" cap="none" dirty="0" smtClean="0"/>
          </a:p>
          <a:p>
            <a:r>
              <a:rPr lang="hr-HR" sz="2600" cap="none" dirty="0" smtClean="0"/>
              <a:t>OKP</a:t>
            </a:r>
          </a:p>
          <a:p>
            <a:r>
              <a:rPr lang="hr-HR" sz="2600" cap="none" dirty="0" smtClean="0"/>
              <a:t>BAP</a:t>
            </a:r>
          </a:p>
          <a:p>
            <a:r>
              <a:rPr lang="hr-HR" sz="2600" cap="none" dirty="0"/>
              <a:t>druge </a:t>
            </a:r>
            <a:r>
              <a:rPr lang="hr-HR" sz="2600" cap="none" dirty="0" smtClean="0"/>
              <a:t>ovisnosti</a:t>
            </a:r>
          </a:p>
          <a:p>
            <a:r>
              <a:rPr lang="hr-HR" sz="2600" dirty="0" smtClean="0"/>
              <a:t>psihoze</a:t>
            </a:r>
            <a:endParaRPr lang="hr-HR" sz="2600" cap="none" dirty="0"/>
          </a:p>
          <a:p>
            <a:pPr marL="0" indent="0">
              <a:buNone/>
            </a:pPr>
            <a:endParaRPr lang="hr-HR" sz="2400" dirty="0" smtClean="0"/>
          </a:p>
        </p:txBody>
      </p:sp>
      <p:sp>
        <p:nvSpPr>
          <p:cNvPr id="5" name="Text Placeholder 4"/>
          <p:cNvSpPr>
            <a:spLocks noGrp="1"/>
          </p:cNvSpPr>
          <p:nvPr>
            <p:ph type="body" sz="quarter" idx="3"/>
          </p:nvPr>
        </p:nvSpPr>
        <p:spPr>
          <a:xfrm>
            <a:off x="6360459" y="1629800"/>
            <a:ext cx="5105401" cy="251152"/>
          </a:xfrm>
        </p:spPr>
        <p:txBody>
          <a:bodyPr/>
          <a:lstStyle/>
          <a:p>
            <a:r>
              <a:rPr lang="hr-HR" b="1" dirty="0"/>
              <a:t>F</a:t>
            </a:r>
            <a:r>
              <a:rPr lang="hr-HR" b="1" dirty="0" smtClean="0"/>
              <a:t>izički</a:t>
            </a:r>
            <a:endParaRPr lang="hr-HR" b="1" dirty="0"/>
          </a:p>
        </p:txBody>
      </p:sp>
      <p:sp>
        <p:nvSpPr>
          <p:cNvPr id="7" name="Content Placeholder 6"/>
          <p:cNvSpPr>
            <a:spLocks noGrp="1"/>
          </p:cNvSpPr>
          <p:nvPr>
            <p:ph sz="quarter" idx="4"/>
          </p:nvPr>
        </p:nvSpPr>
        <p:spPr>
          <a:xfrm>
            <a:off x="6360459" y="2500898"/>
            <a:ext cx="5685020" cy="3374463"/>
          </a:xfrm>
        </p:spPr>
        <p:txBody>
          <a:bodyPr>
            <a:noAutofit/>
          </a:bodyPr>
          <a:lstStyle/>
          <a:p>
            <a:r>
              <a:rPr lang="hr-HR" sz="2400" cap="none" dirty="0" smtClean="0"/>
              <a:t>sindrom </a:t>
            </a:r>
            <a:r>
              <a:rPr lang="hr-HR" sz="2400" cap="none" dirty="0" err="1" smtClean="0"/>
              <a:t>karpalnog</a:t>
            </a:r>
            <a:r>
              <a:rPr lang="hr-HR" sz="2400" cap="none" dirty="0" smtClean="0"/>
              <a:t> kanala</a:t>
            </a:r>
          </a:p>
          <a:p>
            <a:r>
              <a:rPr lang="hr-HR" sz="2400" cap="none" dirty="0" smtClean="0"/>
              <a:t>križobolja</a:t>
            </a:r>
          </a:p>
          <a:p>
            <a:r>
              <a:rPr lang="hr-HR" sz="2400" cap="none" dirty="0" err="1" smtClean="0"/>
              <a:t>injiciranost</a:t>
            </a:r>
            <a:r>
              <a:rPr lang="hr-HR" sz="2400" cap="none" dirty="0" smtClean="0"/>
              <a:t> </a:t>
            </a:r>
            <a:r>
              <a:rPr lang="hr-HR" sz="2400" cap="none" dirty="0" err="1" smtClean="0"/>
              <a:t>konjuktiva</a:t>
            </a:r>
            <a:endParaRPr lang="hr-HR" sz="2400" cap="none" dirty="0" smtClean="0"/>
          </a:p>
          <a:p>
            <a:r>
              <a:rPr lang="hr-HR" sz="2400" cap="none" dirty="0" smtClean="0"/>
              <a:t>pospanost</a:t>
            </a:r>
          </a:p>
          <a:p>
            <a:r>
              <a:rPr lang="hr-HR" sz="2400" cap="none" dirty="0"/>
              <a:t>d</a:t>
            </a:r>
            <a:r>
              <a:rPr lang="hr-HR" sz="2400" cap="none" dirty="0" smtClean="0"/>
              <a:t>ebljina</a:t>
            </a:r>
          </a:p>
          <a:p>
            <a:r>
              <a:rPr lang="hr-HR" sz="2400" cap="none" dirty="0"/>
              <a:t>n</a:t>
            </a:r>
            <a:r>
              <a:rPr lang="hr-HR" sz="2400" cap="none" dirty="0" smtClean="0"/>
              <a:t>edostatak različitih nutrijenata</a:t>
            </a:r>
          </a:p>
          <a:p>
            <a:r>
              <a:rPr lang="hr-HR" sz="2400" dirty="0" smtClean="0"/>
              <a:t>promjene na mozgu (siva i bijela tvar)</a:t>
            </a:r>
            <a:endParaRPr lang="hr-HR" sz="2400" cap="none" dirty="0" smtClean="0"/>
          </a:p>
        </p:txBody>
      </p:sp>
      <p:sp>
        <p:nvSpPr>
          <p:cNvPr id="3" name="AutoShape 2" descr="data:image/jpeg;base64,/9j/4AAQSkZJRgABAQAAAQABAAD/2wCEAAkGBxQQEhUUEhQVFBQXFBQXFBQXFBUUFBQUFBUXFhQVFBQYHCggGBwmHRUUITEhJSksLi4uGB8zODMsNygtLisBCgoKDg0OFxAQFywcHyQsLC0sKywsLzQsLCwsLCwsLCwsLCwsLCwsLCwvLDcsLCwsLCwsLCwsLCwsLCwsLCwsLP/AABEIALcBFAMBIgACEQEDEQH/xAAcAAABBAMBAAAAAAAAAAAAAAAEAgMFBgABBwj/xABAEAACAQIEAwYCCAMHBAMAAAABAgADEQQSITEFQVEGEyJhcYEykQcUI0KhscHwM1LRFSRigpKz4UNyovEWU5P/xAAZAQEBAQEBAQAAAAAAAAAAAAAAAQQCAwX/xAAlEQEAAgIDAAEDBQEAAAAAAAAAAQIDERIhMQQiUYETMkGh8HH/2gAMAwEAAhEDEQA/AOPZZsLF2igJQgLNhYsCKCwEBZvLHAsUFhTQSKCR4JFinAYCRQpwgU4sUoAwpxYpwoUooUpQIKUV3UMFKb7uAH3U33UM7ub7uAF3Uzuob3czuoAPdTRpQ7u5o04AJpRJpw804k0oABpxBpw80og0oAJpxBSHGnENTkARSIKwxqcbKQBSsQVhJSIKwBysbZYQyxDLAGIiCIQyxphAbtNRdpkglbTYEVli1WUJCxQWOBYsJAQFi1SOLTjy05QytOOrTjy044tOAytOLWnH1pxYSAyKcUKcfCRYSAOKcV3cI7ubyQB8kzJCckzJCh8k1khOSZkgDZJo04TkmikAU04k04WUiSkAQ04g04YUkvwfhNGvSbM9RKvfUaSGytSvXFTJnHxAXpkEja487BWTTjbU5aB2UrE0ATTU12pimCxv9quZW28S2tcrmtcA66TVXso6qzPWwyqqI7Eu5AFRnRRoh+9TYX21BuQbyIqjU4y1OWrFdla1J6dOq1Km1S+jORksmclhbUWuLrmBYWBJisH2SZ3ANRCBXWkyrnFUrmAZ7Mlqeh0FTKTrppApzJGmWWHD8CesiNTeneqtV6FJmIq1UolgxXw5BqjgAsL5GttNcd7L1sIrPUy5RW7oWYFjcMUqFN1RhTqWJ3yHyJCtMsbZYU6xplgDMI0ywlljTCAORMjhEyFS4WLVYoLHFWVGlWPKk2iR5EgJVI6qRapHVWFJVI4qRarHFWA2EiwkcCxQWA2FiwsWFigsBAWZljoWbywGcs3ljuWZlgNZZmWTPCMDQqLUNR6oamjVCqIhDICigBy2jXf+UiwmhwJ2VGRqZWpc01NRRUyAsGZl5BchzdPnYh7CYmnSwgc0lZ89WlYpSZXOUOr1HdS627ywCWv3Y1U7rqdn6V1C1GP2lJAwei/fq38R6KqbpaxPiuNrm+kAfg1UFwFByGiCQRb7f+CRexIa4+etoVT7K4h1JCKTmZQmZc7slTuqgVeeVtybCxvIHuL8Pp0sO6oCSmIY3Do5S9LD2Wq2VSRdqoFgNQQdpWSsmq/Z+qgqEhPsxc2cHMAiVGNO3xBVqISdvEIvF8HVFzBjYYWnWYBkZldhS0dbgol6ygHU9AdbBXysdoYupTV1R2VagAcA2zABgAfKzMPcw7H8LaiBnZA5tekGvUQMMwLi1hpbS99RASsqpHgvGqlOrQFSoe5p1KZIIz5EVwfDoWAFthIvEY+rUzl6jMamXvCbHNk1QHoByA0mFYgrAOfiWMp06Lmo2TxCix7tzanemwBILADMRY6a6bQNuN4m1u/qaVO80ax7zNmzFhqfFrqZIcTH90wnriv9xZCMsIXiOM4hldWr1Sr5s65zlYP8YtyU8wNDAMRjar95mqO3eZe8uxOfJ8Ga++W2nTlHnSMOkKAdIw6w50jDrIAmWMsIU6xlhCGCJkURMgTarHkSJVY+iyjaJH1SYix1VhWKsdVZtFhGFoZ2VQQCzBQWNlGY2ux5DzgNBY4FkjxXg74bJmam6uGyVKT56bFDlcBuoNr+ogQEDQWKyxQEUBAyhQZyFRSzHYAEk+wj9fh9SmCXWwDKp1U+J1LrseaqTfbSEcMxKp3i1A2SomRihGdQHV9L6MCUAKm1wd5I4DimHw4ZVptWVnpMe9CD4RVVyqgkAlalhe9iSekIr03aT1PjYXuVsWSmjAgpSzd5eqtKqDlOZlR6eh0JT3jg45TUaUQ7juSruqLmemal3qImh8NTKBrsCSbSCANBgocg5SSA1tCVsSAeouPnESwUuJYZWRhRbw1KrBbU7Zao8Nz940z8IIsbcr2kXxCv3j5szvoPE4AY9dATYchr/QUD0qrKGCm2dcrbarmVrfNV+UKwVesz0kpEl1JWkAF3qElgb6EHMb5tLE30gloqk2VgbkWIN1NmFje6nkYVMV8Xi6d6xrKxLrTzK1OqWIHerZgCDbNob3F7Cw0gFTildjcuwNqlrKFAWsLVCoAAFwBqOkksZ2gzBxTFRL1FcOKoDMVFMZqwVQGYmmGuuWx67l1O1LZ65dXYVHzIc4L0QGdlVS6spUZzpbQ6i0iIrD8UxKKAjPlaygZAQ2VVp5BdfEMqoCuxsLgxteKVkI8Viqd1rTp5sgy2RiVu1si2zXy5Ra0kqPHFQUlC1rU72PeUrgFWWyjubffOrBj0IkPja3eVHe1szM1iSxFzexY7+sDWJx1SoAHbNa2pC5jlGVcz2zNYaakwUiLImjKporEFY8REkQDuJj+6YT1xP+4shGWT3El/uuE33xPS38RdtJDMIQKyxh1hjCMOIUG6waosOdYPUWABUWMOIbUWDVBIgUibiiJkCeVY+ixCCPoJQtFjyLEoI8ohW1EJwgGdLrnGZbp/MLi6++3vGlEcAgSnaPFVKmIqCpdQjMiUzYCkimyoFBIGgG2l5HATe8UBA1abAigJu0CQ4D3Qqk1vhFOoRoreNVJWyucrG4+E6E2EkMPSoYl3NSoqqAqqxSjhbBg5ZzTS/eFSEGUanPfQCQIE3aBYMPSQphlY08yDEKSatBkFQmuVR0a97kUbPfLY9bEM4PhlB1ILnMiF6jBwQCtRVdQmTUZCSHDG55chDWhC4twmQEBSLGyIGIvfKXtmtfW17SCZp8CoZhmrrlL11BFWiRZcvcZiD4Swzknb4RdSZB8QoBKjKvw38N2RjY6i5RivyJjdplpQ3aatHLTLQG7Q04Zfq3eWOfvyl76Ze7DWt1uYLaFHEjuO6tr3pqZuVsgW1oANom0ctMtAaIiSI8RElYDVokiOkRJEA7iQ/uuF23xPr/EXfT+sh2EmMe6nD4ZQQWU18wvqMzqVuOV7GRTCAMwjLiFMIy4gCVFg7iGOINUEAOoILUEMqiC1BIBiJkURNwJ9BH0EleC9m3xCZ8wVeVxcmWLs1wLuXfvQCRop3FuojZpXeE8KfEEhLabk7RXEOHvQbK/sRsZ0VMMqaqoF97C0i+1WGQ0GdjYrqD1OwUes55LpSE/GSvD6FPMFZkznUIWGa3kt7yIplhTqOou4Rio38QUlRb1gHF+LUhTpUqCZ2Bp1VrAi4qA3vtdmOt7kbzHe9ss6r1DdWlcUbt3P+8XyvTw6ZVqtSQt8IZlQt/23NzEVezpLWRgAds3XpeapEJWr1KyXZqdJaakXBQLdkBIt8bNf0EK7NNcVUClaasO7Um+RWW5QH+UEGw5BgNgJ51nJjjlE9f07vFMk8Zjv+0BicO1NijizDeNy0cfwfepnHxoNerJ19RK3TpFiANybT6FLxevKGC9JrbUkqt4W+BsQMwLHkNbesLqIMLTLB1aoSAoy319+Q3jfC1JN21JNyepnhnz8Ooe+DBz7nwfgOEIfiF/WH1eztNhpdT1B/QwjBwzFVGy2pMucEXWwZit9bAkW0mSt7zP7mm9KRHij8QwLUXKsQdtQeR2uOUZoUC7BRLDjOzru5Otld3pZqrVPDVpotSjUDaqM4ZlKswBtpYWmuG8PNItmIU7XOuk2483KNT6xZMXHuPAeE7PPVvlZdN5riHZ2rRQubFRvY7ecunBqHhJ0e5+Lb2jHariQw9LJYGpUuFG4A+8xHlf5n1npN9RuXnFeU6hQMPhi5sPnJ3CcAQ/Fc+9pTOPcQrUXSnTdkLqvd92EdswcK+dGUlrhlyhNdCT5W/sF3ndVO9WoD3zWd+9HeLZbMqVfGg5WN9QTc3mPJlvMconUNlMdInjrcncV2WFr02IPRtR7ERij2TqOLhl6c5c0Wa+E3tfqIxfItHVnOTDE91c+4xwWphrZ7EHYja/SRhE67i+HrXplHVcrDQ9OhE5hxjhj4aoab68wRswOxE3xLGj7SRwPBzU1Y2HQbwfApmaWP6ylCm1SocqIpZj0A8uZmPN8id8aNuL48a5XNL2WpsPicH1H9JFcV7NVaILL9oo3sPEB5rz9paOE8VLsivRqUu8UtTzlDmC2JDBScpsQbGE4rF1jVKUKK1FQDvGaoaep2VAEN2t1sPMTiuTLE/dbY8c/xpy5oywlz49wJaqfWMPoCuZqdrH/ABacmGtx1B5yL7NcINWpnceFddRueU21yRaNwyWpNZ0F/wDi9VqecFb5S2TnYa/OV2vQZRcqwHUggTqdVCWsult/SMcQVaiPSqfCykDS5Vh8JHvEWSYcmqCC1BL9iexiGm3d1GNVULZWAs1hcqLbSh1BOvXMwFM3NsJqB3HhtIIiquygD5bw23OALiAlsxAvt52hXeF1PdnUiwO9r87CcOhJxCDQsJRO2XFGqVBSB8C+L1OwJ9r/ADk6vZrEXurX9cwlR7RcNrUK5NdMuY3Vt1YDTQ9fLeeWWfpe2CI5msDxMd6tGmMzX8RvlVVHxa28TC+w+YlpwPDqIfvBSph73zhFzX63tv5ymcQoP9nXpDM9Fs2Ubuh+NR52/WWPh3aXCsubv6a9VdgjA8wVbWYbxOomv5b4tG5i/wCFuRFYWYAjzAMUlXKQqoLX1y2AW/O3OQeB7QUqzZKDd4fvMAcijqWtY+0m6DAaA3J/EyRExXVo98g3EzuJ/JdSrkIbkDr5jmPlG8Q7XJSmtr6XsNPeE1OGvUBAK/P+ggmF4Biqebxq4+6PELDpqJp+NF6xMTDL8maW1MSrPaLGCpXCgACmoU2tbOdXOnsP8sY4hXKUQASM9SjTJBIYLUqKrWI2NiRcbXmuIcExOGOfEUyoZj4wQyljra4Oh33tBeKUTWRKa1AjFsy3+JnpqWQL01AJPICeUzu/1NUREY9V7S2FWnheI0UpgU1rUKoZFFlZ6ZDB2A3a2bU6yx4ABkep941CQeY1/wCfwlO4R2WdMTTxFTE1KjU2OUPd7o1MhluT4TmZttLW0vLdgcKtJQC/XewOtz+o+U9KXrE+78eF6WmPNep53uJHYliDooYnkQDHzWFgL9I3iuH1KikIVVrGxLbHlteeVOXOJrDu8V4zFp0kuHV0VBmsh5qNAD7Tn3FuI/WcS9QfCDlp8/Aug+ep/wA0tmP4PiWohUZM1rEksOWtjllTrdnsRhQDVp2X+cEMvuRt7zR8mZ46h5fFivKZmezmKrGlSaqqU2ZFuM7BBl+8A5Gml/K8k+y3HPrl3RMtIaXZh3hqaEjuxeygE6k3PS0ATDpVAFRQ4DBgDqMy7Ejn7yYwndUSznJTLkF3JC5iBYFid9Jjia61rtptE73vpNYhygDhttCp2a/5HzmsKzFLuQTmbYWyi+inzH76xWGrJUAIKuAbgghrHyIiqtVRfYE7+frPS0xx1rt5RE8tiOH11AIckW21Ox9PeBdruIUkwzspBqWC0+ZBY2vr0Fz7RIwrswZSoHO55egkXxzsnicSQVenlBuFOf8ARfMzTjm/6XnbPatP1felW4aLWj/aOjUegDTXOadWnVanr9otMk5bDfXKbc7SSq9lcTh1zsoZR8RQ3sOpBANoJi+NU8KgeoSbkKiKMz1GOyovMzJEWraOu261q2rOp6Ndh+J18bUD1jcU8xBChVBYWy3A1PlLfiXaixZfhY3PraxF/aQXCMdjKviNClQS+i1KjNVI6sqLlW/S8sC4plH2iC3MqcwHqp1mjnu3ka+zLx69n/pnhdDLTPLPVrVAOgqVWcfnf3ks9KnUp+EBW8hz5iBvilIuCCCLgjpDeD1wqm+xOm0YLTzmEz1+iJRFTBGmpLAgk7kfISMWlcljsNvWXapUDggi4PvrIavwhwvhAO+nPz0mvTJtV61co6supB26xFGqKIClFKfeTKLG++kLXDnMWItbQX685HcSMjpQO13Bvq2JZaasabAPTsCfA+tr+RuPaZLt9XZwM52AC6nRRsPxM1O+TniFxmJ71y3LZfSWjgIK0189ZUE6ecueBFkHkv6f8ThVrpttI/tNwdcbQakdG+Km38rjY+mpB8iYVh30HpCRrExuNOYnU7hxXBhkYo4KspKsp3BBsRJEYGjUOZ6NJ2/mamjH5kSy9tezjvUFfDrmZrLVS4F7DwuCxAvpY+3SQCcMxQ07h7j0t7G9jPnXx2rbp9WmWlqxvR/6wlFbIqoOigKPkIfwbMy52+98I6LyPvvIQcIr1KqrVQpT3a7ISQPu2BJ1/rLYonrgxTvlZ4/IzRrjVJ8D3J6D85YcPU0kLwdLKT1P5SXwmxm2GGWcRwi4mk9J/hcWv0O4YeYNj7TiuN4B/eGTEF81PwAKxTKb3NRSNfECvtO4iVTtzwNquXEUVLVFsrqo1dORA5kH8Cek8M9ZmOVfWj494ieNvJUCh2Ypn4sRi3H8pxDW/AXkjhOFYfDXZVYnmWqO5Prc6xa0643oVv8A8qn9IHi8LiarBBSqoGIBdqbKqjmSSBf0mKJyzOty3TXFHfSe4LVNa9Q/CCQnmeZ9tpPYJvGvrAcNhxTRUXRVAAH6nqYfwxbuPSb8dOMafPy352mVlw9Tl5RddFqKyOLqwKsOoO8Hw+4hNp6vBynjHDqlF3oCoabXGWoFDE0yb3W+lyNL8jfpGcD2VwoOapTNdza712NVjb/u0/CdA7XcHOIph6YvVp7Dm6HdfXmPfrKaGqoQrUqgY7KUa59BbWfNy0vjtqvj6mK1MtYmfT2OoLSpMcOi06gHgyEUxfz0tbna0Z7MtXq5jXqCrY6kKFTNYWRANwN7nmfaM8Sw+KcWWhUF9CzIVUX5knlLHw3h4o0lpjkNT1Y6kn3npira37v4eea1aR9PsiFJEseEewHoJXhv7ydTQD0m6GCR5ecl4v2ZbDcSNUkVKLIxoBr3oFiMyoLWI1IvuAROqGAcd4b9ZpFR8a+Kmf8AEOV+h2/HlPPLWbVnXr0w2ito34qmHrQirjMokecHiEsDQqXO1lzD5rcQTieCxbKctFh5syKAOpuZ86K2+z6U2p94D8Aw/iZVOa7FqtS1szEk2AGigXNgNveWcNoIHwbAdxSC7k6serHc/v8ASFOdZ9DFTjHfr5+W/KevITXCG095K30kVwn4PW8kUOk9nhKB41gje6gWO+w1/wCZV8VgjnF/U6g7ctJfsSoYEGVjGYJgzWGl9NRtJKxKBqixm4/Vwr3+EzcOlYw7eIE7A3PtLzwujmo5juQT6C9wLzmnEOLphcudO8ZgTlzFbL1J84Tw36TkV1R6XdoTqVNwvLUacuf4RDmZdewvwj0hKSPwNcOoINwQLQoH/iEEOoYWNredj+EiquEpH7ov8vwkgamkjXqSKi6igMcoAHQaflMMaNTU+sewyF2C/u3MyOlh4euWmPnDMKd4Omll8to7hNzOnIwRYEQsWggDVqA2kHjxZrXOnnJ7EDU/+jIHH/Gfb8pJKghz9dP385I8IXxE9BAGkpwkWDGSHUpJGsRc/wDswyAMt9xfUf1kgg6TpyWkbqUh1PsTb5R9Fiaw1hyhOI0gCOm8CMkOJ7iRzyOoYm49ZNGQtD419ZMZtbSglGuBFAxqk3KKvA1Ww6nUXUnfKbX9RsZF8WoWXcnUb/0ktUOki+Kv4PeEQ5aMu0x6toLWr2kdJI8RNIUuhazaX8Mn8PXFTxJqP1EoOM7UUcGq9+C5N2RVUM+UaE6kWG48/aDYf6VKLVVVadRUJALtlFgeeVeV5Ul0Z2gWJUHf5xdPFCoodToRp+/lBsU+lz+7yoBOHXna/p/WZNM8yFedeK8RNao7tuToOg+6B6CRbR1qRiDTiHM9unfRd21Cf3XEtp/0qjHQW+4T+X/AnVRxWn/OPzHznlzu50DsHx24GHqnxAfZMeaj7vqOXl6RKw7KvEUYaEa7fvlBO9DA2K315/pIFFBFvK2nQ9LQmmNpy6OfVG6r/qEkeH4vD0dKtektQnUd4otb7upkHxziYwlBqmhY+GmP5nO2nQbn0nGsdh2quXc3J3Pqbn8SYgl6MHGcKHN8RQJ0H8VNOeov5wilx7C5rjEUdR/9qDbnvPMg4dN/2b5Tpy9GY76Q+HUPixdJvKmTW/2wZEVPpjwObLSWtUPUIqKf9TA/hOF/2Yek2nDWBuNDIO4L9KVN7kUG93H6CKHb3Dvq1J1+RHzGv4TkeDzruL+8MDPbYepMjp1ih2lwFRgoxCIx+6zBTfkLNY/hLJhKlIJlFRCT0YHQzzXV4USSTqSbknnEf2UOg+UqS9PDiNC1u9pj/Ov9Yuv2hwtFb1cRQQdWqouvudZ5e/sry/CZ/Y56So9E4n6T+HJfLX74jlSRm/8AM2X8ZHP9KdFrkUaluRJQH3AJnCaHDHQ3X3EkqfeAbfjIsRDrFX6TaJ+Kg/qCp/C48oxQ+knh1RsrOUO3iVlGnU2yj/VOVYlXYbW03v8AlIk8OtA9EcO47gqhDpiaVhv9pT09bMf2ZKU+NYYk2r0ja21RDy8j+7GeYDgfKa+pDpKj1CeO4YEfb0gTqB3iXPna/nC6PE6Ti6OGGouviFxyuJ5T+oCXH6NeLHBVjTc/Y1SBrslS4AbyBGh9jykHfKuNTbNr7/nAsfaotgy79dIIrXv6n+lpplFv3rCga+EY/eX/AMvztIjjFdMKhq16i5F+6DdnOwVRzv8AvSTeNxCUqbO5siKSx9OQ6k9PScR7R458ZXaq+n3UTlTQbKPzJ5kmNLtriXF/rVVqtX4jsOSqPhRfIRg4ZCpNP4hra5N+o1gf1XzjtHCa/FK5dF+i7tGMjUHY6apfXwnoPL9RL62JU2sw121nCOFUXpVhUVhob8xcXFx+c6dw+utVQw6kW6W/YkVPEeYmSJyLzt8puFc1bss3SMP2TfkJ08W6RYA6T04uNuUHsjV5CaTstiVIKobgggg2II2IM64pHSPo8cTan8ExeKtlr0HuNe8C3Da9F1B/D0k/QrMT/Dqcz/DYfiQBJ2i0JWrJxXbnfF+EYjFVMzrYDREGyj9SeZgy9kKh+7OmF/KbFSOKbc6pdi36Q+h2IPMS8ipHUeXSbU+l2FHO0fXsInWW9DH1Mag2pDdgxyMZbsGeTfhOgq0cDRqDbmjdgW9Yun2BadKzTM0cTagUewfWHUuwyc5crxQjRuVSHYmlGqvYSmdjLoJu8ag3LnWI+j4cjIyv9HzjbWdWJiWMag3LjtTsFV6Qep2Dq9J2YmIJEcYOTiT9g6/IRh+xeLG1O/uJ3EtE5pOK8nPezWIxtECniKFVkAIDgZzbkDY35WlqFRrXCVBzIKMNf2ZNK8xqscTk51x/h+JxRsQy0gdKY2P+J+p/L8ZBt2Of+Uzq9Z4M1Tyl4m3K37FVOhjLdi63KdWNSJ7yOJtygdksUNgD6yU4bgsbQ/6OYXvowv05mdC7yOK8cTatqlQ690+vIgaabbzJZ881JxXas9zFijMmTtyep0ITTw8yZIH1SOKs1MgLyRS0pkyA6tOPqk1MhDypHAsyZAWBFCZMkUoRQmTJULAixMmSDc0TNTICTEkTJkoTlmsk1MgaKROSZMgJKxBEyZCkMsYejMmQG+5MT3BmTJRsUIru5kyBrJNTJkG3/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6975" y="0"/>
            <a:ext cx="3475026" cy="2304093"/>
          </a:xfrm>
          <a:prstGeom prst="rect">
            <a:avLst/>
          </a:prstGeom>
        </p:spPr>
      </p:pic>
    </p:spTree>
    <p:extLst>
      <p:ext uri="{BB962C8B-B14F-4D97-AF65-F5344CB8AC3E}">
        <p14:creationId xmlns:p14="http://schemas.microsoft.com/office/powerpoint/2010/main" val="331145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Posljedice na razvoj djece</a:t>
            </a:r>
            <a:endParaRPr lang="hr-HR" dirty="0"/>
          </a:p>
        </p:txBody>
      </p:sp>
      <p:sp>
        <p:nvSpPr>
          <p:cNvPr id="3" name="Content Placeholder 2"/>
          <p:cNvSpPr>
            <a:spLocks noGrp="1"/>
          </p:cNvSpPr>
          <p:nvPr>
            <p:ph idx="1"/>
          </p:nvPr>
        </p:nvSpPr>
        <p:spPr>
          <a:xfrm>
            <a:off x="1521301" y="1589054"/>
            <a:ext cx="9675812" cy="4262304"/>
          </a:xfrm>
        </p:spPr>
        <p:txBody>
          <a:bodyPr>
            <a:normAutofit fontScale="77500" lnSpcReduction="20000"/>
          </a:bodyPr>
          <a:lstStyle/>
          <a:p>
            <a:r>
              <a:rPr lang="hr-HR" sz="3100" dirty="0" smtClean="0"/>
              <a:t>Emocionalni poremećaji</a:t>
            </a:r>
            <a:endParaRPr lang="en-US" sz="3100" dirty="0" smtClean="0"/>
          </a:p>
          <a:p>
            <a:r>
              <a:rPr lang="hr-HR" sz="3100" dirty="0" smtClean="0"/>
              <a:t>Poremećaji ophođenja</a:t>
            </a:r>
            <a:endParaRPr lang="en-US" sz="3100" dirty="0" smtClean="0"/>
          </a:p>
          <a:p>
            <a:r>
              <a:rPr lang="hr-HR" sz="3100" dirty="0" smtClean="0"/>
              <a:t>Opadanje verbalne memorije</a:t>
            </a:r>
            <a:endParaRPr lang="en-US" sz="3100" dirty="0" smtClean="0"/>
          </a:p>
          <a:p>
            <a:r>
              <a:rPr lang="hr-HR" sz="3100" dirty="0" smtClean="0"/>
              <a:t>Somatske pritužbe</a:t>
            </a:r>
            <a:endParaRPr lang="en-US" sz="3100" dirty="0" smtClean="0"/>
          </a:p>
          <a:p>
            <a:r>
              <a:rPr lang="hr-HR" sz="3100" dirty="0" smtClean="0"/>
              <a:t>Poremećaji pažnje i/ili hiperaktivnosti (ADD/ADHD)</a:t>
            </a:r>
            <a:endParaRPr lang="en-US" sz="3100" dirty="0" smtClean="0"/>
          </a:p>
          <a:p>
            <a:r>
              <a:rPr lang="hr-HR" sz="3100" dirty="0" smtClean="0"/>
              <a:t>Pogoršanje školskog uspjeha</a:t>
            </a:r>
          </a:p>
          <a:p>
            <a:r>
              <a:rPr lang="hr-HR" sz="3100" dirty="0" smtClean="0"/>
              <a:t>Problemi u obiteljskim interakcijama </a:t>
            </a:r>
          </a:p>
          <a:p>
            <a:r>
              <a:rPr lang="hr-HR" sz="3100" dirty="0" smtClean="0"/>
              <a:t>Poremećaji strukture spavanja (REM/NREM)</a:t>
            </a:r>
          </a:p>
          <a:p>
            <a:r>
              <a:rPr lang="hr-HR" sz="3100" dirty="0" smtClean="0"/>
              <a:t>Promjene vizualne selektivne pažnje</a:t>
            </a:r>
            <a:endParaRPr lang="en-US" sz="3100" dirty="0" smtClean="0"/>
          </a:p>
          <a:p>
            <a:r>
              <a:rPr lang="hr-HR" sz="3100" dirty="0" smtClean="0"/>
              <a:t>Agresivno ponašanje</a:t>
            </a:r>
          </a:p>
          <a:p>
            <a:endParaRPr lang="hr-HR" sz="3100" dirty="0"/>
          </a:p>
          <a:p>
            <a:endParaRPr lang="en-US" dirty="0" smtClean="0"/>
          </a:p>
          <a:p>
            <a:endParaRPr lang="hr-HR" dirty="0"/>
          </a:p>
        </p:txBody>
      </p:sp>
      <p:pic>
        <p:nvPicPr>
          <p:cNvPr id="68611" name="Picture 3" descr="C:\Documents and Settings\irojnic\Desktop\images (2).jpg"/>
          <p:cNvPicPr>
            <a:picLocks noChangeAspect="1" noChangeArrowheads="1"/>
          </p:cNvPicPr>
          <p:nvPr/>
        </p:nvPicPr>
        <p:blipFill>
          <a:blip r:embed="rId2"/>
          <a:srcRect/>
          <a:stretch>
            <a:fillRect/>
          </a:stretch>
        </p:blipFill>
        <p:spPr bwMode="auto">
          <a:xfrm>
            <a:off x="9218013" y="991980"/>
            <a:ext cx="2619375" cy="1743075"/>
          </a:xfrm>
          <a:prstGeom prst="rect">
            <a:avLst/>
          </a:prstGeom>
          <a:noFill/>
        </p:spPr>
      </p:pic>
      <p:pic>
        <p:nvPicPr>
          <p:cNvPr id="7" name="Picture 6"/>
          <p:cNvPicPr>
            <a:picLocks noChangeAspect="1"/>
          </p:cNvPicPr>
          <p:nvPr/>
        </p:nvPicPr>
        <p:blipFill>
          <a:blip r:embed="rId3"/>
          <a:stretch>
            <a:fillRect/>
          </a:stretch>
        </p:blipFill>
        <p:spPr>
          <a:xfrm>
            <a:off x="8807274" y="4329674"/>
            <a:ext cx="2389839" cy="1914310"/>
          </a:xfrm>
          <a:prstGeom prst="rect">
            <a:avLst/>
          </a:prstGeom>
        </p:spPr>
      </p:pic>
      <p:sp>
        <p:nvSpPr>
          <p:cNvPr id="4" name="TextBox 3"/>
          <p:cNvSpPr txBox="1"/>
          <p:nvPr/>
        </p:nvSpPr>
        <p:spPr>
          <a:xfrm>
            <a:off x="4603364" y="6231527"/>
            <a:ext cx="6901248" cy="584775"/>
          </a:xfrm>
          <a:prstGeom prst="rect">
            <a:avLst/>
          </a:prstGeom>
          <a:noFill/>
        </p:spPr>
        <p:txBody>
          <a:bodyPr wrap="none" rtlCol="0">
            <a:spAutoFit/>
          </a:bodyPr>
          <a:lstStyle/>
          <a:p>
            <a:r>
              <a:rPr lang="hr-HR" sz="3200" dirty="0" smtClean="0">
                <a:solidFill>
                  <a:srgbClr val="FF0000"/>
                </a:solidFill>
              </a:rPr>
              <a:t>PASIVNO RODITELJSTVO/ODGOJ?</a:t>
            </a:r>
            <a:endParaRPr lang="hr-HR"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Pažnja</a:t>
            </a:r>
            <a:endParaRPr lang="hr-HR" dirty="0"/>
          </a:p>
        </p:txBody>
      </p:sp>
      <p:sp>
        <p:nvSpPr>
          <p:cNvPr id="7" name="Rezervirano mjesto sadržaja 6"/>
          <p:cNvSpPr>
            <a:spLocks noGrp="1"/>
          </p:cNvSpPr>
          <p:nvPr>
            <p:ph idx="1"/>
          </p:nvPr>
        </p:nvSpPr>
        <p:spPr>
          <a:xfrm>
            <a:off x="2592925" y="2133600"/>
            <a:ext cx="6436775" cy="3777622"/>
          </a:xfrm>
        </p:spPr>
        <p:txBody>
          <a:bodyPr/>
          <a:lstStyle/>
          <a:p>
            <a:r>
              <a:rPr lang="hr-HR" sz="2400" dirty="0" smtClean="0"/>
              <a:t>Povećanje mogućnosti simultanog zapažanja više (manje značajnih) podražaja - </a:t>
            </a:r>
            <a:r>
              <a:rPr lang="hr-HR" sz="2400" i="1" dirty="0" err="1" smtClean="0"/>
              <a:t>multitasking</a:t>
            </a:r>
            <a:endParaRPr lang="hr-HR" sz="2400" i="1" dirty="0" smtClean="0"/>
          </a:p>
          <a:p>
            <a:r>
              <a:rPr lang="hr-HR" sz="2400" dirty="0" smtClean="0"/>
              <a:t>Smanjenje mogućnosti ostvarivanja duboke pažnje na jedan podražaj dulje vrijeme </a:t>
            </a:r>
          </a:p>
          <a:p>
            <a:pPr marL="0" indent="0">
              <a:buNone/>
            </a:pPr>
            <a:endParaRPr lang="hr-HR" dirty="0" smtClean="0"/>
          </a:p>
          <a:p>
            <a:endParaRPr lang="hr-HR" dirty="0"/>
          </a:p>
        </p:txBody>
      </p:sp>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2109" y="4442726"/>
            <a:ext cx="3629891" cy="2415274"/>
          </a:xfrm>
          <a:prstGeom prst="rect">
            <a:avLst/>
          </a:prstGeom>
        </p:spPr>
      </p:pic>
    </p:spTree>
    <p:extLst>
      <p:ext uri="{BB962C8B-B14F-4D97-AF65-F5344CB8AC3E}">
        <p14:creationId xmlns:p14="http://schemas.microsoft.com/office/powerpoint/2010/main" val="882930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Ovisnosti</a:t>
            </a:r>
            <a:endParaRPr lang="hr-HR" dirty="0"/>
          </a:p>
        </p:txBody>
      </p:sp>
      <p:sp>
        <p:nvSpPr>
          <p:cNvPr id="3" name="Content Placeholder 2"/>
          <p:cNvSpPr>
            <a:spLocks noGrp="1"/>
          </p:cNvSpPr>
          <p:nvPr>
            <p:ph idx="1"/>
          </p:nvPr>
        </p:nvSpPr>
        <p:spPr/>
        <p:txBody>
          <a:bodyPr>
            <a:normAutofit/>
          </a:bodyPr>
          <a:lstStyle/>
          <a:p>
            <a:r>
              <a:rPr lang="hr-HR" sz="2800" dirty="0" smtClean="0"/>
              <a:t>O </a:t>
            </a:r>
            <a:r>
              <a:rPr lang="hr-HR" sz="2800" dirty="0" err="1" smtClean="0"/>
              <a:t>psihoaktivnim</a:t>
            </a:r>
            <a:r>
              <a:rPr lang="hr-HR" sz="2800" dirty="0" smtClean="0"/>
              <a:t> tvarima</a:t>
            </a:r>
          </a:p>
          <a:p>
            <a:endParaRPr lang="hr-HR" sz="2800" dirty="0"/>
          </a:p>
          <a:p>
            <a:endParaRPr lang="hr-HR" sz="2800" dirty="0" smtClean="0"/>
          </a:p>
          <a:p>
            <a:endParaRPr lang="hr-HR" sz="2800" dirty="0" smtClean="0"/>
          </a:p>
          <a:p>
            <a:r>
              <a:rPr lang="hr-HR" sz="2800" dirty="0" smtClean="0"/>
              <a:t>Bihevioralne</a:t>
            </a:r>
            <a:endParaRPr lang="hr-HR" sz="2800" dirty="0"/>
          </a:p>
        </p:txBody>
      </p:sp>
      <p:pic>
        <p:nvPicPr>
          <p:cNvPr id="5" name="Picture 4"/>
          <p:cNvPicPr>
            <a:picLocks noChangeAspect="1"/>
          </p:cNvPicPr>
          <p:nvPr/>
        </p:nvPicPr>
        <p:blipFill>
          <a:blip r:embed="rId2"/>
          <a:stretch>
            <a:fillRect/>
          </a:stretch>
        </p:blipFill>
        <p:spPr>
          <a:xfrm>
            <a:off x="6668898" y="4158622"/>
            <a:ext cx="2619375" cy="1752600"/>
          </a:xfrm>
          <a:prstGeom prst="rect">
            <a:avLst/>
          </a:prstGeom>
        </p:spPr>
      </p:pic>
      <p:pic>
        <p:nvPicPr>
          <p:cNvPr id="6" name="Picture 5"/>
          <p:cNvPicPr>
            <a:picLocks noChangeAspect="1"/>
          </p:cNvPicPr>
          <p:nvPr/>
        </p:nvPicPr>
        <p:blipFill>
          <a:blip r:embed="rId3"/>
          <a:stretch>
            <a:fillRect/>
          </a:stretch>
        </p:blipFill>
        <p:spPr>
          <a:xfrm>
            <a:off x="7662439" y="624110"/>
            <a:ext cx="1853173" cy="2807502"/>
          </a:xfrm>
          <a:prstGeom prst="rect">
            <a:avLst/>
          </a:prstGeom>
        </p:spPr>
      </p:pic>
      <p:sp>
        <p:nvSpPr>
          <p:cNvPr id="7" name="TextBox 6"/>
          <p:cNvSpPr txBox="1"/>
          <p:nvPr/>
        </p:nvSpPr>
        <p:spPr>
          <a:xfrm>
            <a:off x="2589212" y="5911222"/>
            <a:ext cx="3139001" cy="584775"/>
          </a:xfrm>
          <a:prstGeom prst="rect">
            <a:avLst/>
          </a:prstGeom>
          <a:noFill/>
        </p:spPr>
        <p:txBody>
          <a:bodyPr wrap="none" rtlCol="0">
            <a:spAutoFit/>
          </a:bodyPr>
          <a:lstStyle/>
          <a:p>
            <a:r>
              <a:rPr lang="hr-HR" sz="3200" dirty="0" smtClean="0">
                <a:solidFill>
                  <a:srgbClr val="FF0000"/>
                </a:solidFill>
              </a:rPr>
              <a:t>KLASIFIKACIJE?</a:t>
            </a:r>
            <a:endParaRPr lang="hr-HR" sz="3200" dirty="0">
              <a:solidFill>
                <a:srgbClr val="FF0000"/>
              </a:solidFill>
            </a:endParaRPr>
          </a:p>
        </p:txBody>
      </p:sp>
    </p:spTree>
    <p:extLst>
      <p:ext uri="{BB962C8B-B14F-4D97-AF65-F5344CB8AC3E}">
        <p14:creationId xmlns:p14="http://schemas.microsoft.com/office/powerpoint/2010/main" val="305120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8517"/>
            <a:ext cx="11278226" cy="1024011"/>
          </a:xfrm>
        </p:spPr>
        <p:txBody>
          <a:bodyPr/>
          <a:lstStyle/>
          <a:p>
            <a:r>
              <a:rPr lang="hr-HR" dirty="0" smtClean="0"/>
              <a:t>               Liječenje</a:t>
            </a:r>
            <a:endParaRPr lang="hr-HR" dirty="0"/>
          </a:p>
        </p:txBody>
      </p:sp>
      <p:sp>
        <p:nvSpPr>
          <p:cNvPr id="4" name="Text Placeholder 3"/>
          <p:cNvSpPr>
            <a:spLocks noGrp="1"/>
          </p:cNvSpPr>
          <p:nvPr>
            <p:ph type="body" idx="1"/>
          </p:nvPr>
        </p:nvSpPr>
        <p:spPr>
          <a:xfrm>
            <a:off x="6784135" y="1232245"/>
            <a:ext cx="5300870" cy="643471"/>
          </a:xfrm>
        </p:spPr>
        <p:txBody>
          <a:bodyPr/>
          <a:lstStyle/>
          <a:p>
            <a:r>
              <a:rPr lang="hr-HR" dirty="0" smtClean="0"/>
              <a:t>Farmakološke mjere</a:t>
            </a:r>
            <a:endParaRPr lang="hr-HR" dirty="0"/>
          </a:p>
        </p:txBody>
      </p:sp>
      <p:sp>
        <p:nvSpPr>
          <p:cNvPr id="3" name="Content Placeholder 2"/>
          <p:cNvSpPr>
            <a:spLocks noGrp="1"/>
          </p:cNvSpPr>
          <p:nvPr>
            <p:ph sz="half" idx="2"/>
          </p:nvPr>
        </p:nvSpPr>
        <p:spPr>
          <a:xfrm>
            <a:off x="6560999" y="1991764"/>
            <a:ext cx="5300871" cy="3620635"/>
          </a:xfrm>
        </p:spPr>
        <p:txBody>
          <a:bodyPr/>
          <a:lstStyle/>
          <a:p>
            <a:r>
              <a:rPr lang="hr-HR" sz="2400" dirty="0"/>
              <a:t>a</a:t>
            </a:r>
            <a:r>
              <a:rPr lang="hr-HR" sz="2400" cap="none" dirty="0" smtClean="0"/>
              <a:t>ntidepresivi (SSRI</a:t>
            </a:r>
            <a:r>
              <a:rPr lang="hr-HR" sz="2400" dirty="0" smtClean="0"/>
              <a:t>, </a:t>
            </a:r>
            <a:r>
              <a:rPr lang="hr-HR" sz="2400" cap="none" dirty="0" smtClean="0"/>
              <a:t>NDRI, </a:t>
            </a:r>
            <a:r>
              <a:rPr lang="hr-HR" sz="2400" dirty="0" smtClean="0"/>
              <a:t>SNRI)</a:t>
            </a:r>
            <a:endParaRPr lang="hr-HR" sz="2400" cap="none" dirty="0" smtClean="0"/>
          </a:p>
          <a:p>
            <a:r>
              <a:rPr lang="hr-HR" sz="2400" dirty="0" err="1"/>
              <a:t>o</a:t>
            </a:r>
            <a:r>
              <a:rPr lang="hr-HR" sz="2400" dirty="0" err="1" smtClean="0"/>
              <a:t>pijatni</a:t>
            </a:r>
            <a:r>
              <a:rPr lang="hr-HR" sz="2400" dirty="0" smtClean="0"/>
              <a:t> antagonisti (</a:t>
            </a:r>
            <a:r>
              <a:rPr lang="hr-HR" sz="2400" dirty="0" err="1" smtClean="0"/>
              <a:t>naltrekson</a:t>
            </a:r>
            <a:r>
              <a:rPr lang="hr-HR" sz="2400" dirty="0"/>
              <a:t>, </a:t>
            </a:r>
            <a:r>
              <a:rPr lang="hr-HR" sz="2400" dirty="0" err="1" smtClean="0"/>
              <a:t>nalmefen</a:t>
            </a:r>
            <a:r>
              <a:rPr lang="hr-HR" sz="2400" dirty="0" smtClean="0"/>
              <a:t>)</a:t>
            </a:r>
            <a:endParaRPr lang="hr-HR" sz="2400" dirty="0"/>
          </a:p>
          <a:p>
            <a:r>
              <a:rPr lang="hr-HR" sz="2400" dirty="0" err="1"/>
              <a:t>p</a:t>
            </a:r>
            <a:r>
              <a:rPr lang="hr-HR" sz="2400" cap="none" dirty="0" err="1" smtClean="0"/>
              <a:t>sihostimulansi</a:t>
            </a:r>
            <a:r>
              <a:rPr lang="hr-HR" sz="2400" cap="none" dirty="0" smtClean="0"/>
              <a:t> (</a:t>
            </a:r>
            <a:r>
              <a:rPr lang="hr-HR" sz="2400" cap="none" dirty="0" err="1" smtClean="0"/>
              <a:t>metilfenidat</a:t>
            </a:r>
            <a:r>
              <a:rPr lang="hr-HR" sz="2400" cap="none" dirty="0" smtClean="0"/>
              <a:t>)</a:t>
            </a:r>
          </a:p>
          <a:p>
            <a:r>
              <a:rPr lang="hr-HR" sz="2400" dirty="0"/>
              <a:t>a</a:t>
            </a:r>
            <a:r>
              <a:rPr lang="hr-HR" sz="2400" dirty="0" smtClean="0"/>
              <a:t>tipični antipsihotici (</a:t>
            </a:r>
            <a:r>
              <a:rPr lang="hr-HR" sz="2400" dirty="0" err="1" smtClean="0"/>
              <a:t>k</a:t>
            </a:r>
            <a:r>
              <a:rPr lang="hr-HR" sz="2400" cap="none" dirty="0" err="1" smtClean="0"/>
              <a:t>vetiapin</a:t>
            </a:r>
            <a:r>
              <a:rPr lang="hr-HR" sz="2400" cap="none" dirty="0" smtClean="0"/>
              <a:t>)</a:t>
            </a:r>
          </a:p>
          <a:p>
            <a:r>
              <a:rPr lang="hr-HR" sz="2400" dirty="0" smtClean="0"/>
              <a:t>…</a:t>
            </a:r>
          </a:p>
          <a:p>
            <a:endParaRPr lang="hr-HR" dirty="0"/>
          </a:p>
        </p:txBody>
      </p:sp>
      <p:sp>
        <p:nvSpPr>
          <p:cNvPr id="5" name="Text Placeholder 4"/>
          <p:cNvSpPr>
            <a:spLocks noGrp="1"/>
          </p:cNvSpPr>
          <p:nvPr>
            <p:ph type="body" sz="quarter" idx="3"/>
          </p:nvPr>
        </p:nvSpPr>
        <p:spPr>
          <a:xfrm>
            <a:off x="1102659" y="1234724"/>
            <a:ext cx="4874697" cy="643471"/>
          </a:xfrm>
        </p:spPr>
        <p:txBody>
          <a:bodyPr/>
          <a:lstStyle/>
          <a:p>
            <a:r>
              <a:rPr lang="hr-HR" dirty="0" err="1" smtClean="0"/>
              <a:t>Nefarmakološke</a:t>
            </a:r>
            <a:r>
              <a:rPr lang="hr-HR" dirty="0" smtClean="0"/>
              <a:t> mjere</a:t>
            </a:r>
            <a:endParaRPr lang="hr-HR" dirty="0"/>
          </a:p>
        </p:txBody>
      </p:sp>
      <p:sp>
        <p:nvSpPr>
          <p:cNvPr id="6" name="Content Placeholder 5"/>
          <p:cNvSpPr>
            <a:spLocks noGrp="1"/>
          </p:cNvSpPr>
          <p:nvPr>
            <p:ph sz="quarter" idx="4"/>
          </p:nvPr>
        </p:nvSpPr>
        <p:spPr>
          <a:xfrm>
            <a:off x="925867" y="1991764"/>
            <a:ext cx="5499846" cy="3144340"/>
          </a:xfrm>
        </p:spPr>
        <p:txBody>
          <a:bodyPr>
            <a:noAutofit/>
          </a:bodyPr>
          <a:lstStyle/>
          <a:p>
            <a:r>
              <a:rPr lang="hr-HR" sz="2400" cap="none" dirty="0" smtClean="0"/>
              <a:t>psihoterapija (individualna i grupna)</a:t>
            </a:r>
          </a:p>
          <a:p>
            <a:r>
              <a:rPr lang="hr-HR" sz="2400" dirty="0"/>
              <a:t>obiteljska terapija</a:t>
            </a:r>
          </a:p>
          <a:p>
            <a:r>
              <a:rPr lang="hr-HR" sz="2400" cap="none" dirty="0" err="1" smtClean="0"/>
              <a:t>psihoedukacija</a:t>
            </a:r>
            <a:endParaRPr lang="hr-HR" sz="2400" cap="none" dirty="0" smtClean="0"/>
          </a:p>
          <a:p>
            <a:r>
              <a:rPr lang="hr-HR" sz="2400" cap="none" dirty="0" smtClean="0"/>
              <a:t>grupe podrške </a:t>
            </a:r>
          </a:p>
          <a:p>
            <a:r>
              <a:rPr lang="hr-HR" sz="2400" cap="none" dirty="0" smtClean="0"/>
              <a:t>trening životnih vještina</a:t>
            </a:r>
          </a:p>
          <a:p>
            <a:r>
              <a:rPr lang="hr-HR" sz="2400" cap="none" dirty="0" err="1" smtClean="0"/>
              <a:t>socioterapija</a:t>
            </a:r>
            <a:endParaRPr lang="hr-HR" sz="2400" cap="none" dirty="0" smtClean="0"/>
          </a:p>
          <a:p>
            <a:r>
              <a:rPr lang="hr-HR" sz="2400" cap="none" dirty="0" smtClean="0"/>
              <a:t>radno-okupaciona terapija</a:t>
            </a:r>
          </a:p>
          <a:p>
            <a:r>
              <a:rPr lang="hr-HR" sz="2400" dirty="0"/>
              <a:t>s</a:t>
            </a:r>
            <a:r>
              <a:rPr lang="hr-HR" sz="2400" dirty="0" smtClean="0"/>
              <a:t>trukturiranje slobodnog vremena</a:t>
            </a:r>
          </a:p>
          <a:p>
            <a:r>
              <a:rPr lang="hr-HR" sz="2400" cap="none" dirty="0" smtClean="0"/>
              <a:t>sport</a:t>
            </a:r>
            <a:endParaRPr lang="hr-HR" sz="2400" cap="none"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1322" y="5314439"/>
            <a:ext cx="2415834" cy="142467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0903" y="5314439"/>
            <a:ext cx="2555133" cy="1430874"/>
          </a:xfrm>
          <a:prstGeom prst="rect">
            <a:avLst/>
          </a:prstGeom>
        </p:spPr>
      </p:pic>
      <p:sp>
        <p:nvSpPr>
          <p:cNvPr id="9" name="TextBox 8"/>
          <p:cNvSpPr txBox="1"/>
          <p:nvPr/>
        </p:nvSpPr>
        <p:spPr>
          <a:xfrm>
            <a:off x="6425713" y="269281"/>
            <a:ext cx="6155195" cy="1077218"/>
          </a:xfrm>
          <a:prstGeom prst="rect">
            <a:avLst/>
          </a:prstGeom>
          <a:noFill/>
        </p:spPr>
        <p:txBody>
          <a:bodyPr wrap="square" rtlCol="0">
            <a:spAutoFit/>
          </a:bodyPr>
          <a:lstStyle/>
          <a:p>
            <a:r>
              <a:rPr lang="hr-HR" sz="3200" dirty="0" smtClean="0">
                <a:solidFill>
                  <a:srgbClr val="FF0000"/>
                </a:solidFill>
              </a:rPr>
              <a:t>APSTINENCIJA ILI KONTROLIRANA UPORABA?</a:t>
            </a:r>
            <a:endParaRPr lang="hr-HR" sz="3200" dirty="0">
              <a:solidFill>
                <a:srgbClr val="FF0000"/>
              </a:solidFill>
            </a:endParaRPr>
          </a:p>
        </p:txBody>
      </p:sp>
    </p:spTree>
    <p:extLst>
      <p:ext uri="{BB962C8B-B14F-4D97-AF65-F5344CB8AC3E}">
        <p14:creationId xmlns:p14="http://schemas.microsoft.com/office/powerpoint/2010/main" val="415159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a:t>
            </a:r>
            <a:r>
              <a:rPr lang="hr-HR" dirty="0" smtClean="0"/>
              <a:t>Re-)habilitacija</a:t>
            </a:r>
            <a:endParaRPr lang="hr-HR" dirty="0"/>
          </a:p>
        </p:txBody>
      </p:sp>
      <p:sp>
        <p:nvSpPr>
          <p:cNvPr id="7" name="Content Placeholder 6"/>
          <p:cNvSpPr>
            <a:spLocks noGrp="1"/>
          </p:cNvSpPr>
          <p:nvPr>
            <p:ph idx="1"/>
          </p:nvPr>
        </p:nvSpPr>
        <p:spPr>
          <a:xfrm>
            <a:off x="2589211" y="2133600"/>
            <a:ext cx="9432459" cy="3777622"/>
          </a:xfrm>
        </p:spPr>
        <p:txBody>
          <a:bodyPr>
            <a:normAutofit lnSpcReduction="10000"/>
          </a:bodyPr>
          <a:lstStyle/>
          <a:p>
            <a:endParaRPr lang="hr-HR" dirty="0" smtClean="0"/>
          </a:p>
          <a:p>
            <a:r>
              <a:rPr lang="hr-HR" sz="2400" dirty="0" smtClean="0"/>
              <a:t>Ambulantne kontrole</a:t>
            </a:r>
          </a:p>
          <a:p>
            <a:r>
              <a:rPr lang="hr-HR" sz="2400" dirty="0" smtClean="0"/>
              <a:t>Nastavak grupa ovisnika o internetu iz DB manjim intenzitetom</a:t>
            </a:r>
          </a:p>
          <a:p>
            <a:r>
              <a:rPr lang="hr-HR" sz="2400" dirty="0" smtClean="0"/>
              <a:t>Grupe podrške (bez stručnog djelatnika)?</a:t>
            </a:r>
          </a:p>
          <a:p>
            <a:r>
              <a:rPr lang="hr-HR" sz="2400" dirty="0" smtClean="0"/>
              <a:t>Klubovi liječenih ovisnika o internetu (sa stručnim djelatnikom)?</a:t>
            </a:r>
          </a:p>
          <a:p>
            <a:r>
              <a:rPr lang="hr-HR" sz="2400" dirty="0" smtClean="0"/>
              <a:t>Edukacija, zapošljavanje, kvalitetno slobodno vrijeme (aktivnosti), </a:t>
            </a:r>
            <a:r>
              <a:rPr lang="hr-HR" sz="2400" dirty="0" err="1" smtClean="0"/>
              <a:t>interpersonalne</a:t>
            </a:r>
            <a:r>
              <a:rPr lang="hr-HR" sz="2400" dirty="0" smtClean="0"/>
              <a:t> relacije, osobni rast</a:t>
            </a:r>
          </a:p>
        </p:txBody>
      </p:sp>
      <p:pic>
        <p:nvPicPr>
          <p:cNvPr id="9" name="Picture 8"/>
          <p:cNvPicPr>
            <a:picLocks noChangeAspect="1"/>
          </p:cNvPicPr>
          <p:nvPr/>
        </p:nvPicPr>
        <p:blipFill>
          <a:blip r:embed="rId2"/>
          <a:stretch>
            <a:fillRect/>
          </a:stretch>
        </p:blipFill>
        <p:spPr>
          <a:xfrm>
            <a:off x="8974111" y="0"/>
            <a:ext cx="3217889" cy="2133600"/>
          </a:xfrm>
          <a:prstGeom prst="rect">
            <a:avLst/>
          </a:prstGeom>
        </p:spPr>
      </p:pic>
    </p:spTree>
    <p:extLst>
      <p:ext uri="{BB962C8B-B14F-4D97-AF65-F5344CB8AC3E}">
        <p14:creationId xmlns:p14="http://schemas.microsoft.com/office/powerpoint/2010/main" val="33237779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dirty="0" smtClean="0"/>
              <a:t>Kazneni zakon 1/2</a:t>
            </a:r>
            <a:br>
              <a:rPr lang="hr-HR" dirty="0" smtClean="0"/>
            </a:br>
            <a:r>
              <a:rPr lang="nn-NO" sz="1400" dirty="0">
                <a:solidFill>
                  <a:schemeClr val="tx1"/>
                </a:solidFill>
              </a:rPr>
              <a:t>NN </a:t>
            </a:r>
            <a:r>
              <a:rPr lang="hr-HR" sz="1400" dirty="0">
                <a:solidFill>
                  <a:schemeClr val="tx1"/>
                </a:solidFill>
              </a:rPr>
              <a:t>125/11, 144/12, 56/15, 61/15, 101/17, 118/18</a:t>
            </a:r>
            <a:endParaRPr lang="hr-HR" sz="1400" dirty="0"/>
          </a:p>
        </p:txBody>
      </p:sp>
      <p:sp>
        <p:nvSpPr>
          <p:cNvPr id="3" name="Rezervirano mjesto sadržaja 2"/>
          <p:cNvSpPr>
            <a:spLocks noGrp="1"/>
          </p:cNvSpPr>
          <p:nvPr>
            <p:ph idx="1"/>
          </p:nvPr>
        </p:nvSpPr>
        <p:spPr>
          <a:xfrm>
            <a:off x="1548245" y="1330036"/>
            <a:ext cx="9956367" cy="4581186"/>
          </a:xfrm>
        </p:spPr>
        <p:txBody>
          <a:bodyPr/>
          <a:lstStyle/>
          <a:p>
            <a:pPr marL="0" indent="0">
              <a:buNone/>
            </a:pPr>
            <a:endParaRPr lang="hr-HR" dirty="0" smtClean="0"/>
          </a:p>
          <a:p>
            <a:endParaRPr lang="hr-HR" dirty="0"/>
          </a:p>
          <a:p>
            <a:endParaRPr lang="hr-HR" dirty="0" smtClean="0"/>
          </a:p>
          <a:p>
            <a:endParaRPr lang="hr-HR" dirty="0"/>
          </a:p>
          <a:p>
            <a:endParaRPr lang="hr-HR" dirty="0" smtClean="0"/>
          </a:p>
          <a:p>
            <a:endParaRPr lang="hr-HR" dirty="0"/>
          </a:p>
          <a:p>
            <a:endParaRPr lang="hr-HR" dirty="0" smtClean="0"/>
          </a:p>
          <a:p>
            <a:endParaRPr lang="hr-HR" dirty="0"/>
          </a:p>
          <a:p>
            <a:endParaRPr lang="hr-HR" dirty="0" smtClean="0"/>
          </a:p>
          <a:p>
            <a:pPr marL="0" indent="0">
              <a:buNone/>
            </a:pPr>
            <a:endParaRPr lang="hr-HR"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925" y="5366241"/>
            <a:ext cx="7078063" cy="1343212"/>
          </a:xfrm>
          <a:prstGeom prst="rect">
            <a:avLst/>
          </a:prstGeom>
        </p:spPr>
      </p:pic>
      <p:pic>
        <p:nvPicPr>
          <p:cNvPr id="5" name="Slika 4"/>
          <p:cNvPicPr>
            <a:picLocks noChangeAspect="1"/>
          </p:cNvPicPr>
          <p:nvPr/>
        </p:nvPicPr>
        <p:blipFill rotWithShape="1">
          <a:blip r:embed="rId3">
            <a:extLst>
              <a:ext uri="{28A0092B-C50C-407E-A947-70E740481C1C}">
                <a14:useLocalDpi xmlns:a14="http://schemas.microsoft.com/office/drawing/2010/main" val="0"/>
              </a:ext>
            </a:extLst>
          </a:blip>
          <a:srcRect l="-152" t="-27905" r="152" b="32456"/>
          <a:stretch/>
        </p:blipFill>
        <p:spPr>
          <a:xfrm>
            <a:off x="2592924" y="2865584"/>
            <a:ext cx="6830378" cy="924054"/>
          </a:xfrm>
          <a:prstGeom prst="rect">
            <a:avLst/>
          </a:prstGeom>
        </p:spPr>
      </p:pic>
      <p:pic>
        <p:nvPicPr>
          <p:cNvPr id="6" name="Slika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2925" y="4750223"/>
            <a:ext cx="7344800" cy="543001"/>
          </a:xfrm>
          <a:prstGeom prst="rect">
            <a:avLst/>
          </a:prstGeom>
        </p:spPr>
      </p:pic>
      <p:pic>
        <p:nvPicPr>
          <p:cNvPr id="7" name="Slika 6"/>
          <p:cNvPicPr>
            <a:picLocks noChangeAspect="1"/>
          </p:cNvPicPr>
          <p:nvPr/>
        </p:nvPicPr>
        <p:blipFill>
          <a:blip r:embed="rId5"/>
          <a:stretch>
            <a:fillRect/>
          </a:stretch>
        </p:blipFill>
        <p:spPr>
          <a:xfrm>
            <a:off x="9889695" y="53117"/>
            <a:ext cx="2200847" cy="2078916"/>
          </a:xfrm>
          <a:prstGeom prst="rect">
            <a:avLst/>
          </a:prstGeom>
        </p:spPr>
      </p:pic>
      <p:pic>
        <p:nvPicPr>
          <p:cNvPr id="8" name="Slika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8635" y="2328610"/>
            <a:ext cx="6782747" cy="704948"/>
          </a:xfrm>
          <a:prstGeom prst="rect">
            <a:avLst/>
          </a:prstGeom>
        </p:spPr>
      </p:pic>
      <p:pic>
        <p:nvPicPr>
          <p:cNvPr id="9" name="Slika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2925" y="1541315"/>
            <a:ext cx="1600423" cy="676369"/>
          </a:xfrm>
          <a:prstGeom prst="rect">
            <a:avLst/>
          </a:prstGeom>
        </p:spPr>
      </p:pic>
      <p:pic>
        <p:nvPicPr>
          <p:cNvPr id="10" name="Slika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78635" y="3915100"/>
            <a:ext cx="6858957" cy="762106"/>
          </a:xfrm>
          <a:prstGeom prst="rect">
            <a:avLst/>
          </a:prstGeom>
        </p:spPr>
      </p:pic>
    </p:spTree>
    <p:extLst>
      <p:ext uri="{BB962C8B-B14F-4D97-AF65-F5344CB8AC3E}">
        <p14:creationId xmlns:p14="http://schemas.microsoft.com/office/powerpoint/2010/main" val="1996508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563" y="926600"/>
            <a:ext cx="9436822" cy="1624445"/>
          </a:xfrm>
        </p:spPr>
        <p:txBody>
          <a:bodyPr>
            <a:normAutofit/>
          </a:bodyPr>
          <a:lstStyle/>
          <a:p>
            <a:r>
              <a:rPr lang="hr-HR" dirty="0" smtClean="0"/>
              <a:t>Kazneni zakon 2/2</a:t>
            </a:r>
            <a:br>
              <a:rPr lang="hr-HR" dirty="0" smtClean="0"/>
            </a:br>
            <a:r>
              <a:rPr lang="nn-NO" sz="1400" dirty="0">
                <a:solidFill>
                  <a:schemeClr val="tx1"/>
                </a:solidFill>
              </a:rPr>
              <a:t>NN </a:t>
            </a:r>
            <a:r>
              <a:rPr lang="hr-HR" sz="1400" dirty="0" smtClean="0">
                <a:solidFill>
                  <a:schemeClr val="tx1"/>
                </a:solidFill>
              </a:rPr>
              <a:t>125/11, 144/12, 56/15, 61/15, 101/17, 118/18</a:t>
            </a:r>
            <a:endParaRPr lang="hr-HR" sz="1400" dirty="0">
              <a:solidFill>
                <a:schemeClr val="tx1"/>
              </a:solidFill>
            </a:endParaRPr>
          </a:p>
        </p:txBody>
      </p:sp>
      <p:sp>
        <p:nvSpPr>
          <p:cNvPr id="3" name="AutoShape 2" descr="data:image/jpeg;base64,/9j/4AAQSkZJRgABAQAAAQABAAD/2wCEAAkGBxQTEhUUExQUERQXFBQVFBYVGBUYFhQXFRUXFhQUFRcZHCggGBslHBQUITEhJSkrLi4uFx8zODMsNygtLisBCgoKDg0OGhAQGywkHyQsLCwsLCwsLCwsLCwsLCwsLCwsLCwsLCwsLCwsLCwsLCwsLCwsLCwsLCwsLCwsLCwsLP/AABEIANoA5wMBIgACEQEDEQH/xAAcAAEAAQUBAQAAAAAAAAAAAAAABgIDBAUHAQj/xABFEAABAwIDAwoEAwYEBAcAAAABAAIDBBEFITEGEkEHEyIyUWFxgZGhQlKx0RRiwSMzcoKSoheywuEWJEPwFURTY6PS8f/EABkBAQEBAQEBAAAAAAAAAAAAAAABAgMEBf/EACERAQEBAQACAgEFAAAAAAAAAAABEQIDIRIxURMiMkFh/9oADAMBAAIRAxEAPwDuKIiAiIgIiICIiAiIgIiICIiAiLwuA1KD1FQJR2heh4PEIKkREBERAREQEREBERAREQEREBERAREQEREBFS94GpssY17eGf09UGWvHOA1yWFzz3ae33KqbSk6n9UF11SOGfgvOdcdBbxVbIAFc3QgxzG46ut4IKVvG5WSiCwKZvyql1K0ZgWKyUQYbJDcBZZKBo7F6VIMc1ICfjWXtvZq3JCBq7yQneyABHgkGW119F6rNMLCyvKgiIgIiICIiAiIgIiIC8JUc2y2nFGxuV3vNm9gA1K5btFitZUv3WSyOadA07o9Bb3QdcxfaqkpgedmYCPhBBd6BQR3K+2SpjhhjaGOeGudIcwD8WWQUZwvk1qZs5LgH5ipvgXJXBEHc4d9xaRkLAXFvNBKKyU6kgi3WJ6IWvONQx5m8rvINHgoNWVDYYJKRlQ6WxFt9x6JacgHaj1URdWV0fV/aDvLXe5zXLrye8jtx4dm12N+2B+FjQPMqydrJPy+i5INqKxvWpw7wy+68/4zm40x/u/+qnyrX6cdfZtbINQ0+R+6zafa1p6zLeB+64s3bOU/9C39X2VZ2pmOjAPJxV+dP0477SYxDJo8A9hyWeuAUOMzuOd2i4tYW7Lrq2AY/vsaxtiWtAzvc2C1z3rn34/ilKpc8DUrAD5HcD9PqrjKV3H7rbmuvqhwBKtlzzqQ0K82C3FXAwDggxmQjsLj2lXxH2+gVxEHgFl6rE9WxnWcB9VrpNooQbZnvQxuEVmlqWyN3mHeCvICIiAiIgIiICxMTxFkDC95sOA4k9gWWub8qWK8xLCX35sg58L3zv2II7t5tU6ctBY1gaSWZbz88rqAMxSa7ixsoO80hwF7WOdyNPVdJ2SwylqpXOkma65uGkgEjg3wHYF1Wkw2KNoaxjGt7ABZFcKpOU6qjFi97gODhGT6kXVNbyq1riNzojiC5mfdk3Jd0lweB3WhiPixv2VLMDpxpBEP5G/ZNRwTHsKd+/gO/HJd7fP9RmLdy09PjU8PaD3hfR+KYJHLEYwBH8pa1uR8LL592mjkp5nxvIJa4i9huusdRkuHXEl2PVx5L1Mq43bqe1iI3eLG/ZUf8XvPwR/0N+y0Rre0N9l62sHyt9lNrWRuJNpHPy3Ix4MAVLMTffK48AtdHVD5W+qyoqy3yeqzVjYtqJCRrmp7yewu55mvae4DtUb2PoX1kwjaWjK5O6bAC1zc8c12rCMKjp2BrAL2G87i4jifst8cf2x5e5JjORUiQXtcX7LqmaZrRdxDR3my7vKuLwm2uSjuJ7WRsyYN89vBRDE9pZZDbey7BoFn5RucVO8Q2gij47x7B91FsR2qkfk07g7lFnznVxt4lexSNPxA+Bum1qcyM59a52pJRtyrEpcwX3Hd28LX9Vj0NHUVL7dRl9Bf3KiuibFC0brnVwt5KSrU4Bh/NRgdi2y1HKiIiqCIiAiIgKL7bYL+JhLd0P7ipQvHNug+acQ2QljcTDvtsc253HomH7X4lS5CV5A4E7w9HL6Hq8Ljf1mi/bxWlr9kY5NQ138bQffVRdc9wzlklFhM2N3i1zD6i49lLcM5UqeSwLWgm3VkYfZ1lrsQ5MY3aMLf4X/o5RnEOSZ2e7c+LP1aVdEhx3bh8jnsY/m90lpYMnC3A8VyfGN9z3HeJuSTmTquk43sbI+KMnckmEbQ/eJjfcCxIfY300IHioRLSTxXBY8W+ZjJR/bcrz3r3mvTzJn0i0rT3qhr+5SOSq+aKP8Amjlj+ysF8Z+GH+p36lF9NWyUdiyIqpot0VltiYdGs8nE/qs+iwlzurG938LJHfQKW4rdbH7SPif0OidPLsU3xzGamrpwyGb8O4G8haM3tt1QQejn6qJYVspO4jdie0d4DB579it5WUxpA1jiN518m3OlsrnXrKzv+meuZuorilfU0w64d+a264d4c3XzW5wnaV1TDvSPJc3JxJ17CtNtbUHmzvAC+gOpWfyZ7LPna99ugLa5Au9OA+q1JanVk9siWqLsmAu79B6lanE6zmh+0lbF+Vou/wC/suhVGwkj8jLuN+Vji33AufVa93JbTjVu94vk+63Occ73ri+LY0Xk7gkP5nk/RZmz23NXRt3Yo4Nc3ui3nnxdddRqtgKRusQPhJL91r3bAU5zbA/ykd+pV9M26j8XKK6TOo3d7iN1zR+ql2zvKbRizXsLe9pB+qwf8PKc6sqYu/J4+iwq3kqa4fspmuPY9pY71zCvpHZcF2ipqkDmZWuPynJ3oVt18vVeDVmHuu9rywZ3GoHaCNV1rk/22dJuRTu3g4Dm3nXuB7VWXR0REBERAREQEREBERB5ZLL1EEaxzru8voudV3WPiV0jHeufAfRc9xFnSPiV87zfze7xfxaV3FWo+sFlFuqsxM6SzG631I/IKZUbzuBQymGnipnSDojwWIdMynKwn4CKmpa9/wC7jD795du2A9Cs2ALYYIf3vdJb2B/VenwT9zh5LkRWq5K6aWbnZZqiQXuGEsDQPlFm3AUzoKCOCNscTBGxosGjT/8AVlKzI9ezMea215K9YFQ9ZDyrJjRGt/C3Nys+mpe5ZEUCymR2SC2yAKmSja7VoXtZXRRC8kjIx+YgKJYzymUkVxGTO7u6LfU/oFRtMbwtnNO37c3Y33tB4dhXHaB7Y5GMj0aT7km3um0+3c1Wd0u3WXyjZcDz4krK2IwcvlbI8ZA3siu6ULyY2E67jb+NhdX1jUWg8FkogiIgIiICIiAiIgIsKtxaCL95LGzuLhf01UYxDlNoY7hr3Sn8gFvUlBn4pM17iWm40v3jI+4UKxWPpFRV20comkkpX2a5xcYXkOFjxAB+3irrdrN8/tWtjPHNwHlkfqvD5vH1ete3x2SMzc1VqFnTCobicZvZ7D4Pjv6b11THiDA65vb+En6Ll8Ovw38o3tPw8VNaZvRHgubx45E3Mk2v2Fb7/EGmaAGtlee4MA9S6/spOOvwlu/SawBax+1lNQumFS8x3laW9Fzr3jbYZD8pUTk27mflDE2PhvOu4+WgHuoRt3i7ZWNi5wyyc5vyub0swCA0uHHXIaWXp8Ms6cvJP2uwDlMo3C7OeeO3c3R6vIWJPymU4+B380kA/wBZXz2yiJ+GV3k77LLhwSR3Vp5nfyuXr2PNjtFRyrwjRsfnLf8AyMK1dRyw26jIv/kd9QFz6m2RqndWjlPi1bWl5Pa92lLu/wARATYY2tZyv1bso9xngwf6iVpKzb2vl1nkt2Ns3/KAt/Scldc7rCGPzJ/Rb2i5I3/9SZo/hH+yaOUyvmkN3Fzu9xWTR4NJIcgT4DL+ort2H8mVMzNxc8+SkdHs3Tx6Rg+OaGuQbO7DuJB3bnuv7uP6LqWAbOCIC+v0UijiA0AHgq1DVLW2VSIqgiIgIiIColkDQXOIaALknIAd5VutqmxMdI82a0XK45tftHLVE583C25Db5AD4nHiUEv2h5S4IbthHPO+bRn3cubY/wApNTLcGQtHyx9EeBI/UqOSQGTpZtZwLst7vA1WbhWzc1Q7dgiLvzO0H6KNYj1VXTzG9nEd7jbzWOIjfpSAdzBcrs+C8kINnVcpd+RmQ8LqeYPsfR01uagYD2kXPqUNfP8Ag+AxxtbUTguF7xxvv0joHPHAd3FavEMVu9x6lzoLFo8AdFt8crpRNIyb5i1wPAjVaxuEmTqFru5xAK5/LXecYwm1/cw+I+yuMqgfhj91TU7PzM1hf4i5Cwvwjhq148lmyNStu2ZvYwX8fus6CpAIzA8APqVooohx3j5LOp4RwY53ibfRZsalTnAayPeaSxsjR12uz3hxPdkuk4VRUkrA+KKKx/I24PYctVxmhJFgbBvyt0PidSupbAA2kPwkMy7CL5/99i3xc9OXl52alMOHxjRjB4NCzYqRo4D0VcIWSAurzqGRgK4AvUVCyIiAiIgIiICIiAiIgIi8KDnfLBjRgZAzRj3nnD3AdH3XPsUZzggaM4y4l4HxEZgHu/3XSOVvA/xVNl1mZg9n/f6rh+GYzJTnm5ASGkZHUW0IKjUdU2Z2NM7hJMOj8LeFvsunUFAyJoaxoaB2BQbYzlDppGhkhEbtN63RPiPhPsugQzNe0OY4OadC0gj1CSJVRKpLlU4Ky5VHP+UrZSKVrqjquFt+w8t7JcmlwV7c2ODhwIN/ovoPF77jhrkuKbR0/NyEtbui/wAOS5dcu/j79ZWiH4hvxO8iV4TMdSVV+NcNS7zzRuIdrvYrGV03lS2KQ63WbR0hOuSsNrweJI7gVlU8rnGwB81LOq1OuY2mFYcC4Aak6n6rrOz1K2OMNbnxce0rnmz9I4EG2a6RhUJDRdb45xx8ve+m7gKyQtW6tYzrPYz+JzR9SrkOKwnISxk9z2/ddnBskVtr7qsFB6iIgIiICIiAiIgIiIC8K9XhQavF47tI7lxvanZtkpPRs4X0/RdxnjuFFsbwfeO83VStR88VeFTQu+Ydts/RZ+B7Uz07uhM+Pwz9QbXXWZ8Lhl6MzC13ztyPmNCo/ivJm5+cLo5hwBO6/wB8vdJVrNwTlSnsA8RVPgQx/pl7AqWUvKLTOtzrJYD+ZpLfIjX0XEMX2OngPTjki73NO75O0PqtfFJVxdSRwHYHH6HJX0zj6Tjx+jmHRqIs+DnBp9HWWpxrZ2KYXDmZ/mGfuuEHaapAtLFHJ3uiF/6m2K8g2hiBPOUrJARmC6Qf6kyL9OkV2wjvhF/Bat2xzxq0qNw7R0dujHU05tlzMwsPIhdK5P5ZjC2VlVFOx29aKqkPOZG1yfhNwdAQs3lrWhptknfIVIMN2QdxFlM24m5oG/STHIXdCGSM0BNukHf2qtm0dMOvzkJ7JYpGfVqmRNqG7Q4rDhwDQ3nZ3AlrOAA+J3YNFbw7Zqur2c9V1MkEZF2U8PQJFrjfIzA7sz3qH7f1e5iXPm74XEAO1aOlvNPgQQfVdbwDaCKeNr43DQXF72NtEhWv2a2Jw7dP/Lgv+LnHyPJ/qcQtvJsLh5/8rG3+HeYfVpCyq2tjjY6Yte4saXERN3nutwa0alajD9p/xETnwwVDDvFtqlnN8L3ABO8M+C1sZ9o9tTs+2iHOUNbLSPv+7ceciPcfi/zeC2Gwe3b55HUlY0RVTDY2tuvy3gRbLNpBBGRBWvxCi3i6SUhxFySTaOMdpJyaFGsIjNZizHwAmOEQh8gBA3YRkT2FzrgDW1uwrM72/XpvrmSO7IvG6L1bcxERAREQEREBERAREQUkKzLECsheEINJW4S13BaeShkjN2kqYFqtujBUxdRmHGXtye2443zCsz0OH1H7ynjBOpaNw+rLKRT4cx3BaypwAHRT2vpHqjk1oZM4pJIz4tcPcX91GsV5JZwf2T4px39B3obj3U0mwaVvVJWMZamPiU0xzKu5Maxt/wDlC7vY6N3sHX9lM9lNiQaRglpqiKZm8D090OO84sO6XaW3b5Lex7RTt1F1sqPaYnrtsmwytRFsa4NDmyVkDiASA9jg0kZiwzWHUT1MDt38dKNQBUU8lnW+Vx18gpVi+10NPTyTvzDGkho1e74WDvJsFwXE8dqqyYzy9NxvuNtdkLeDIxp4nUqkmupUIjnMjcQ5l7XgWeA5jTbK1nsbbhorbuTVsZ36GpfBfMDN7PZzTbu3rdy5a2SfQhwBIBFrXXZ9jMTY6FsbjuyMAaTwdbK54XyUi2Y13/h2Mx5NlpZh2va8H+0fqqxQ4xILOdSR99pHezgpZNHKepMG+LGu/UKhkE/xVA/liaD7uKrKIt5OpJzeurZpx/6cYEMfo0k+YIKlVLQR0sO5SRRjdzDAdwOPG7rE71uJulZUMhF3vdI7QAnUn8rbD2VdC4ltzrc3UGThO0MUz+aIdBOBcwyWDrfMwjJ7e9pK3CimO4O2pj3SdyRvSikHWieOq4Ee44rzYHaR1Sx8M+VTA4sk/PYlu/6jP/daRLEREBERAREQEREBERAREQF4QvUQUFq83VcRBaLVafADqFk2XlkGvkw2M6tCsuwWM8FtSF5ZMHIuWug5qng3L2dMd7yYd33Ku7KQNqKGItAADdx37Xc6TcnXDRfhfPtUu5ScB/F0T2AXez9ozxaDl6ErhuAY1LSuczPdPXYDYm2jh3qX/Gp7+3SajDqaLrvYO5jXvcT4uICxMOwuS0kkIdJHvZDLnAMyLganMaLOwHDIquIyRyMeQCd243gbXsW6gqRYRTGFpAHWGY8Bql5XUBG1tRDvBxcLHR4IPurlHtvNKSN7s0WzxSjcXHVYtFhryVm2mRspd6bcbfpOcLXvwzJU9oqYBgAz7fFRKkoS17HHUaealVHWNYx75HCNgtcuIAHmkZrIdCuW7KYgHY7K6PqPdK09hDW6+BLb+ar2+5S2lroKQmzgWulzBIOREY1H8XorXI5g7nSOqHCwA3W+eq0OxovAvVUEREBERAREQEREBERAREQEREBERAVJCqRBbIXNtveTUVBM1NZkurmaBx7Wn4SumEKkhB8uVDKmjktLG9j26E3Y8fwuHW91vsP5SaiOwMjiBwlY1/8AcLFd7r8Nimbuyxslb2PaCPdRDEeSqgkzax8J/wDbebf0uuE2qgR5TN7NzISfF7fay9/xQ3dIof6nn/SpDNyKQHq1Mo8Wxn9AqGciUXGqk8mMCaekSreVCod+73Iz+WO59X/ZRquxmpqnDnHySngDn/S0ZDyC7NQ8j9Ezruml8XAD0aApZhGy9JTfuYI2Httd3qc1D04/sZyaTTuElQDFHrY9d3lwXbsMw5kEbY42hrWiwAWWAvUNERFUEREBERAREQEREBERAREQEREBERAREQEREHlksvUQU2SyqRB5ZeoiAiIgIiICIiAiIgIiIP/Z"/>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1725" y="0"/>
            <a:ext cx="2200275" cy="2076450"/>
          </a:xfrm>
          <a:prstGeom prst="rect">
            <a:avLst/>
          </a:prstGeom>
        </p:spPr>
      </p:pic>
      <p:pic>
        <p:nvPicPr>
          <p:cNvPr id="9" name="Slika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5563" y="2298614"/>
            <a:ext cx="7049484" cy="1143160"/>
          </a:xfrm>
          <a:prstGeom prst="rect">
            <a:avLst/>
          </a:prstGeom>
        </p:spPr>
      </p:pic>
      <p:pic>
        <p:nvPicPr>
          <p:cNvPr id="12" name="Slika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5563" y="4582411"/>
            <a:ext cx="6858957" cy="352474"/>
          </a:xfrm>
          <a:prstGeom prst="rect">
            <a:avLst/>
          </a:prstGeom>
        </p:spPr>
      </p:pic>
      <p:pic>
        <p:nvPicPr>
          <p:cNvPr id="13" name="Slika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5563" y="5026493"/>
            <a:ext cx="7182852" cy="1438476"/>
          </a:xfrm>
          <a:prstGeom prst="rect">
            <a:avLst/>
          </a:prstGeom>
        </p:spPr>
      </p:pic>
      <p:pic>
        <p:nvPicPr>
          <p:cNvPr id="4" name="Slika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5563" y="3533382"/>
            <a:ext cx="7163800" cy="952633"/>
          </a:xfrm>
          <a:prstGeom prst="rect">
            <a:avLst/>
          </a:prstGeom>
        </p:spPr>
      </p:pic>
    </p:spTree>
    <p:extLst>
      <p:ext uri="{BB962C8B-B14F-4D97-AF65-F5344CB8AC3E}">
        <p14:creationId xmlns:p14="http://schemas.microsoft.com/office/powerpoint/2010/main" val="195206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0283" y="73307"/>
            <a:ext cx="8911687" cy="1280890"/>
          </a:xfrm>
        </p:spPr>
        <p:txBody>
          <a:bodyPr>
            <a:normAutofit/>
          </a:bodyPr>
          <a:lstStyle/>
          <a:p>
            <a:r>
              <a:rPr lang="hr-HR" dirty="0" smtClean="0"/>
              <a:t>Prekršajni zakon 1/2</a:t>
            </a:r>
            <a:br>
              <a:rPr lang="hr-HR" dirty="0" smtClean="0"/>
            </a:br>
            <a:r>
              <a:rPr lang="hr-HR" sz="1400" dirty="0" smtClean="0"/>
              <a:t>NN 107/07, 39/13, 157/13, 110/15, 70/17, 118/18</a:t>
            </a:r>
            <a:endParaRPr lang="hr-HR" sz="1400" dirty="0"/>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0283" y="3312718"/>
            <a:ext cx="7192379" cy="514422"/>
          </a:xfrm>
          <a:prstGeom prst="rect">
            <a:avLst/>
          </a:prstGeom>
        </p:spPr>
      </p:pic>
      <p:pic>
        <p:nvPicPr>
          <p:cNvPr id="7" name="Slika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283" y="3965302"/>
            <a:ext cx="7401958" cy="1286054"/>
          </a:xfrm>
          <a:prstGeom prst="rect">
            <a:avLst/>
          </a:prstGeom>
        </p:spPr>
      </p:pic>
      <p:pic>
        <p:nvPicPr>
          <p:cNvPr id="3" name="Slika 2"/>
          <p:cNvPicPr>
            <a:picLocks noChangeAspect="1"/>
          </p:cNvPicPr>
          <p:nvPr/>
        </p:nvPicPr>
        <p:blipFill>
          <a:blip r:embed="rId4"/>
          <a:stretch>
            <a:fillRect/>
          </a:stretch>
        </p:blipFill>
        <p:spPr>
          <a:xfrm>
            <a:off x="9984055" y="0"/>
            <a:ext cx="2200847" cy="2078916"/>
          </a:xfrm>
          <a:prstGeom prst="rect">
            <a:avLst/>
          </a:prstGeom>
        </p:spPr>
      </p:pic>
      <p:pic>
        <p:nvPicPr>
          <p:cNvPr id="12" name="Slika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0283" y="1111275"/>
            <a:ext cx="3372321" cy="485843"/>
          </a:xfrm>
          <a:prstGeom prst="rect">
            <a:avLst/>
          </a:prstGeom>
        </p:spPr>
      </p:pic>
      <p:pic>
        <p:nvPicPr>
          <p:cNvPr id="13" name="Slika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0283" y="1721761"/>
            <a:ext cx="7287642" cy="495369"/>
          </a:xfrm>
          <a:prstGeom prst="rect">
            <a:avLst/>
          </a:prstGeom>
        </p:spPr>
      </p:pic>
      <p:pic>
        <p:nvPicPr>
          <p:cNvPr id="15" name="Rezervirano mjesto sadržaja 14"/>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2490283" y="2355292"/>
            <a:ext cx="5144218" cy="819264"/>
          </a:xfrm>
        </p:spPr>
      </p:pic>
    </p:spTree>
    <p:extLst>
      <p:ext uri="{BB962C8B-B14F-4D97-AF65-F5344CB8AC3E}">
        <p14:creationId xmlns:p14="http://schemas.microsoft.com/office/powerpoint/2010/main" val="1576067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a:spLocks noGrp="1"/>
          </p:cNvSpPr>
          <p:nvPr>
            <p:ph type="title"/>
          </p:nvPr>
        </p:nvSpPr>
        <p:spPr/>
        <p:txBody>
          <a:bodyPr>
            <a:normAutofit/>
          </a:bodyPr>
          <a:lstStyle/>
          <a:p>
            <a:r>
              <a:rPr lang="hr-HR" dirty="0" smtClean="0"/>
              <a:t>Prekršajni zakon 2/2</a:t>
            </a:r>
            <a:br>
              <a:rPr lang="hr-HR" dirty="0" smtClean="0"/>
            </a:br>
            <a:r>
              <a:rPr lang="hr-HR" sz="1400" dirty="0" smtClean="0"/>
              <a:t>NN 107/07, 39/13, 157/13, 110/15, 70/17, 118/18</a:t>
            </a:r>
            <a:endParaRPr lang="hr-HR" sz="1400" dirty="0"/>
          </a:p>
        </p:txBody>
      </p:sp>
      <p:pic>
        <p:nvPicPr>
          <p:cNvPr id="6" name="Slik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925" y="1745073"/>
            <a:ext cx="2238687" cy="523948"/>
          </a:xfrm>
          <a:prstGeom prst="rect">
            <a:avLst/>
          </a:prstGeom>
        </p:spPr>
      </p:pic>
      <p:pic>
        <p:nvPicPr>
          <p:cNvPr id="7" name="Slika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925" y="2650925"/>
            <a:ext cx="7487695" cy="438211"/>
          </a:xfrm>
          <a:prstGeom prst="rect">
            <a:avLst/>
          </a:prstGeom>
        </p:spPr>
      </p:pic>
      <p:pic>
        <p:nvPicPr>
          <p:cNvPr id="8" name="Slika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2925" y="3227829"/>
            <a:ext cx="1390844" cy="543001"/>
          </a:xfrm>
          <a:prstGeom prst="rect">
            <a:avLst/>
          </a:prstGeom>
        </p:spPr>
      </p:pic>
      <p:pic>
        <p:nvPicPr>
          <p:cNvPr id="9" name="Rezervirano mjesto sadržaja 8"/>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592925" y="3909523"/>
            <a:ext cx="7211431" cy="1333686"/>
          </a:xfrm>
          <a:prstGeom prst="rect">
            <a:avLst/>
          </a:prstGeom>
        </p:spPr>
      </p:pic>
      <p:pic>
        <p:nvPicPr>
          <p:cNvPr id="10" name="Slika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2925" y="2343426"/>
            <a:ext cx="2943636" cy="190527"/>
          </a:xfrm>
          <a:prstGeom prst="rect">
            <a:avLst/>
          </a:prstGeom>
        </p:spPr>
      </p:pic>
      <p:pic>
        <p:nvPicPr>
          <p:cNvPr id="11" name="Slika 10"/>
          <p:cNvPicPr>
            <a:picLocks noChangeAspect="1"/>
          </p:cNvPicPr>
          <p:nvPr/>
        </p:nvPicPr>
        <p:blipFill>
          <a:blip r:embed="rId7"/>
          <a:stretch>
            <a:fillRect/>
          </a:stretch>
        </p:blipFill>
        <p:spPr>
          <a:xfrm>
            <a:off x="9879304" y="190105"/>
            <a:ext cx="2200847" cy="2078916"/>
          </a:xfrm>
          <a:prstGeom prst="rect">
            <a:avLst/>
          </a:prstGeom>
        </p:spPr>
      </p:pic>
    </p:spTree>
    <p:extLst>
      <p:ext uri="{BB962C8B-B14F-4D97-AF65-F5344CB8AC3E}">
        <p14:creationId xmlns:p14="http://schemas.microsoft.com/office/powerpoint/2010/main" val="1403210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225" y="1377142"/>
            <a:ext cx="10851775" cy="1280890"/>
          </a:xfrm>
        </p:spPr>
        <p:txBody>
          <a:bodyPr>
            <a:normAutofit fontScale="90000"/>
          </a:bodyPr>
          <a:lstStyle/>
          <a:p>
            <a:r>
              <a:rPr lang="hr-HR" sz="4000" dirty="0"/>
              <a:t>Dnevna bolnica za ovisnost o kockanju, internetu i </a:t>
            </a:r>
            <a:r>
              <a:rPr lang="hr-HR" sz="4000" dirty="0" smtClean="0"/>
              <a:t>videoigrama </a:t>
            </a:r>
            <a:r>
              <a:rPr lang="hr-HR" sz="4000" dirty="0"/>
              <a:t>PB Sv. Ivan - Jankomir</a:t>
            </a:r>
            <a:r>
              <a:rPr lang="hr-HR" dirty="0"/>
              <a:t/>
            </a:r>
            <a:br>
              <a:rPr lang="hr-HR" dirty="0"/>
            </a:br>
            <a:endParaRPr lang="hr-HR" dirty="0"/>
          </a:p>
        </p:txBody>
      </p:sp>
      <p:pic>
        <p:nvPicPr>
          <p:cNvPr id="4" name="Picture 3"/>
          <p:cNvPicPr>
            <a:picLocks noChangeAspect="1"/>
          </p:cNvPicPr>
          <p:nvPr/>
        </p:nvPicPr>
        <p:blipFill>
          <a:blip r:embed="rId2"/>
          <a:stretch>
            <a:fillRect/>
          </a:stretch>
        </p:blipFill>
        <p:spPr>
          <a:xfrm>
            <a:off x="1702784" y="2926972"/>
            <a:ext cx="4944422" cy="2511246"/>
          </a:xfrm>
          <a:prstGeom prst="rect">
            <a:avLst/>
          </a:prstGeom>
        </p:spPr>
      </p:pic>
      <p:pic>
        <p:nvPicPr>
          <p:cNvPr id="5" name="Picture 4"/>
          <p:cNvPicPr>
            <a:picLocks noChangeAspect="1"/>
          </p:cNvPicPr>
          <p:nvPr/>
        </p:nvPicPr>
        <p:blipFill>
          <a:blip r:embed="rId3"/>
          <a:stretch>
            <a:fillRect/>
          </a:stretch>
        </p:blipFill>
        <p:spPr>
          <a:xfrm>
            <a:off x="7126942" y="3496796"/>
            <a:ext cx="4333875" cy="2876550"/>
          </a:xfrm>
          <a:prstGeom prst="rect">
            <a:avLst/>
          </a:prstGeom>
        </p:spPr>
      </p:pic>
    </p:spTree>
    <p:extLst>
      <p:ext uri="{BB962C8B-B14F-4D97-AF65-F5344CB8AC3E}">
        <p14:creationId xmlns:p14="http://schemas.microsoft.com/office/powerpoint/2010/main" val="41720649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846" y="1790698"/>
            <a:ext cx="7494504" cy="1280890"/>
          </a:xfrm>
        </p:spPr>
        <p:txBody>
          <a:bodyPr/>
          <a:lstStyle/>
          <a:p>
            <a:r>
              <a:rPr lang="hr-HR" dirty="0" smtClean="0"/>
              <a:t>Ključne odrednice programa</a:t>
            </a:r>
            <a:endParaRPr lang="hr-HR" dirty="0"/>
          </a:p>
        </p:txBody>
      </p:sp>
      <p:sp>
        <p:nvSpPr>
          <p:cNvPr id="3" name="Content Placeholder 2"/>
          <p:cNvSpPr>
            <a:spLocks noGrp="1"/>
          </p:cNvSpPr>
          <p:nvPr>
            <p:ph idx="1"/>
          </p:nvPr>
        </p:nvSpPr>
        <p:spPr>
          <a:xfrm>
            <a:off x="2168298" y="2728685"/>
            <a:ext cx="8915400" cy="3777622"/>
          </a:xfrm>
        </p:spPr>
        <p:txBody>
          <a:bodyPr/>
          <a:lstStyle/>
          <a:p>
            <a:r>
              <a:rPr lang="hr-HR" sz="2400" dirty="0" smtClean="0"/>
              <a:t>Dnevna bolnica</a:t>
            </a:r>
          </a:p>
          <a:p>
            <a:r>
              <a:rPr lang="hr-HR" sz="2400" dirty="0" smtClean="0"/>
              <a:t>Multidisciplinarnost tima</a:t>
            </a:r>
          </a:p>
          <a:p>
            <a:r>
              <a:rPr lang="hr-HR" sz="2400" dirty="0" smtClean="0"/>
              <a:t>Rad u grupi (uz individualnu i individualiziranu terapiju)</a:t>
            </a:r>
          </a:p>
          <a:p>
            <a:r>
              <a:rPr lang="hr-HR" sz="2400" dirty="0" smtClean="0"/>
              <a:t>Uključivanje obitelji</a:t>
            </a:r>
          </a:p>
          <a:p>
            <a:r>
              <a:rPr lang="hr-HR" sz="2400" dirty="0" smtClean="0"/>
              <a:t>Anonimnost, </a:t>
            </a:r>
            <a:r>
              <a:rPr lang="hr-HR" sz="2400" dirty="0" err="1" smtClean="0"/>
              <a:t>destigmatizacija</a:t>
            </a:r>
            <a:endParaRPr lang="hr-HR" sz="2400" dirty="0" smtClean="0"/>
          </a:p>
          <a:p>
            <a:r>
              <a:rPr lang="hr-HR" sz="2400" dirty="0" smtClean="0"/>
              <a:t>Ambulantne kontrole, grupe podrške</a:t>
            </a:r>
          </a:p>
          <a:p>
            <a:r>
              <a:rPr lang="hr-HR" sz="2400" dirty="0" smtClean="0"/>
              <a:t>Evaluacija</a:t>
            </a:r>
          </a:p>
          <a:p>
            <a:pPr marL="0" indent="0">
              <a:buNone/>
            </a:pPr>
            <a:endParaRPr lang="hr-HR" sz="2400" dirty="0"/>
          </a:p>
          <a:p>
            <a:endParaRPr lang="hr-HR" sz="2400" dirty="0" smtClean="0"/>
          </a:p>
          <a:p>
            <a:endParaRPr lang="hr-HR" dirty="0"/>
          </a:p>
        </p:txBody>
      </p:sp>
      <p:pic>
        <p:nvPicPr>
          <p:cNvPr id="4" name="Picture 3"/>
          <p:cNvPicPr>
            <a:picLocks noChangeAspect="1"/>
          </p:cNvPicPr>
          <p:nvPr/>
        </p:nvPicPr>
        <p:blipFill>
          <a:blip r:embed="rId2"/>
          <a:stretch>
            <a:fillRect/>
          </a:stretch>
        </p:blipFill>
        <p:spPr>
          <a:xfrm>
            <a:off x="8235142" y="0"/>
            <a:ext cx="3956858" cy="2133600"/>
          </a:xfrm>
          <a:prstGeom prst="rect">
            <a:avLst/>
          </a:prstGeom>
        </p:spPr>
      </p:pic>
    </p:spTree>
    <p:extLst>
      <p:ext uri="{BB962C8B-B14F-4D97-AF65-F5344CB8AC3E}">
        <p14:creationId xmlns:p14="http://schemas.microsoft.com/office/powerpoint/2010/main" val="33951644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Iskustva iz PBSVI</a:t>
            </a:r>
            <a:endParaRPr lang="hr-HR" dirty="0"/>
          </a:p>
        </p:txBody>
      </p:sp>
      <p:sp>
        <p:nvSpPr>
          <p:cNvPr id="3" name="Rezervirano mjesto sadržaja 2"/>
          <p:cNvSpPr>
            <a:spLocks noGrp="1"/>
          </p:cNvSpPr>
          <p:nvPr>
            <p:ph idx="1"/>
          </p:nvPr>
        </p:nvSpPr>
        <p:spPr>
          <a:xfrm>
            <a:off x="2485303" y="1348945"/>
            <a:ext cx="8915400" cy="3777622"/>
          </a:xfrm>
        </p:spPr>
        <p:txBody>
          <a:bodyPr>
            <a:normAutofit fontScale="85000" lnSpcReduction="20000"/>
          </a:bodyPr>
          <a:lstStyle/>
          <a:p>
            <a:r>
              <a:rPr lang="hr-HR" dirty="0" smtClean="0"/>
              <a:t>Mlade osobe</a:t>
            </a:r>
          </a:p>
          <a:p>
            <a:r>
              <a:rPr lang="hr-HR" dirty="0" smtClean="0"/>
              <a:t>Muškarci</a:t>
            </a:r>
          </a:p>
          <a:p>
            <a:r>
              <a:rPr lang="hr-HR" dirty="0" smtClean="0"/>
              <a:t>Videoigre u prvom planu</a:t>
            </a:r>
          </a:p>
          <a:p>
            <a:r>
              <a:rPr lang="hr-HR" dirty="0" smtClean="0"/>
              <a:t>Žive u primarnoj (</a:t>
            </a:r>
            <a:r>
              <a:rPr lang="hr-HR" smtClean="0"/>
              <a:t>disfunkcionalnoj</a:t>
            </a:r>
            <a:r>
              <a:rPr lang="hr-HR" dirty="0" smtClean="0"/>
              <a:t>) obitelji</a:t>
            </a:r>
          </a:p>
          <a:p>
            <a:r>
              <a:rPr lang="hr-HR" dirty="0" smtClean="0"/>
              <a:t>Nezaposleni</a:t>
            </a:r>
          </a:p>
          <a:p>
            <a:r>
              <a:rPr lang="hr-HR" dirty="0" smtClean="0"/>
              <a:t>„Nerealizirani”</a:t>
            </a:r>
          </a:p>
          <a:p>
            <a:r>
              <a:rPr lang="hr-HR" dirty="0" smtClean="0"/>
              <a:t>Otežanog socijalnog funkcioniranja (ili ne znaju/ne mogu realizirati odnose ili nemaju unutarnju motivaciju)</a:t>
            </a:r>
          </a:p>
          <a:p>
            <a:r>
              <a:rPr lang="hr-HR" dirty="0" smtClean="0"/>
              <a:t>Nezrelijih mehanizama obrane</a:t>
            </a:r>
          </a:p>
          <a:p>
            <a:r>
              <a:rPr lang="hr-HR" dirty="0" smtClean="0"/>
              <a:t>Ovisnost kao simptom (</a:t>
            </a:r>
            <a:r>
              <a:rPr lang="hr-HR" dirty="0" err="1" smtClean="0"/>
              <a:t>automedikacija</a:t>
            </a:r>
            <a:r>
              <a:rPr lang="hr-HR" dirty="0" smtClean="0"/>
              <a:t>)</a:t>
            </a:r>
          </a:p>
          <a:p>
            <a:r>
              <a:rPr lang="hr-HR" dirty="0" smtClean="0"/>
              <a:t>Sami u društvu (virtualno i stvarno)</a:t>
            </a:r>
          </a:p>
          <a:p>
            <a:r>
              <a:rPr lang="hr-HR" dirty="0" smtClean="0"/>
              <a:t>Apstinencija kao cilj</a:t>
            </a:r>
            <a:endParaRPr lang="hr-HR" dirty="0"/>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49982"/>
            <a:ext cx="12192000" cy="1808018"/>
          </a:xfrm>
          <a:prstGeom prst="rect">
            <a:avLst/>
          </a:prstGeom>
        </p:spPr>
      </p:pic>
    </p:spTree>
    <p:extLst>
      <p:ext uri="{BB962C8B-B14F-4D97-AF65-F5344CB8AC3E}">
        <p14:creationId xmlns:p14="http://schemas.microsoft.com/office/powerpoint/2010/main" val="32559428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733504"/>
            <a:ext cx="8911687" cy="1280890"/>
          </a:xfrm>
        </p:spPr>
        <p:txBody>
          <a:bodyPr/>
          <a:lstStyle/>
          <a:p>
            <a:r>
              <a:rPr lang="hr-HR" dirty="0" smtClean="0"/>
              <a:t>“Take home messages”</a:t>
            </a:r>
            <a:endParaRPr lang="hr-HR" dirty="0"/>
          </a:p>
        </p:txBody>
      </p:sp>
      <p:sp>
        <p:nvSpPr>
          <p:cNvPr id="3" name="Content Placeholder 2"/>
          <p:cNvSpPr>
            <a:spLocks noGrp="1"/>
          </p:cNvSpPr>
          <p:nvPr>
            <p:ph idx="1"/>
          </p:nvPr>
        </p:nvSpPr>
        <p:spPr>
          <a:xfrm>
            <a:off x="2589212" y="1520152"/>
            <a:ext cx="8915400" cy="4022461"/>
          </a:xfrm>
        </p:spPr>
        <p:txBody>
          <a:bodyPr>
            <a:normAutofit/>
          </a:bodyPr>
          <a:lstStyle/>
          <a:p>
            <a:r>
              <a:rPr lang="hr-HR" sz="2400" dirty="0" smtClean="0"/>
              <a:t>Bolest kao i svaka druga</a:t>
            </a:r>
          </a:p>
          <a:p>
            <a:r>
              <a:rPr lang="hr-HR" sz="2400" dirty="0" smtClean="0"/>
              <a:t>Osoba pati</a:t>
            </a:r>
          </a:p>
          <a:p>
            <a:r>
              <a:rPr lang="hr-HR" sz="2400" dirty="0" smtClean="0"/>
              <a:t>Ne osuđivati, pokušati razumijeti</a:t>
            </a:r>
          </a:p>
          <a:p>
            <a:r>
              <a:rPr lang="hr-HR" sz="2400" dirty="0" smtClean="0"/>
              <a:t>Pokušati pomoći</a:t>
            </a:r>
          </a:p>
          <a:p>
            <a:r>
              <a:rPr lang="hr-HR" sz="2400" dirty="0" smtClean="0"/>
              <a:t>Pokušati naći uzrok/uzroke</a:t>
            </a:r>
          </a:p>
          <a:p>
            <a:r>
              <a:rPr lang="hr-HR" sz="2400" b="1" dirty="0" smtClean="0"/>
              <a:t>Djeci je prirodno kretanje</a:t>
            </a:r>
          </a:p>
          <a:p>
            <a:pPr marL="0" indent="0">
              <a:buNone/>
            </a:pPr>
            <a:endParaRPr lang="hr-HR" sz="2400" dirty="0" smtClean="0"/>
          </a:p>
        </p:txBody>
      </p:sp>
      <p:pic>
        <p:nvPicPr>
          <p:cNvPr id="4098" name="Picture 2" descr="C:\Documents and Settings\irojnic\Desktop\images.jpg"/>
          <p:cNvPicPr>
            <a:picLocks noChangeAspect="1" noChangeArrowheads="1"/>
          </p:cNvPicPr>
          <p:nvPr/>
        </p:nvPicPr>
        <p:blipFill>
          <a:blip r:embed="rId2"/>
          <a:srcRect/>
          <a:stretch>
            <a:fillRect/>
          </a:stretch>
        </p:blipFill>
        <p:spPr bwMode="auto">
          <a:xfrm>
            <a:off x="1792497" y="4723463"/>
            <a:ext cx="2790825" cy="1638300"/>
          </a:xfrm>
          <a:prstGeom prst="rect">
            <a:avLst/>
          </a:prstGeom>
          <a:noFill/>
        </p:spPr>
      </p:pic>
      <p:pic>
        <p:nvPicPr>
          <p:cNvPr id="4099" name="Picture 3" descr="C:\Documents and Settings\irojnic\Desktop\download.jpg"/>
          <p:cNvPicPr>
            <a:picLocks noChangeAspect="1" noChangeArrowheads="1"/>
          </p:cNvPicPr>
          <p:nvPr/>
        </p:nvPicPr>
        <p:blipFill>
          <a:blip r:embed="rId3"/>
          <a:srcRect/>
          <a:stretch>
            <a:fillRect/>
          </a:stretch>
        </p:blipFill>
        <p:spPr bwMode="auto">
          <a:xfrm>
            <a:off x="5161925" y="4712532"/>
            <a:ext cx="2857500" cy="1600200"/>
          </a:xfrm>
          <a:prstGeom prst="rect">
            <a:avLst/>
          </a:prstGeom>
          <a:noFill/>
        </p:spPr>
      </p:pic>
      <p:pic>
        <p:nvPicPr>
          <p:cNvPr id="4100" name="Picture 4" descr="C:\Documents and Settings\irojnic\Desktop\images (1).jpg"/>
          <p:cNvPicPr>
            <a:picLocks noChangeAspect="1" noChangeArrowheads="1"/>
          </p:cNvPicPr>
          <p:nvPr/>
        </p:nvPicPr>
        <p:blipFill>
          <a:blip r:embed="rId4"/>
          <a:srcRect/>
          <a:stretch>
            <a:fillRect/>
          </a:stretch>
        </p:blipFill>
        <p:spPr bwMode="auto">
          <a:xfrm>
            <a:off x="8664314" y="4628213"/>
            <a:ext cx="2311843" cy="1687733"/>
          </a:xfrm>
          <a:prstGeom prst="rect">
            <a:avLst/>
          </a:prstGeom>
          <a:noFill/>
        </p:spPr>
      </p:pic>
      <p:pic>
        <p:nvPicPr>
          <p:cNvPr id="4" name="Picture 3"/>
          <p:cNvPicPr>
            <a:picLocks noChangeAspect="1"/>
          </p:cNvPicPr>
          <p:nvPr/>
        </p:nvPicPr>
        <p:blipFill>
          <a:blip r:embed="rId5"/>
          <a:stretch>
            <a:fillRect/>
          </a:stretch>
        </p:blipFill>
        <p:spPr>
          <a:xfrm>
            <a:off x="8087497" y="2014394"/>
            <a:ext cx="3768931" cy="21221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Klasifikacije</a:t>
            </a:r>
            <a:endParaRPr lang="hr-HR" dirty="0"/>
          </a:p>
        </p:txBody>
      </p:sp>
      <p:sp>
        <p:nvSpPr>
          <p:cNvPr id="3" name="Rezervirano mjesto sadržaja 2"/>
          <p:cNvSpPr>
            <a:spLocks noGrp="1"/>
          </p:cNvSpPr>
          <p:nvPr>
            <p:ph idx="1"/>
          </p:nvPr>
        </p:nvSpPr>
        <p:spPr/>
        <p:txBody>
          <a:bodyPr>
            <a:normAutofit/>
          </a:bodyPr>
          <a:lstStyle/>
          <a:p>
            <a:r>
              <a:rPr lang="hr-HR" dirty="0" smtClean="0"/>
              <a:t>DSM-V - Internet </a:t>
            </a:r>
            <a:r>
              <a:rPr lang="hr-HR" dirty="0" err="1" smtClean="0"/>
              <a:t>Gaming</a:t>
            </a:r>
            <a:r>
              <a:rPr lang="hr-HR" dirty="0" smtClean="0"/>
              <a:t> </a:t>
            </a:r>
            <a:r>
              <a:rPr lang="hr-HR" dirty="0" err="1" smtClean="0"/>
              <a:t>Disorder</a:t>
            </a:r>
            <a:r>
              <a:rPr lang="hr-HR" dirty="0" smtClean="0"/>
              <a:t> (</a:t>
            </a:r>
            <a:r>
              <a:rPr lang="hr-HR" dirty="0" err="1" smtClean="0"/>
              <a:t>appendix</a:t>
            </a:r>
            <a:r>
              <a:rPr lang="hr-HR" dirty="0" smtClean="0"/>
              <a:t>, entitet vrijedan daljnjeg istraživanja) 2013.</a:t>
            </a:r>
          </a:p>
          <a:p>
            <a:pPr fontAlgn="base"/>
            <a:r>
              <a:rPr lang="hr-HR" dirty="0" smtClean="0"/>
              <a:t>MKB-11 - </a:t>
            </a:r>
            <a:r>
              <a:rPr lang="hr-HR" dirty="0" err="1" smtClean="0"/>
              <a:t>Gaming</a:t>
            </a:r>
            <a:r>
              <a:rPr lang="hr-HR" dirty="0" smtClean="0"/>
              <a:t> </a:t>
            </a:r>
            <a:r>
              <a:rPr lang="hr-HR" dirty="0" err="1" smtClean="0"/>
              <a:t>Disorder</a:t>
            </a:r>
            <a:r>
              <a:rPr lang="hr-HR" dirty="0" smtClean="0"/>
              <a:t> 2018. („</a:t>
            </a:r>
            <a:r>
              <a:rPr lang="hr-HR" dirty="0" err="1" smtClean="0"/>
              <a:t>addictive</a:t>
            </a:r>
            <a:r>
              <a:rPr lang="hr-HR" dirty="0" smtClean="0"/>
              <a:t> </a:t>
            </a:r>
            <a:r>
              <a:rPr lang="hr-HR" dirty="0" err="1" smtClean="0"/>
              <a:t>behaviours</a:t>
            </a:r>
            <a:r>
              <a:rPr lang="hr-HR" dirty="0" smtClean="0"/>
              <a:t>”)</a:t>
            </a:r>
          </a:p>
          <a:p>
            <a:pPr fontAlgn="base"/>
            <a:r>
              <a:rPr lang="hr-HR" dirty="0"/>
              <a:t>G</a:t>
            </a:r>
            <a:r>
              <a:rPr lang="hr-HR" dirty="0" smtClean="0"/>
              <a:t>ubitak kontrole nad igranjem videoigara, prioritet dan </a:t>
            </a:r>
            <a:r>
              <a:rPr lang="hr-HR" smtClean="0"/>
              <a:t>igranju videoigara nad </a:t>
            </a:r>
            <a:r>
              <a:rPr lang="hr-HR" dirty="0" smtClean="0"/>
              <a:t>ostalim aktivnostima do razine da ono postaje važnije od drugih interesa i dnevnih obveza, te nastavljanje ili pogoršavanje ponašanja vezanog uz igranje videoigara unatoč pojavi negativnih posljedica</a:t>
            </a:r>
          </a:p>
          <a:p>
            <a:pPr fontAlgn="base"/>
            <a:r>
              <a:rPr lang="hr-HR" dirty="0" smtClean="0"/>
              <a:t>Ponašanje mora biti dovoljno ozbiljno te rezultirati oštećenjem u osobnom, obiteljskom, socijalnom, edukacijskom, radnom ili drugim vidovima funkcioniranja osobe u periodu od najmanje 12 mjeseci</a:t>
            </a:r>
          </a:p>
          <a:p>
            <a:endParaRPr lang="hr-HR" dirty="0"/>
          </a:p>
        </p:txBody>
      </p:sp>
      <p:pic>
        <p:nvPicPr>
          <p:cNvPr id="4" name="Slika 3"/>
          <p:cNvPicPr>
            <a:picLocks noChangeAspect="1"/>
          </p:cNvPicPr>
          <p:nvPr/>
        </p:nvPicPr>
        <p:blipFill>
          <a:blip r:embed="rId2"/>
          <a:stretch>
            <a:fillRect/>
          </a:stretch>
        </p:blipFill>
        <p:spPr>
          <a:xfrm>
            <a:off x="8576194" y="114300"/>
            <a:ext cx="1074095" cy="1548245"/>
          </a:xfrm>
          <a:prstGeom prst="rect">
            <a:avLst/>
          </a:prstGeom>
        </p:spPr>
      </p:pic>
      <p:pic>
        <p:nvPicPr>
          <p:cNvPr id="5" name="Slika 4"/>
          <p:cNvPicPr>
            <a:picLocks noChangeAspect="1"/>
          </p:cNvPicPr>
          <p:nvPr/>
        </p:nvPicPr>
        <p:blipFill>
          <a:blip r:embed="rId3"/>
          <a:stretch>
            <a:fillRect/>
          </a:stretch>
        </p:blipFill>
        <p:spPr>
          <a:xfrm>
            <a:off x="10004367" y="114300"/>
            <a:ext cx="2399780" cy="1548245"/>
          </a:xfrm>
          <a:prstGeom prst="rect">
            <a:avLst/>
          </a:prstGeom>
        </p:spPr>
      </p:pic>
    </p:spTree>
    <p:extLst>
      <p:ext uri="{BB962C8B-B14F-4D97-AF65-F5344CB8AC3E}">
        <p14:creationId xmlns:p14="http://schemas.microsoft.com/office/powerpoint/2010/main" val="18314761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851778"/>
            <a:ext cx="6020279" cy="4006222"/>
          </a:xfrm>
          <a:prstGeom prst="rect">
            <a:avLst/>
          </a:prstGeom>
        </p:spPr>
      </p:pic>
      <p:sp>
        <p:nvSpPr>
          <p:cNvPr id="2" name="Title 1"/>
          <p:cNvSpPr>
            <a:spLocks noGrp="1"/>
          </p:cNvSpPr>
          <p:nvPr>
            <p:ph type="title"/>
          </p:nvPr>
        </p:nvSpPr>
        <p:spPr/>
        <p:txBody>
          <a:bodyPr/>
          <a:lstStyle/>
          <a:p>
            <a:r>
              <a:rPr lang="hr-HR" dirty="0" smtClean="0"/>
              <a:t>Umjesto zaključka…</a:t>
            </a:r>
            <a:endParaRPr lang="hr-HR" dirty="0"/>
          </a:p>
        </p:txBody>
      </p:sp>
      <p:sp>
        <p:nvSpPr>
          <p:cNvPr id="3" name="Content Placeholder 2"/>
          <p:cNvSpPr>
            <a:spLocks noGrp="1"/>
          </p:cNvSpPr>
          <p:nvPr>
            <p:ph idx="1"/>
          </p:nvPr>
        </p:nvSpPr>
        <p:spPr>
          <a:xfrm>
            <a:off x="3323772" y="1453241"/>
            <a:ext cx="8606971" cy="3777622"/>
          </a:xfrm>
        </p:spPr>
        <p:txBody>
          <a:bodyPr>
            <a:noAutofit/>
          </a:bodyPr>
          <a:lstStyle/>
          <a:p>
            <a:pPr algn="just"/>
            <a:r>
              <a:rPr lang="hr-HR" sz="2400" dirty="0" smtClean="0"/>
              <a:t>„Danas, se vozimo zrakoplovima, letimo u svemir, povezani smo internetom u globalnom selu Facebook kulture. Ima li bolje paradigme </a:t>
            </a:r>
            <a:r>
              <a:rPr lang="hr-HR" sz="2400" dirty="0" err="1" smtClean="0"/>
              <a:t>narcističkog</a:t>
            </a:r>
            <a:r>
              <a:rPr lang="hr-HR" sz="2400" dirty="0" smtClean="0"/>
              <a:t> izloga taština od Facebooka i drugih društvenih mreža gdje ljudi kreirajući idealizirane profile sebe samih istodobno dobrovoljno na pladnju daju informacije o vlastitom „krhkom i tekućem” identitetu.”</a:t>
            </a:r>
          </a:p>
          <a:p>
            <a:pPr marL="3657600" lvl="8" indent="0">
              <a:buNone/>
            </a:pPr>
            <a:r>
              <a:rPr lang="hr-HR" sz="2400" dirty="0" smtClean="0"/>
              <a:t>                                                                                                    			   S. Matačić</a:t>
            </a:r>
            <a:endParaRPr lang="hr-HR" sz="2400" dirty="0"/>
          </a:p>
        </p:txBody>
      </p:sp>
    </p:spTree>
    <p:extLst>
      <p:ext uri="{BB962C8B-B14F-4D97-AF65-F5344CB8AC3E}">
        <p14:creationId xmlns:p14="http://schemas.microsoft.com/office/powerpoint/2010/main" val="7998733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r-HR" dirty="0" smtClean="0"/>
              <a:t/>
            </a:r>
            <a:br>
              <a:rPr lang="hr-HR" dirty="0" smtClean="0"/>
            </a:br>
            <a:r>
              <a:rPr lang="hr-HR" dirty="0" smtClean="0"/>
              <a:t/>
            </a:r>
            <a:br>
              <a:rPr lang="hr-HR" dirty="0" smtClean="0"/>
            </a:br>
            <a:r>
              <a:rPr lang="hr-HR" dirty="0" smtClean="0"/>
              <a:t>Hvala na pažnji!</a:t>
            </a:r>
            <a:endParaRPr lang="hr-HR" dirty="0"/>
          </a:p>
        </p:txBody>
      </p:sp>
      <p:sp>
        <p:nvSpPr>
          <p:cNvPr id="3" name="Content Placeholder 2"/>
          <p:cNvSpPr>
            <a:spLocks noGrp="1"/>
          </p:cNvSpPr>
          <p:nvPr>
            <p:ph idx="1"/>
          </p:nvPr>
        </p:nvSpPr>
        <p:spPr>
          <a:xfrm>
            <a:off x="1874521" y="3672402"/>
            <a:ext cx="9794206" cy="2913189"/>
          </a:xfrm>
        </p:spPr>
        <p:txBody>
          <a:bodyPr>
            <a:normAutofit fontScale="77500" lnSpcReduction="20000"/>
          </a:bodyPr>
          <a:lstStyle/>
          <a:p>
            <a:pPr marL="0" indent="0">
              <a:buNone/>
            </a:pPr>
            <a:endParaRPr lang="hr-HR" sz="2400" cap="none" dirty="0" smtClean="0"/>
          </a:p>
          <a:p>
            <a:pPr marL="0" indent="0">
              <a:buNone/>
            </a:pPr>
            <a:endParaRPr lang="hr-HR" sz="2400" cap="none" dirty="0"/>
          </a:p>
          <a:p>
            <a:pPr marL="0" indent="0">
              <a:buNone/>
            </a:pPr>
            <a:endParaRPr lang="hr-HR" sz="2400" cap="none" dirty="0" smtClean="0"/>
          </a:p>
          <a:p>
            <a:pPr marL="0" indent="0">
              <a:buNone/>
            </a:pPr>
            <a:endParaRPr lang="hr-HR" sz="2400" cap="none" dirty="0"/>
          </a:p>
          <a:p>
            <a:r>
              <a:rPr lang="hr-HR" sz="2400" dirty="0"/>
              <a:t>01/3430 102</a:t>
            </a:r>
          </a:p>
          <a:p>
            <a:r>
              <a:rPr lang="hr-HR" sz="2400" dirty="0"/>
              <a:t>01/3430 165</a:t>
            </a:r>
          </a:p>
          <a:p>
            <a:r>
              <a:rPr lang="hr-HR" sz="2400" dirty="0" smtClean="0">
                <a:solidFill>
                  <a:schemeClr val="tx1"/>
                </a:solidFill>
                <a:hlinkClick r:id="rId2"/>
              </a:rPr>
              <a:t>irena.rojnic@pbsvi.hr</a:t>
            </a:r>
            <a:endParaRPr lang="hr-HR" sz="2400" dirty="0" smtClean="0">
              <a:solidFill>
                <a:schemeClr val="tx1"/>
              </a:solidFill>
            </a:endParaRPr>
          </a:p>
          <a:p>
            <a:r>
              <a:rPr lang="hr-HR" sz="2400" dirty="0">
                <a:solidFill>
                  <a:schemeClr val="tx1"/>
                </a:solidFill>
                <a:hlinkClick r:id="rId3"/>
              </a:rPr>
              <a:t>http://www.pbsvi.hr/dnevne-bolnice/dnevna-bolnica-za-ovisnost-o-alkoholu-2</a:t>
            </a:r>
            <a:r>
              <a:rPr lang="hr-HR" sz="2400" dirty="0" smtClean="0">
                <a:solidFill>
                  <a:schemeClr val="tx1"/>
                </a:solidFill>
                <a:hlinkClick r:id="rId3"/>
              </a:rPr>
              <a:t>/</a:t>
            </a:r>
            <a:endParaRPr lang="hr-HR" sz="2400" dirty="0" smtClean="0">
              <a:solidFill>
                <a:schemeClr val="tx1"/>
              </a:solidFill>
            </a:endParaRPr>
          </a:p>
          <a:p>
            <a:endParaRPr lang="hr-HR" sz="2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9957" y="2666894"/>
            <a:ext cx="3900634" cy="2462102"/>
          </a:xfrm>
          <a:prstGeom prst="rect">
            <a:avLst/>
          </a:prstGeom>
        </p:spPr>
      </p:pic>
      <p:pic>
        <p:nvPicPr>
          <p:cNvPr id="7" name="Picture 6"/>
          <p:cNvPicPr>
            <a:picLocks noChangeAspect="1"/>
          </p:cNvPicPr>
          <p:nvPr/>
        </p:nvPicPr>
        <p:blipFill>
          <a:blip r:embed="rId5"/>
          <a:stretch>
            <a:fillRect/>
          </a:stretch>
        </p:blipFill>
        <p:spPr>
          <a:xfrm>
            <a:off x="4947065" y="255154"/>
            <a:ext cx="2426418" cy="1298561"/>
          </a:xfrm>
          <a:prstGeom prst="rect">
            <a:avLst/>
          </a:prstGeom>
        </p:spPr>
      </p:pic>
    </p:spTree>
    <p:extLst>
      <p:ext uri="{BB962C8B-B14F-4D97-AF65-F5344CB8AC3E}">
        <p14:creationId xmlns:p14="http://schemas.microsoft.com/office/powerpoint/2010/main" val="204154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509244" y="2022360"/>
            <a:ext cx="7434855" cy="392415"/>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350"/>
          </a:p>
        </p:txBody>
      </p:sp>
      <p:sp>
        <p:nvSpPr>
          <p:cNvPr id="2" name="Title 1"/>
          <p:cNvSpPr>
            <a:spLocks noGrp="1"/>
          </p:cNvSpPr>
          <p:nvPr>
            <p:ph type="title"/>
          </p:nvPr>
        </p:nvSpPr>
        <p:spPr>
          <a:xfrm>
            <a:off x="3879441" y="564692"/>
            <a:ext cx="8911687" cy="1280890"/>
          </a:xfrm>
        </p:spPr>
        <p:txBody>
          <a:bodyPr/>
          <a:lstStyle/>
          <a:p>
            <a:r>
              <a:rPr lang="hr-HR" dirty="0" smtClean="0"/>
              <a:t>Gdje je granica?</a:t>
            </a:r>
            <a:endParaRPr lang="hr-HR" dirty="0"/>
          </a:p>
        </p:txBody>
      </p:sp>
      <p:sp>
        <p:nvSpPr>
          <p:cNvPr id="3" name="Content Placeholder 2"/>
          <p:cNvSpPr>
            <a:spLocks noGrp="1"/>
          </p:cNvSpPr>
          <p:nvPr>
            <p:ph idx="1"/>
          </p:nvPr>
        </p:nvSpPr>
        <p:spPr>
          <a:xfrm>
            <a:off x="2999656" y="2431830"/>
            <a:ext cx="6860330" cy="4356576"/>
          </a:xfrm>
        </p:spPr>
        <p:txBody>
          <a:bodyPr>
            <a:normAutofit fontScale="55000" lnSpcReduction="20000"/>
          </a:bodyPr>
          <a:lstStyle/>
          <a:p>
            <a:r>
              <a:rPr lang="hr-HR" sz="3500" dirty="0"/>
              <a:t>gubitak kontrole</a:t>
            </a:r>
          </a:p>
          <a:p>
            <a:r>
              <a:rPr lang="hr-HR" sz="3500" dirty="0"/>
              <a:t>razvoj tolerancije</a:t>
            </a:r>
          </a:p>
          <a:p>
            <a:r>
              <a:rPr lang="hr-HR" sz="3500" dirty="0"/>
              <a:t>apstinencijski sindrom</a:t>
            </a:r>
          </a:p>
          <a:p>
            <a:r>
              <a:rPr lang="hr-HR" sz="3500" b="1" dirty="0"/>
              <a:t>žudnja</a:t>
            </a:r>
            <a:r>
              <a:rPr lang="hr-HR" sz="3500" dirty="0"/>
              <a:t>/osjećaj prisile</a:t>
            </a:r>
          </a:p>
          <a:p>
            <a:r>
              <a:rPr lang="hr-HR" sz="3500" dirty="0"/>
              <a:t>zanemarivanje drugih zadovoljstava i interesa</a:t>
            </a:r>
          </a:p>
          <a:p>
            <a:r>
              <a:rPr lang="hr-HR" sz="3500" dirty="0"/>
              <a:t>uporaba unatoč socijalnim ograničenjima</a:t>
            </a:r>
          </a:p>
          <a:p>
            <a:r>
              <a:rPr lang="hr-HR" sz="3500" dirty="0"/>
              <a:t>stereotipna uporaba</a:t>
            </a:r>
          </a:p>
          <a:p>
            <a:r>
              <a:rPr lang="hr-HR" sz="3500" dirty="0"/>
              <a:t>subjektivan osjećaj pozitivnog učinka</a:t>
            </a:r>
          </a:p>
          <a:p>
            <a:r>
              <a:rPr lang="hr-HR" sz="3500" dirty="0"/>
              <a:t>provođenje sve više vremena u ritualima povezanim s ovisničkim ponašanjem (nabava, </a:t>
            </a:r>
            <a:r>
              <a:rPr lang="hr-HR" sz="3500" smtClean="0"/>
              <a:t>priprema, konzumacija</a:t>
            </a:r>
            <a:r>
              <a:rPr lang="hr-HR" sz="3500" dirty="0"/>
              <a:t>, održavanje pribora, oporavak…)</a:t>
            </a:r>
          </a:p>
          <a:p>
            <a:r>
              <a:rPr lang="hr-HR" sz="3500" dirty="0"/>
              <a:t>nastavak uporabe unatoč posljedicama/propadanju </a:t>
            </a:r>
            <a:r>
              <a:rPr lang="hr-HR" sz="3500" dirty="0" smtClean="0"/>
              <a:t>na bio-psiho-socijalnom </a:t>
            </a:r>
            <a:r>
              <a:rPr lang="hr-HR" sz="3500" dirty="0"/>
              <a:t>planu </a:t>
            </a:r>
          </a:p>
          <a:p>
            <a:pPr>
              <a:buNone/>
            </a:pPr>
            <a:endParaRPr lang="hr-HR" sz="3500" dirty="0"/>
          </a:p>
          <a:p>
            <a:pPr>
              <a:buNone/>
            </a:pPr>
            <a:endParaRPr lang="hr-HR" sz="3500" dirty="0"/>
          </a:p>
          <a:p>
            <a:pPr marL="0" indent="0">
              <a:buNone/>
            </a:pPr>
            <a:endParaRPr lang="hr-HR" sz="2100" dirty="0"/>
          </a:p>
        </p:txBody>
      </p:sp>
      <p:pic>
        <p:nvPicPr>
          <p:cNvPr id="5" name="Picture 4"/>
          <p:cNvPicPr>
            <a:picLocks noChangeAspect="1"/>
          </p:cNvPicPr>
          <p:nvPr/>
        </p:nvPicPr>
        <p:blipFill>
          <a:blip r:embed="rId3"/>
          <a:stretch>
            <a:fillRect/>
          </a:stretch>
        </p:blipFill>
        <p:spPr>
          <a:xfrm>
            <a:off x="9753599" y="0"/>
            <a:ext cx="2438401" cy="1826447"/>
          </a:xfrm>
          <a:prstGeom prst="rect">
            <a:avLst/>
          </a:prstGeom>
        </p:spPr>
      </p:pic>
      <p:sp>
        <p:nvSpPr>
          <p:cNvPr id="7" name="TextBox 6"/>
          <p:cNvSpPr txBox="1"/>
          <p:nvPr/>
        </p:nvSpPr>
        <p:spPr>
          <a:xfrm>
            <a:off x="2639617" y="2005303"/>
            <a:ext cx="6795328" cy="415498"/>
          </a:xfrm>
          <a:prstGeom prst="rect">
            <a:avLst/>
          </a:prstGeom>
          <a:noFill/>
        </p:spPr>
        <p:txBody>
          <a:bodyPr wrap="square" rtlCol="0">
            <a:spAutoFit/>
          </a:bodyPr>
          <a:lstStyle/>
          <a:p>
            <a:r>
              <a:rPr lang="hr-HR" sz="2100" dirty="0"/>
              <a:t>Bez patologije      Štetna uporaba        </a:t>
            </a:r>
            <a:r>
              <a:rPr lang="hr-HR" sz="2100" dirty="0" smtClean="0"/>
              <a:t>Ovisnost (3+)</a:t>
            </a:r>
            <a:endParaRPr lang="hr-HR" sz="2100" dirty="0"/>
          </a:p>
        </p:txBody>
      </p:sp>
      <p:sp>
        <p:nvSpPr>
          <p:cNvPr id="8" name="Right Arrow 7"/>
          <p:cNvSpPr/>
          <p:nvPr/>
        </p:nvSpPr>
        <p:spPr>
          <a:xfrm>
            <a:off x="4663796" y="2084849"/>
            <a:ext cx="292474" cy="256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350"/>
          </a:p>
        </p:txBody>
      </p:sp>
      <p:sp>
        <p:nvSpPr>
          <p:cNvPr id="11" name="Bent Arrow 10"/>
          <p:cNvSpPr/>
          <p:nvPr/>
        </p:nvSpPr>
        <p:spPr>
          <a:xfrm rot="10800000">
            <a:off x="8954956" y="2182895"/>
            <a:ext cx="610362" cy="65151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350">
              <a:solidFill>
                <a:schemeClr val="tx1"/>
              </a:solidFill>
            </a:endParaRPr>
          </a:p>
        </p:txBody>
      </p:sp>
      <p:sp>
        <p:nvSpPr>
          <p:cNvPr id="12" name="Right Arrow 7"/>
          <p:cNvSpPr/>
          <p:nvPr/>
        </p:nvSpPr>
        <p:spPr>
          <a:xfrm>
            <a:off x="7272922" y="2084849"/>
            <a:ext cx="292474" cy="256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350"/>
          </a:p>
        </p:txBody>
      </p:sp>
    </p:spTree>
    <p:extLst>
      <p:ext uri="{BB962C8B-B14F-4D97-AF65-F5344CB8AC3E}">
        <p14:creationId xmlns:p14="http://schemas.microsoft.com/office/powerpoint/2010/main" val="360469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Ovisnost  </a:t>
            </a:r>
            <a:r>
              <a:rPr lang="hr-HR" sz="1800" smtClean="0"/>
              <a:t>(preuzeto od </a:t>
            </a:r>
            <a:r>
              <a:rPr lang="hr-HR" sz="1800" dirty="0" smtClean="0"/>
              <a:t>prof. dr. sc. A. Bagarić)</a:t>
            </a:r>
            <a:endParaRPr lang="hr-HR" sz="1800" dirty="0"/>
          </a:p>
        </p:txBody>
      </p:sp>
      <p:sp>
        <p:nvSpPr>
          <p:cNvPr id="3" name="Rezervirano mjesto sadržaja 2"/>
          <p:cNvSpPr>
            <a:spLocks noGrp="1"/>
          </p:cNvSpPr>
          <p:nvPr>
            <p:ph idx="1"/>
          </p:nvPr>
        </p:nvSpPr>
        <p:spPr>
          <a:xfrm>
            <a:off x="2589212" y="1402773"/>
            <a:ext cx="8820006" cy="5351318"/>
          </a:xfrm>
        </p:spPr>
        <p:txBody>
          <a:bodyPr/>
          <a:lstStyle/>
          <a:p>
            <a:r>
              <a:rPr lang="hr-HR" b="1" dirty="0" smtClean="0"/>
              <a:t>Nije:</a:t>
            </a:r>
            <a:r>
              <a:rPr lang="hr-HR" dirty="0" smtClean="0"/>
              <a:t> </a:t>
            </a:r>
          </a:p>
          <a:p>
            <a:r>
              <a:rPr lang="hr-HR" b="1" dirty="0">
                <a:solidFill>
                  <a:srgbClr val="FF0000"/>
                </a:solidFill>
              </a:rPr>
              <a:t>H</a:t>
            </a:r>
            <a:r>
              <a:rPr lang="hr-HR" b="1" dirty="0" smtClean="0">
                <a:solidFill>
                  <a:srgbClr val="FF0000"/>
                </a:solidFill>
              </a:rPr>
              <a:t>edonizam</a:t>
            </a:r>
          </a:p>
          <a:p>
            <a:r>
              <a:rPr lang="hr-HR" b="1" dirty="0" err="1" smtClean="0">
                <a:solidFill>
                  <a:srgbClr val="FF0000"/>
                </a:solidFill>
              </a:rPr>
              <a:t>Sociopatija</a:t>
            </a:r>
            <a:endParaRPr lang="hr-HR" b="1" dirty="0" smtClean="0">
              <a:solidFill>
                <a:srgbClr val="FF0000"/>
              </a:solidFill>
            </a:endParaRPr>
          </a:p>
          <a:p>
            <a:r>
              <a:rPr lang="hr-HR" b="1" dirty="0" err="1" smtClean="0">
                <a:solidFill>
                  <a:srgbClr val="FF0000"/>
                </a:solidFill>
              </a:rPr>
              <a:t>Samodestrukcija</a:t>
            </a:r>
            <a:endParaRPr lang="hr-HR" b="1" dirty="0" smtClean="0">
              <a:solidFill>
                <a:srgbClr val="FF0000"/>
              </a:solidFill>
            </a:endParaRPr>
          </a:p>
          <a:p>
            <a:r>
              <a:rPr lang="hr-HR" b="1" dirty="0" smtClean="0">
                <a:solidFill>
                  <a:srgbClr val="FF0000"/>
                </a:solidFill>
              </a:rPr>
              <a:t>Slabost volje</a:t>
            </a:r>
          </a:p>
          <a:p>
            <a:endParaRPr lang="hr-HR" dirty="0"/>
          </a:p>
          <a:p>
            <a:r>
              <a:rPr lang="hr-HR" b="1" dirty="0" smtClean="0"/>
              <a:t>Jest:</a:t>
            </a:r>
          </a:p>
          <a:p>
            <a:r>
              <a:rPr lang="hr-HR" b="1" dirty="0" err="1" smtClean="0">
                <a:solidFill>
                  <a:srgbClr val="00B050"/>
                </a:solidFill>
              </a:rPr>
              <a:t>Automedikacija</a:t>
            </a:r>
            <a:endParaRPr lang="hr-HR" b="1" dirty="0">
              <a:solidFill>
                <a:srgbClr val="00B050"/>
              </a:solidFill>
            </a:endParaRPr>
          </a:p>
        </p:txBody>
      </p:sp>
      <p:pic>
        <p:nvPicPr>
          <p:cNvPr id="4" name="Slika 3"/>
          <p:cNvPicPr>
            <a:picLocks noChangeAspect="1"/>
          </p:cNvPicPr>
          <p:nvPr/>
        </p:nvPicPr>
        <p:blipFill>
          <a:blip r:embed="rId2"/>
          <a:stretch>
            <a:fillRect/>
          </a:stretch>
        </p:blipFill>
        <p:spPr>
          <a:xfrm>
            <a:off x="6999215" y="1901044"/>
            <a:ext cx="3461905" cy="2428501"/>
          </a:xfrm>
          <a:prstGeom prst="rect">
            <a:avLst/>
          </a:prstGeom>
        </p:spPr>
      </p:pic>
    </p:spTree>
    <p:extLst>
      <p:ext uri="{BB962C8B-B14F-4D97-AF65-F5344CB8AC3E}">
        <p14:creationId xmlns:p14="http://schemas.microsoft.com/office/powerpoint/2010/main" val="2360076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773" y="530592"/>
            <a:ext cx="10310227" cy="1280890"/>
          </a:xfrm>
        </p:spPr>
        <p:txBody>
          <a:bodyPr/>
          <a:lstStyle/>
          <a:p>
            <a:r>
              <a:rPr lang="hr-HR" dirty="0" err="1" smtClean="0"/>
              <a:t>Hikikomori</a:t>
            </a:r>
            <a:r>
              <a:rPr lang="hr-HR" dirty="0" smtClean="0"/>
              <a:t>, </a:t>
            </a:r>
            <a:r>
              <a:rPr lang="hr-HR" dirty="0" err="1"/>
              <a:t>S</a:t>
            </a:r>
            <a:r>
              <a:rPr lang="hr-HR" dirty="0" err="1" smtClean="0"/>
              <a:t>elfitis</a:t>
            </a:r>
            <a:r>
              <a:rPr lang="hr-HR" dirty="0" smtClean="0"/>
              <a:t>, (Internet) </a:t>
            </a:r>
            <a:r>
              <a:rPr lang="hr-HR" dirty="0" err="1"/>
              <a:t>G</a:t>
            </a:r>
            <a:r>
              <a:rPr lang="hr-HR" dirty="0" err="1" smtClean="0"/>
              <a:t>aming</a:t>
            </a:r>
            <a:r>
              <a:rPr lang="hr-HR" dirty="0" smtClean="0"/>
              <a:t> </a:t>
            </a:r>
            <a:r>
              <a:rPr lang="hr-HR" dirty="0" err="1"/>
              <a:t>D</a:t>
            </a:r>
            <a:r>
              <a:rPr lang="hr-HR" dirty="0" err="1" smtClean="0"/>
              <a:t>isorder</a:t>
            </a:r>
            <a:endParaRPr lang="hr-HR" dirty="0"/>
          </a:p>
        </p:txBody>
      </p:sp>
      <p:pic>
        <p:nvPicPr>
          <p:cNvPr id="12" name="Content Placeholder 1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443579" y="3361765"/>
            <a:ext cx="3386935" cy="2303614"/>
          </a:xfrm>
        </p:spPr>
      </p:pic>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16107" y="2732553"/>
            <a:ext cx="3915474" cy="2932826"/>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0383" y="2732553"/>
            <a:ext cx="3014394" cy="2935068"/>
          </a:xfrm>
          <a:prstGeom prst="rect">
            <a:avLst/>
          </a:prstGeom>
        </p:spPr>
      </p:pic>
      <p:sp>
        <p:nvSpPr>
          <p:cNvPr id="4" name="AutoShape 2" descr="Image result for hikikomori"/>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5" name="Multiply 4"/>
          <p:cNvSpPr/>
          <p:nvPr/>
        </p:nvSpPr>
        <p:spPr>
          <a:xfrm>
            <a:off x="5540188" y="2996294"/>
            <a:ext cx="2353236" cy="24053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6" name="Slika 5"/>
          <p:cNvPicPr>
            <a:picLocks noChangeAspect="1"/>
          </p:cNvPicPr>
          <p:nvPr/>
        </p:nvPicPr>
        <p:blipFill>
          <a:blip r:embed="rId5"/>
          <a:stretch>
            <a:fillRect/>
          </a:stretch>
        </p:blipFill>
        <p:spPr>
          <a:xfrm>
            <a:off x="10653743" y="2857497"/>
            <a:ext cx="1448309" cy="1448309"/>
          </a:xfrm>
          <a:prstGeom prst="rect">
            <a:avLst/>
          </a:prstGeom>
        </p:spPr>
      </p:pic>
    </p:spTree>
    <p:extLst>
      <p:ext uri="{BB962C8B-B14F-4D97-AF65-F5344CB8AC3E}">
        <p14:creationId xmlns:p14="http://schemas.microsoft.com/office/powerpoint/2010/main" val="81511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042" y="636104"/>
            <a:ext cx="9489183" cy="857845"/>
          </a:xfrm>
        </p:spPr>
        <p:txBody>
          <a:bodyPr>
            <a:normAutofit/>
          </a:bodyPr>
          <a:lstStyle/>
          <a:p>
            <a:r>
              <a:rPr lang="hr-HR" dirty="0" smtClean="0"/>
              <a:t>Zašto je internet privlačan?</a:t>
            </a:r>
            <a:endParaRPr lang="hr-HR" dirty="0"/>
          </a:p>
        </p:txBody>
      </p:sp>
      <p:sp>
        <p:nvSpPr>
          <p:cNvPr id="3" name="Content Placeholder 2"/>
          <p:cNvSpPr>
            <a:spLocks noGrp="1"/>
          </p:cNvSpPr>
          <p:nvPr>
            <p:ph idx="1"/>
          </p:nvPr>
        </p:nvSpPr>
        <p:spPr>
          <a:xfrm>
            <a:off x="992647" y="2130054"/>
            <a:ext cx="11088710" cy="4723134"/>
          </a:xfrm>
        </p:spPr>
        <p:txBody>
          <a:bodyPr>
            <a:normAutofit lnSpcReduction="10000"/>
          </a:bodyPr>
          <a:lstStyle/>
          <a:p>
            <a:r>
              <a:rPr lang="hr-HR" sz="2400" cap="none" dirty="0" smtClean="0"/>
              <a:t>mogućnost da se predstavimo u boljem i/ili drugačijem svjetlu</a:t>
            </a:r>
          </a:p>
          <a:p>
            <a:r>
              <a:rPr lang="hr-HR" sz="2400" cap="none" dirty="0" smtClean="0"/>
              <a:t>mogućnost komunikacije/mogućnost da ne budemo sami (odnosa)</a:t>
            </a:r>
          </a:p>
          <a:p>
            <a:r>
              <a:rPr lang="hr-HR" sz="2400" cap="none" dirty="0" smtClean="0"/>
              <a:t>mogućnost ostvarivanja fantazija (seksualne, financijske, statusne…)</a:t>
            </a:r>
          </a:p>
          <a:p>
            <a:r>
              <a:rPr lang="hr-HR" sz="2400" cap="none" dirty="0" smtClean="0"/>
              <a:t>mogućnost ispravljanja pogrešaka („</a:t>
            </a:r>
            <a:r>
              <a:rPr lang="hr-HR" sz="2400" cap="none" dirty="0" err="1" smtClean="0"/>
              <a:t>second</a:t>
            </a:r>
            <a:r>
              <a:rPr lang="hr-HR" sz="2400" cap="none" dirty="0" smtClean="0"/>
              <a:t> </a:t>
            </a:r>
            <a:r>
              <a:rPr lang="hr-HR" sz="2400" cap="none" dirty="0" err="1" smtClean="0"/>
              <a:t>life</a:t>
            </a:r>
            <a:r>
              <a:rPr lang="hr-HR" sz="2400" cap="none" dirty="0" smtClean="0"/>
              <a:t>”)</a:t>
            </a:r>
          </a:p>
          <a:p>
            <a:r>
              <a:rPr lang="hr-HR" sz="2400" cap="none" dirty="0" smtClean="0"/>
              <a:t>mogućnost kanaliziranja agresije i drugih emocija</a:t>
            </a:r>
          </a:p>
          <a:p>
            <a:r>
              <a:rPr lang="hr-HR" sz="2400" cap="none" dirty="0" smtClean="0"/>
              <a:t>mogućnost kontroliranja („ukloniti prijatelja pritiskom gumba”)</a:t>
            </a:r>
          </a:p>
          <a:p>
            <a:r>
              <a:rPr lang="hr-HR" sz="2400" dirty="0" smtClean="0"/>
              <a:t>mogućnost da „lošiji” realitet zamijenimo „boljom” virtualnošću</a:t>
            </a:r>
          </a:p>
          <a:p>
            <a:r>
              <a:rPr lang="hr-HR" sz="2400" dirty="0" smtClean="0"/>
              <a:t>mogućnost “instant” slave</a:t>
            </a:r>
          </a:p>
          <a:p>
            <a:r>
              <a:rPr lang="hr-HR" sz="2400" dirty="0" smtClean="0"/>
              <a:t>mogućnost zabave/razbibrige</a:t>
            </a:r>
          </a:p>
          <a:p>
            <a:r>
              <a:rPr lang="hr-HR" sz="2400" dirty="0"/>
              <a:t>m</a:t>
            </a:r>
            <a:r>
              <a:rPr lang="hr-HR" sz="2400" cap="none" dirty="0" smtClean="0"/>
              <a:t>ogućnost </a:t>
            </a:r>
            <a:r>
              <a:rPr lang="hr-HR" sz="2400" cap="none" dirty="0" err="1" smtClean="0"/>
              <a:t>automedikacije</a:t>
            </a:r>
            <a:endParaRPr lang="hr-HR" sz="2400" cap="none" dirty="0" smtClean="0"/>
          </a:p>
          <a:p>
            <a:pPr marL="0" indent="0">
              <a:buNone/>
            </a:pPr>
            <a:endParaRPr lang="hr-HR" sz="2400" cap="none" dirty="0"/>
          </a:p>
        </p:txBody>
      </p:sp>
      <p:pic>
        <p:nvPicPr>
          <p:cNvPr id="4" name="Picture 3"/>
          <p:cNvPicPr>
            <a:picLocks noChangeAspect="1"/>
          </p:cNvPicPr>
          <p:nvPr/>
        </p:nvPicPr>
        <p:blipFill>
          <a:blip r:embed="rId2"/>
          <a:stretch>
            <a:fillRect/>
          </a:stretch>
        </p:blipFill>
        <p:spPr>
          <a:xfrm>
            <a:off x="10507330" y="1"/>
            <a:ext cx="1684669" cy="2003611"/>
          </a:xfrm>
          <a:prstGeom prst="rect">
            <a:avLst/>
          </a:prstGeom>
        </p:spPr>
      </p:pic>
      <p:sp>
        <p:nvSpPr>
          <p:cNvPr id="7" name="AutoShape 2" descr="Image result for the word fake"/>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8" name="Picture 7"/>
          <p:cNvPicPr>
            <a:picLocks noChangeAspect="1"/>
          </p:cNvPicPr>
          <p:nvPr/>
        </p:nvPicPr>
        <p:blipFill>
          <a:blip r:embed="rId3"/>
          <a:stretch>
            <a:fillRect/>
          </a:stretch>
        </p:blipFill>
        <p:spPr>
          <a:xfrm rot="17847361">
            <a:off x="4155592" y="2896532"/>
            <a:ext cx="3392193" cy="2740891"/>
          </a:xfrm>
          <a:prstGeom prst="rect">
            <a:avLst/>
          </a:prstGeom>
        </p:spPr>
      </p:pic>
    </p:spTree>
    <p:extLst>
      <p:ext uri="{BB962C8B-B14F-4D97-AF65-F5344CB8AC3E}">
        <p14:creationId xmlns:p14="http://schemas.microsoft.com/office/powerpoint/2010/main" val="364060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80">
                                          <p:stCondLst>
                                            <p:cond delay="0"/>
                                          </p:stCondLst>
                                        </p:cTn>
                                        <p:tgtEl>
                                          <p:spTgt spid="8"/>
                                        </p:tgtEl>
                                      </p:cBhvr>
                                    </p:animEffect>
                                    <p:anim calcmode="lin" valueType="num">
                                      <p:cBhvr>
                                        <p:cTn id="4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3" dur="26">
                                          <p:stCondLst>
                                            <p:cond delay="650"/>
                                          </p:stCondLst>
                                        </p:cTn>
                                        <p:tgtEl>
                                          <p:spTgt spid="8"/>
                                        </p:tgtEl>
                                      </p:cBhvr>
                                      <p:to x="100000" y="60000"/>
                                    </p:animScale>
                                    <p:animScale>
                                      <p:cBhvr>
                                        <p:cTn id="54" dur="166" decel="50000">
                                          <p:stCondLst>
                                            <p:cond delay="676"/>
                                          </p:stCondLst>
                                        </p:cTn>
                                        <p:tgtEl>
                                          <p:spTgt spid="8"/>
                                        </p:tgtEl>
                                      </p:cBhvr>
                                      <p:to x="100000" y="100000"/>
                                    </p:animScale>
                                    <p:animScale>
                                      <p:cBhvr>
                                        <p:cTn id="55" dur="26">
                                          <p:stCondLst>
                                            <p:cond delay="1312"/>
                                          </p:stCondLst>
                                        </p:cTn>
                                        <p:tgtEl>
                                          <p:spTgt spid="8"/>
                                        </p:tgtEl>
                                      </p:cBhvr>
                                      <p:to x="100000" y="80000"/>
                                    </p:animScale>
                                    <p:animScale>
                                      <p:cBhvr>
                                        <p:cTn id="56" dur="166" decel="50000">
                                          <p:stCondLst>
                                            <p:cond delay="1338"/>
                                          </p:stCondLst>
                                        </p:cTn>
                                        <p:tgtEl>
                                          <p:spTgt spid="8"/>
                                        </p:tgtEl>
                                      </p:cBhvr>
                                      <p:to x="100000" y="100000"/>
                                    </p:animScale>
                                    <p:animScale>
                                      <p:cBhvr>
                                        <p:cTn id="57" dur="26">
                                          <p:stCondLst>
                                            <p:cond delay="1642"/>
                                          </p:stCondLst>
                                        </p:cTn>
                                        <p:tgtEl>
                                          <p:spTgt spid="8"/>
                                        </p:tgtEl>
                                      </p:cBhvr>
                                      <p:to x="100000" y="90000"/>
                                    </p:animScale>
                                    <p:animScale>
                                      <p:cBhvr>
                                        <p:cTn id="58" dur="166" decel="50000">
                                          <p:stCondLst>
                                            <p:cond delay="1668"/>
                                          </p:stCondLst>
                                        </p:cTn>
                                        <p:tgtEl>
                                          <p:spTgt spid="8"/>
                                        </p:tgtEl>
                                      </p:cBhvr>
                                      <p:to x="100000" y="100000"/>
                                    </p:animScale>
                                    <p:animScale>
                                      <p:cBhvr>
                                        <p:cTn id="59" dur="26">
                                          <p:stCondLst>
                                            <p:cond delay="1808"/>
                                          </p:stCondLst>
                                        </p:cTn>
                                        <p:tgtEl>
                                          <p:spTgt spid="8"/>
                                        </p:tgtEl>
                                      </p:cBhvr>
                                      <p:to x="100000" y="95000"/>
                                    </p:animScale>
                                    <p:animScale>
                                      <p:cBhvr>
                                        <p:cTn id="6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24084" y="618517"/>
            <a:ext cx="7790372" cy="1596177"/>
          </a:xfrm>
        </p:spPr>
        <p:txBody>
          <a:bodyPr/>
          <a:lstStyle/>
          <a:p>
            <a:r>
              <a:rPr lang="hr-HR" dirty="0" smtClean="0"/>
              <a:t>Aktivnosti na internetu</a:t>
            </a:r>
            <a:endParaRPr lang="hr-HR" dirty="0"/>
          </a:p>
        </p:txBody>
      </p:sp>
      <p:sp>
        <p:nvSpPr>
          <p:cNvPr id="3" name="Content Placeholder 2"/>
          <p:cNvSpPr>
            <a:spLocks noGrp="1"/>
          </p:cNvSpPr>
          <p:nvPr>
            <p:ph sz="half" idx="2"/>
          </p:nvPr>
        </p:nvSpPr>
        <p:spPr>
          <a:xfrm>
            <a:off x="1364776" y="2214694"/>
            <a:ext cx="4655025" cy="3576505"/>
          </a:xfrm>
        </p:spPr>
        <p:txBody>
          <a:bodyPr>
            <a:normAutofit lnSpcReduction="10000"/>
          </a:bodyPr>
          <a:lstStyle/>
          <a:p>
            <a:r>
              <a:rPr lang="hr-HR" sz="2400" b="1" dirty="0" smtClean="0">
                <a:solidFill>
                  <a:srgbClr val="FF0000"/>
                </a:solidFill>
              </a:rPr>
              <a:t>video</a:t>
            </a:r>
            <a:r>
              <a:rPr lang="hr-HR" sz="2400" b="1" cap="none" dirty="0" smtClean="0">
                <a:solidFill>
                  <a:srgbClr val="FF0000"/>
                </a:solidFill>
              </a:rPr>
              <a:t>igre</a:t>
            </a:r>
          </a:p>
          <a:p>
            <a:r>
              <a:rPr lang="hr-HR" sz="2400" b="1" dirty="0"/>
              <a:t>društvene </a:t>
            </a:r>
            <a:r>
              <a:rPr lang="hr-HR" sz="2400" b="1" dirty="0" smtClean="0"/>
              <a:t>mreže</a:t>
            </a:r>
          </a:p>
          <a:p>
            <a:r>
              <a:rPr lang="hr-HR" sz="2400" b="1" dirty="0"/>
              <a:t>gledanje pornografskih sadržaja</a:t>
            </a:r>
          </a:p>
          <a:p>
            <a:r>
              <a:rPr lang="hr-HR" sz="2400" dirty="0"/>
              <a:t>gledanje drugih „video </a:t>
            </a:r>
            <a:r>
              <a:rPr lang="hr-HR" sz="2400" dirty="0" err="1"/>
              <a:t>clipsa</a:t>
            </a:r>
            <a:r>
              <a:rPr lang="hr-HR" sz="2400" dirty="0"/>
              <a:t>”</a:t>
            </a:r>
          </a:p>
          <a:p>
            <a:r>
              <a:rPr lang="hr-HR" sz="2400" dirty="0"/>
              <a:t>„</a:t>
            </a:r>
            <a:r>
              <a:rPr lang="hr-HR" sz="2400" dirty="0" err="1"/>
              <a:t>streaming</a:t>
            </a:r>
            <a:r>
              <a:rPr lang="hr-HR" sz="2400" dirty="0"/>
              <a:t>”</a:t>
            </a:r>
          </a:p>
          <a:p>
            <a:r>
              <a:rPr lang="hr-HR" sz="2400" dirty="0"/>
              <a:t>„surfanje”</a:t>
            </a:r>
          </a:p>
          <a:p>
            <a:endParaRPr lang="hr-HR" sz="2400" dirty="0"/>
          </a:p>
          <a:p>
            <a:endParaRPr lang="hr-HR" dirty="0"/>
          </a:p>
        </p:txBody>
      </p:sp>
      <p:sp>
        <p:nvSpPr>
          <p:cNvPr id="7" name="Content Placeholder 6"/>
          <p:cNvSpPr>
            <a:spLocks noGrp="1"/>
          </p:cNvSpPr>
          <p:nvPr>
            <p:ph sz="quarter" idx="4"/>
          </p:nvPr>
        </p:nvSpPr>
        <p:spPr>
          <a:xfrm>
            <a:off x="5938605" y="2214694"/>
            <a:ext cx="5105401" cy="3576505"/>
          </a:xfrm>
        </p:spPr>
        <p:txBody>
          <a:bodyPr>
            <a:normAutofit/>
          </a:bodyPr>
          <a:lstStyle/>
          <a:p>
            <a:r>
              <a:rPr lang="hr-HR" sz="2400" dirty="0"/>
              <a:t>„e-mail”</a:t>
            </a:r>
          </a:p>
          <a:p>
            <a:r>
              <a:rPr lang="hr-HR" sz="2400" dirty="0" smtClean="0"/>
              <a:t>kockanje/klađenje</a:t>
            </a:r>
            <a:endParaRPr lang="hr-HR" sz="2400" dirty="0"/>
          </a:p>
          <a:p>
            <a:r>
              <a:rPr lang="hr-HR" sz="2400" cap="none" dirty="0" smtClean="0"/>
              <a:t>„chat”</a:t>
            </a:r>
          </a:p>
          <a:p>
            <a:r>
              <a:rPr lang="hr-HR" sz="2400" dirty="0"/>
              <a:t>„on line” kupovina</a:t>
            </a:r>
          </a:p>
          <a:p>
            <a:r>
              <a:rPr lang="hr-HR" sz="2400" dirty="0"/>
              <a:t>pisanje „blogova”</a:t>
            </a:r>
          </a:p>
          <a:p>
            <a:r>
              <a:rPr lang="hr-HR" sz="2400" cap="none" dirty="0" smtClean="0"/>
              <a:t>glasovni/video pozivi</a:t>
            </a:r>
          </a:p>
          <a:p>
            <a:r>
              <a:rPr lang="hr-HR" sz="2400" cap="none" dirty="0" smtClean="0"/>
              <a:t>…</a:t>
            </a:r>
          </a:p>
          <a:p>
            <a:pPr marL="0" indent="0">
              <a:buNone/>
            </a:pPr>
            <a:endParaRPr lang="hr-H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5363" y="-1"/>
            <a:ext cx="3086637" cy="2700807"/>
          </a:xfrm>
          <a:prstGeom prst="rect">
            <a:avLst/>
          </a:prstGeom>
        </p:spPr>
      </p:pic>
    </p:spTree>
    <p:extLst>
      <p:ext uri="{BB962C8B-B14F-4D97-AF65-F5344CB8AC3E}">
        <p14:creationId xmlns:p14="http://schemas.microsoft.com/office/powerpoint/2010/main" val="1000611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298" y="345061"/>
            <a:ext cx="8911314" cy="1260423"/>
          </a:xfrm>
        </p:spPr>
        <p:txBody>
          <a:bodyPr/>
          <a:lstStyle/>
          <a:p>
            <a:r>
              <a:rPr lang="hr-HR" dirty="0" smtClean="0"/>
              <a:t>ESPAD (HZJZ), 2015., 15-16 godišnjaci</a:t>
            </a:r>
            <a:endParaRPr lang="hr-HR" dirty="0"/>
          </a:p>
        </p:txBody>
      </p:sp>
      <p:sp>
        <p:nvSpPr>
          <p:cNvPr id="9" name="Content Placeholder 8"/>
          <p:cNvSpPr>
            <a:spLocks noGrp="1"/>
          </p:cNvSpPr>
          <p:nvPr>
            <p:ph idx="1"/>
          </p:nvPr>
        </p:nvSpPr>
        <p:spPr/>
        <p:txBody>
          <a:bodyPr/>
          <a:lstStyle/>
          <a:p>
            <a:endParaRPr lang="hr-HR" dirty="0"/>
          </a:p>
        </p:txBody>
      </p:sp>
      <p:pic>
        <p:nvPicPr>
          <p:cNvPr id="11" name="Picture 10"/>
          <p:cNvPicPr>
            <a:picLocks noChangeAspect="1"/>
          </p:cNvPicPr>
          <p:nvPr/>
        </p:nvPicPr>
        <p:blipFill>
          <a:blip r:embed="rId2"/>
          <a:stretch>
            <a:fillRect/>
          </a:stretch>
        </p:blipFill>
        <p:spPr>
          <a:xfrm>
            <a:off x="700281" y="1443997"/>
            <a:ext cx="8162925" cy="4467225"/>
          </a:xfrm>
          <a:prstGeom prst="rect">
            <a:avLst/>
          </a:prstGeom>
        </p:spPr>
      </p:pic>
      <p:pic>
        <p:nvPicPr>
          <p:cNvPr id="12" name="Picture 11"/>
          <p:cNvPicPr>
            <a:picLocks noChangeAspect="1"/>
          </p:cNvPicPr>
          <p:nvPr/>
        </p:nvPicPr>
        <p:blipFill>
          <a:blip r:embed="rId3"/>
          <a:stretch>
            <a:fillRect/>
          </a:stretch>
        </p:blipFill>
        <p:spPr>
          <a:xfrm>
            <a:off x="1459742" y="1158120"/>
            <a:ext cx="8143875" cy="5305425"/>
          </a:xfrm>
          <a:prstGeom prst="rect">
            <a:avLst/>
          </a:prstGeom>
        </p:spPr>
      </p:pic>
      <p:pic>
        <p:nvPicPr>
          <p:cNvPr id="13" name="Picture 12"/>
          <p:cNvPicPr>
            <a:picLocks noChangeAspect="1"/>
          </p:cNvPicPr>
          <p:nvPr/>
        </p:nvPicPr>
        <p:blipFill>
          <a:blip r:embed="rId4"/>
          <a:stretch>
            <a:fillRect/>
          </a:stretch>
        </p:blipFill>
        <p:spPr>
          <a:xfrm>
            <a:off x="2123953" y="975272"/>
            <a:ext cx="8239125" cy="5762625"/>
          </a:xfrm>
          <a:prstGeom prst="rect">
            <a:avLst/>
          </a:prstGeom>
        </p:spPr>
      </p:pic>
      <p:pic>
        <p:nvPicPr>
          <p:cNvPr id="14" name="Picture 13"/>
          <p:cNvPicPr>
            <a:picLocks noChangeAspect="1"/>
          </p:cNvPicPr>
          <p:nvPr/>
        </p:nvPicPr>
        <p:blipFill>
          <a:blip r:embed="rId5"/>
          <a:stretch>
            <a:fillRect/>
          </a:stretch>
        </p:blipFill>
        <p:spPr>
          <a:xfrm>
            <a:off x="2826264" y="1276246"/>
            <a:ext cx="8201025" cy="5324475"/>
          </a:xfrm>
          <a:prstGeom prst="rect">
            <a:avLst/>
          </a:prstGeom>
        </p:spPr>
      </p:pic>
    </p:spTree>
    <p:extLst>
      <p:ext uri="{BB962C8B-B14F-4D97-AF65-F5344CB8AC3E}">
        <p14:creationId xmlns:p14="http://schemas.microsoft.com/office/powerpoint/2010/main" val="138959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Custom 1">
      <a:dk1>
        <a:sysClr val="windowText" lastClr="000000"/>
      </a:dk1>
      <a:lt1>
        <a:sysClr val="window" lastClr="FFFFFF"/>
      </a:lt1>
      <a:dk2>
        <a:srgbClr val="39302A"/>
      </a:dk2>
      <a:lt2>
        <a:srgbClr val="FFFFFF"/>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4150</TotalTime>
  <Words>1063</Words>
  <Application>Microsoft Office PowerPoint</Application>
  <PresentationFormat>Prilagođeno</PresentationFormat>
  <Paragraphs>236</Paragraphs>
  <Slides>31</Slides>
  <Notes>1</Notes>
  <HiddenSlides>0</HiddenSlides>
  <MMClips>0</MMClips>
  <ScaleCrop>false</ScaleCrop>
  <HeadingPairs>
    <vt:vector size="4" baseType="variant">
      <vt:variant>
        <vt:lpstr>Tema</vt:lpstr>
      </vt:variant>
      <vt:variant>
        <vt:i4>1</vt:i4>
      </vt:variant>
      <vt:variant>
        <vt:lpstr>Naslovi slajdova</vt:lpstr>
      </vt:variant>
      <vt:variant>
        <vt:i4>31</vt:i4>
      </vt:variant>
    </vt:vector>
  </HeadingPairs>
  <TitlesOfParts>
    <vt:vector size="32" baseType="lpstr">
      <vt:lpstr>Wisp</vt:lpstr>
      <vt:lpstr>Ovisnost o internetu - videoigrama </vt:lpstr>
      <vt:lpstr>Ovisnosti</vt:lpstr>
      <vt:lpstr>Klasifikacije</vt:lpstr>
      <vt:lpstr>Gdje je granica?</vt:lpstr>
      <vt:lpstr>Ovisnost  (preuzeto od prof. dr. sc. A. Bagarić)</vt:lpstr>
      <vt:lpstr>Hikikomori, Selfitis, (Internet) Gaming Disorder</vt:lpstr>
      <vt:lpstr>Zašto je internet privlačan?</vt:lpstr>
      <vt:lpstr>Aktivnosti na internetu</vt:lpstr>
      <vt:lpstr>ESPAD (HZJZ), 2015., 15-16 godišnjaci</vt:lpstr>
      <vt:lpstr>Opasnosti interneta</vt:lpstr>
      <vt:lpstr>EU Kids Online Survey, 2014. </vt:lpstr>
      <vt:lpstr>American Academy of Pediatrics - preporuke</vt:lpstr>
      <vt:lpstr>Digital immigrants vs. digital natives</vt:lpstr>
      <vt:lpstr>Etiologija</vt:lpstr>
      <vt:lpstr>Neurobiologija</vt:lpstr>
      <vt:lpstr>Klinička slika </vt:lpstr>
      <vt:lpstr>Komorbiditet</vt:lpstr>
      <vt:lpstr>Posljedice na razvoj djece</vt:lpstr>
      <vt:lpstr>Pažnja</vt:lpstr>
      <vt:lpstr>               Liječenje</vt:lpstr>
      <vt:lpstr>(Re-)habilitacija</vt:lpstr>
      <vt:lpstr>Kazneni zakon 1/2 NN 125/11, 144/12, 56/15, 61/15, 101/17, 118/18</vt:lpstr>
      <vt:lpstr>Kazneni zakon 2/2 NN 125/11, 144/12, 56/15, 61/15, 101/17, 118/18</vt:lpstr>
      <vt:lpstr>Prekršajni zakon 1/2 NN 107/07, 39/13, 157/13, 110/15, 70/17, 118/18</vt:lpstr>
      <vt:lpstr>Prekršajni zakon 2/2 NN 107/07, 39/13, 157/13, 110/15, 70/17, 118/18</vt:lpstr>
      <vt:lpstr>Dnevna bolnica za ovisnost o kockanju, internetu i videoigrama PB Sv. Ivan - Jankomir </vt:lpstr>
      <vt:lpstr>Ključne odrednice programa</vt:lpstr>
      <vt:lpstr>Iskustva iz PBSVI</vt:lpstr>
      <vt:lpstr>“Take home messages”</vt:lpstr>
      <vt:lpstr>Umjesto zaključka…</vt:lpstr>
      <vt:lpstr>  Hvala na pažnji!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Ovisnost o internetu mit ili stvarnost</dc:title>
  <dc:creator>Irena</dc:creator>
  <cp:lastModifiedBy>Lana Peto Kujundžić</cp:lastModifiedBy>
  <cp:revision>439</cp:revision>
  <cp:lastPrinted>2019-02-12T13:28:07Z</cp:lastPrinted>
  <dcterms:created xsi:type="dcterms:W3CDTF">2014-10-01T08:34:33Z</dcterms:created>
  <dcterms:modified xsi:type="dcterms:W3CDTF">2019-02-22T07:30:25Z</dcterms:modified>
</cp:coreProperties>
</file>