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8"/>
  </p:notesMasterIdLst>
  <p:sldIdLst>
    <p:sldId id="256" r:id="rId2"/>
    <p:sldId id="369" r:id="rId3"/>
    <p:sldId id="370" r:id="rId4"/>
    <p:sldId id="315" r:id="rId5"/>
    <p:sldId id="316" r:id="rId6"/>
    <p:sldId id="386" r:id="rId7"/>
    <p:sldId id="387" r:id="rId8"/>
    <p:sldId id="388" r:id="rId9"/>
    <p:sldId id="389" r:id="rId10"/>
    <p:sldId id="341" r:id="rId11"/>
    <p:sldId id="281" r:id="rId12"/>
    <p:sldId id="346" r:id="rId13"/>
    <p:sldId id="343" r:id="rId14"/>
    <p:sldId id="344" r:id="rId15"/>
    <p:sldId id="345" r:id="rId16"/>
    <p:sldId id="319" r:id="rId17"/>
    <p:sldId id="353" r:id="rId18"/>
    <p:sldId id="285" r:id="rId19"/>
    <p:sldId id="354" r:id="rId20"/>
    <p:sldId id="392" r:id="rId21"/>
    <p:sldId id="377" r:id="rId22"/>
    <p:sldId id="378" r:id="rId23"/>
    <p:sldId id="379" r:id="rId24"/>
    <p:sldId id="380" r:id="rId25"/>
    <p:sldId id="376" r:id="rId26"/>
    <p:sldId id="372" r:id="rId2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69"/>
    <a:srgbClr val="F97B59"/>
    <a:srgbClr val="FA8C6E"/>
    <a:srgbClr val="389CAA"/>
    <a:srgbClr val="3DB3C3"/>
    <a:srgbClr val="C3CACF"/>
    <a:srgbClr val="CBC7CA"/>
    <a:srgbClr val="C0B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60"/>
  </p:normalViewPr>
  <p:slideViewPr>
    <p:cSldViewPr>
      <p:cViewPr varScale="1">
        <p:scale>
          <a:sx n="81" d="100"/>
          <a:sy n="81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Knjiga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List2!$B$3:$G$3</c:f>
              <c:strCache>
                <c:ptCount val="6"/>
                <c:pt idx="0">
                  <c:v>0 - 1 year</c:v>
                </c:pt>
                <c:pt idx="1">
                  <c:v>2 - 3 years</c:v>
                </c:pt>
                <c:pt idx="2">
                  <c:v>4 - 5 years</c:v>
                </c:pt>
                <c:pt idx="3">
                  <c:v>6 - 7 years</c:v>
                </c:pt>
                <c:pt idx="4">
                  <c:v>8 - 9 years</c:v>
                </c:pt>
                <c:pt idx="5">
                  <c:v>10 - 11 years</c:v>
                </c:pt>
              </c:strCache>
            </c:strRef>
          </c:cat>
          <c:val>
            <c:numRef>
              <c:f>List2!$B$4:$G$4</c:f>
              <c:numCache>
                <c:formatCode>General</c:formatCode>
                <c:ptCount val="6"/>
                <c:pt idx="0">
                  <c:v>43.5</c:v>
                </c:pt>
                <c:pt idx="1">
                  <c:v>27.4</c:v>
                </c:pt>
                <c:pt idx="2">
                  <c:v>17.7</c:v>
                </c:pt>
                <c:pt idx="3">
                  <c:v>4.8</c:v>
                </c:pt>
                <c:pt idx="4">
                  <c:v>4.8</c:v>
                </c:pt>
                <c:pt idx="5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638928"/>
        <c:axId val="1332645456"/>
      </c:barChart>
      <c:catAx>
        <c:axId val="133263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2645456"/>
        <c:crosses val="autoZero"/>
        <c:auto val="1"/>
        <c:lblAlgn val="ctr"/>
        <c:lblOffset val="100"/>
        <c:noMultiLvlLbl val="0"/>
      </c:catAx>
      <c:valAx>
        <c:axId val="1332645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r-HR"/>
                  <a:t>Percentage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32638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496C4-0679-4567-8A1D-4EA3CFB4820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4F88288-2C4B-4D8F-A39A-AF97F111939A}">
      <dgm:prSet phldrT="[Tekst]"/>
      <dgm:spPr/>
      <dgm:t>
        <a:bodyPr/>
        <a:lstStyle/>
        <a:p>
          <a:r>
            <a:rPr lang="hr-HR" b="0" dirty="0" smtClean="0">
              <a:solidFill>
                <a:schemeClr val="bg1"/>
              </a:solidFill>
            </a:rPr>
            <a:t>Poruke da drugi roditelj ne voli dijete – dijete misli da ga se ne može voljeti</a:t>
          </a:r>
          <a:endParaRPr lang="hr-HR" b="0" dirty="0">
            <a:solidFill>
              <a:schemeClr val="bg1"/>
            </a:solidFill>
          </a:endParaRPr>
        </a:p>
      </dgm:t>
    </dgm:pt>
    <dgm:pt modelId="{711B1257-2D9F-4EA0-8950-AC86E858E9D7}" type="parTrans" cxnId="{4321040A-15A2-42D9-9862-DBD6BD7FF877}">
      <dgm:prSet/>
      <dgm:spPr/>
      <dgm:t>
        <a:bodyPr/>
        <a:lstStyle/>
        <a:p>
          <a:endParaRPr lang="hr-HR"/>
        </a:p>
      </dgm:t>
    </dgm:pt>
    <dgm:pt modelId="{B6AA8EB1-6E97-4B9A-AD4B-6282A9A2A319}" type="sibTrans" cxnId="{4321040A-15A2-42D9-9862-DBD6BD7FF877}">
      <dgm:prSet/>
      <dgm:spPr/>
      <dgm:t>
        <a:bodyPr/>
        <a:lstStyle/>
        <a:p>
          <a:endParaRPr lang="hr-HR"/>
        </a:p>
      </dgm:t>
    </dgm:pt>
    <dgm:pt modelId="{18FC3C02-7682-411E-AC2F-8196413E5FAE}">
      <dgm:prSet phldrT="[Tekst]"/>
      <dgm:spPr/>
      <dgm:t>
        <a:bodyPr/>
        <a:lstStyle/>
        <a:p>
          <a:r>
            <a:rPr lang="hr-HR" b="0" dirty="0" smtClean="0">
              <a:solidFill>
                <a:schemeClr val="bg1"/>
              </a:solidFill>
            </a:rPr>
            <a:t>Dijete internalizira negativne poruke o drugom roditelju i zaključuje da je, ako jedan od roditelja “loš”, i ono barem dijelom “loše”</a:t>
          </a:r>
          <a:endParaRPr lang="hr-HR" b="0" dirty="0">
            <a:solidFill>
              <a:schemeClr val="bg1"/>
            </a:solidFill>
          </a:endParaRPr>
        </a:p>
      </dgm:t>
    </dgm:pt>
    <dgm:pt modelId="{E46823C1-CDAA-4978-9BA8-C7FBE24E82D9}" type="parTrans" cxnId="{28C56BFB-D72A-4CE7-8A95-CA544FDF1183}">
      <dgm:prSet/>
      <dgm:spPr/>
      <dgm:t>
        <a:bodyPr/>
        <a:lstStyle/>
        <a:p>
          <a:endParaRPr lang="hr-HR"/>
        </a:p>
      </dgm:t>
    </dgm:pt>
    <dgm:pt modelId="{B17D5ADC-3E48-4F93-B1DF-106996CFD440}" type="sibTrans" cxnId="{28C56BFB-D72A-4CE7-8A95-CA544FDF1183}">
      <dgm:prSet/>
      <dgm:spPr/>
      <dgm:t>
        <a:bodyPr/>
        <a:lstStyle/>
        <a:p>
          <a:endParaRPr lang="hr-HR"/>
        </a:p>
      </dgm:t>
    </dgm:pt>
    <dgm:pt modelId="{46050B46-C6A7-4617-AFAB-A88D637FB56A}">
      <dgm:prSet phldrT="[Tekst]"/>
      <dgm:spPr/>
      <dgm:t>
        <a:bodyPr/>
        <a:lstStyle/>
        <a:p>
          <a:r>
            <a:rPr lang="hr-HR" b="0" dirty="0" smtClean="0">
              <a:solidFill>
                <a:schemeClr val="bg1"/>
              </a:solidFill>
            </a:rPr>
            <a:t>Roditelj koji iskazuje ponašanja kojima otuđuje drugog roditelja djetetu prenosi poruku da njegova ljubav prema djetetu </a:t>
          </a:r>
          <a:r>
            <a:rPr lang="hr-HR" b="1" dirty="0" smtClean="0">
              <a:solidFill>
                <a:schemeClr val="bg1"/>
              </a:solidFill>
            </a:rPr>
            <a:t>ovisi </a:t>
          </a:r>
          <a:r>
            <a:rPr lang="hr-HR" b="0" dirty="0" smtClean="0">
              <a:solidFill>
                <a:schemeClr val="bg1"/>
              </a:solidFill>
            </a:rPr>
            <a:t>o djetetovom prihvaćanju negativnih poruka i odbijanju drugog roditelja</a:t>
          </a:r>
          <a:endParaRPr lang="hr-HR" b="0" dirty="0">
            <a:solidFill>
              <a:schemeClr val="bg1"/>
            </a:solidFill>
          </a:endParaRPr>
        </a:p>
      </dgm:t>
    </dgm:pt>
    <dgm:pt modelId="{0FCDF52B-539D-43DC-8C4C-3AD255E82236}" type="parTrans" cxnId="{D8F35245-BFD6-443E-920B-FFB609364558}">
      <dgm:prSet/>
      <dgm:spPr/>
      <dgm:t>
        <a:bodyPr/>
        <a:lstStyle/>
        <a:p>
          <a:endParaRPr lang="hr-HR"/>
        </a:p>
      </dgm:t>
    </dgm:pt>
    <dgm:pt modelId="{B30B93B5-3E52-4243-A085-D567F38897FD}" type="sibTrans" cxnId="{D8F35245-BFD6-443E-920B-FFB609364558}">
      <dgm:prSet/>
      <dgm:spPr/>
      <dgm:t>
        <a:bodyPr/>
        <a:lstStyle/>
        <a:p>
          <a:endParaRPr lang="hr-HR"/>
        </a:p>
      </dgm:t>
    </dgm:pt>
    <dgm:pt modelId="{F19F2EA8-7E89-460F-BDC5-C5D37A25139B}">
      <dgm:prSet phldrT="[Tekst]"/>
      <dgm:spPr/>
      <dgm:t>
        <a:bodyPr/>
        <a:lstStyle/>
        <a:p>
          <a:r>
            <a:rPr lang="hr-HR" b="0" dirty="0" smtClean="0">
              <a:solidFill>
                <a:schemeClr val="bg1"/>
              </a:solidFill>
            </a:rPr>
            <a:t>Pretjerana ovisnost koja se razvija između otuđujućeg roditelja i djeteta potiče oslanjanje djeteta na isključivo na mišljenje i vodstvo tog roditelja</a:t>
          </a:r>
          <a:endParaRPr lang="hr-HR" b="0" dirty="0">
            <a:solidFill>
              <a:schemeClr val="bg1"/>
            </a:solidFill>
          </a:endParaRPr>
        </a:p>
      </dgm:t>
    </dgm:pt>
    <dgm:pt modelId="{8D341B71-0BF1-4FFD-84D8-48EBABA04822}" type="parTrans" cxnId="{AB16B0EC-C70A-42A4-AAB5-50A4D948F64D}">
      <dgm:prSet/>
      <dgm:spPr/>
      <dgm:t>
        <a:bodyPr/>
        <a:lstStyle/>
        <a:p>
          <a:endParaRPr lang="hr-HR"/>
        </a:p>
      </dgm:t>
    </dgm:pt>
    <dgm:pt modelId="{5AFD8667-D904-48FC-8726-8B4A50B12536}" type="sibTrans" cxnId="{AB16B0EC-C70A-42A4-AAB5-50A4D948F64D}">
      <dgm:prSet/>
      <dgm:spPr/>
      <dgm:t>
        <a:bodyPr/>
        <a:lstStyle/>
        <a:p>
          <a:endParaRPr lang="hr-HR"/>
        </a:p>
      </dgm:t>
    </dgm:pt>
    <dgm:pt modelId="{E5BA3D36-4E54-45DD-AC29-446D6C23947E}" type="pres">
      <dgm:prSet presAssocID="{B15496C4-0679-4567-8A1D-4EA3CFB482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DBFD66B-021E-4975-8F67-CCB15865C4E0}" type="pres">
      <dgm:prSet presAssocID="{64F88288-2C4B-4D8F-A39A-AF97F111939A}" presName="comp" presStyleCnt="0"/>
      <dgm:spPr/>
    </dgm:pt>
    <dgm:pt modelId="{9BE6F039-1D27-4AE6-8A47-CCA45CEB5ED2}" type="pres">
      <dgm:prSet presAssocID="{64F88288-2C4B-4D8F-A39A-AF97F111939A}" presName="box" presStyleLbl="node1" presStyleIdx="0" presStyleCnt="4"/>
      <dgm:spPr/>
      <dgm:t>
        <a:bodyPr/>
        <a:lstStyle/>
        <a:p>
          <a:endParaRPr lang="hr-HR"/>
        </a:p>
      </dgm:t>
    </dgm:pt>
    <dgm:pt modelId="{A7A1AF1D-5D80-4D6A-B466-CA8DCA97CD74}" type="pres">
      <dgm:prSet presAssocID="{64F88288-2C4B-4D8F-A39A-AF97F111939A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83C7638-2FFA-4B9E-864F-DAFAF22B964B}" type="pres">
      <dgm:prSet presAssocID="{64F88288-2C4B-4D8F-A39A-AF97F111939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FE71FB-4618-4E36-A2E2-2CDD7CF64B4F}" type="pres">
      <dgm:prSet presAssocID="{B6AA8EB1-6E97-4B9A-AD4B-6282A9A2A319}" presName="spacer" presStyleCnt="0"/>
      <dgm:spPr/>
    </dgm:pt>
    <dgm:pt modelId="{BD0777F3-EF74-4A07-B93A-66F8E88A9098}" type="pres">
      <dgm:prSet presAssocID="{18FC3C02-7682-411E-AC2F-8196413E5FAE}" presName="comp" presStyleCnt="0"/>
      <dgm:spPr/>
    </dgm:pt>
    <dgm:pt modelId="{0D69FCD6-7941-46F9-AB32-BCB01BDFB2D0}" type="pres">
      <dgm:prSet presAssocID="{18FC3C02-7682-411E-AC2F-8196413E5FAE}" presName="box" presStyleLbl="node1" presStyleIdx="1" presStyleCnt="4"/>
      <dgm:spPr/>
      <dgm:t>
        <a:bodyPr/>
        <a:lstStyle/>
        <a:p>
          <a:endParaRPr lang="hr-HR"/>
        </a:p>
      </dgm:t>
    </dgm:pt>
    <dgm:pt modelId="{9398BC6B-9D5C-42D1-BEED-B576D4C6C4AF}" type="pres">
      <dgm:prSet presAssocID="{18FC3C02-7682-411E-AC2F-8196413E5FAE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92652B-0F18-4633-A4A3-309F1B630E0F}" type="pres">
      <dgm:prSet presAssocID="{18FC3C02-7682-411E-AC2F-8196413E5FA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2C69AF-8A71-438B-AFAC-B3368D70D620}" type="pres">
      <dgm:prSet presAssocID="{B17D5ADC-3E48-4F93-B1DF-106996CFD440}" presName="spacer" presStyleCnt="0"/>
      <dgm:spPr/>
    </dgm:pt>
    <dgm:pt modelId="{5365D4B7-4590-4511-B739-6B3585694873}" type="pres">
      <dgm:prSet presAssocID="{46050B46-C6A7-4617-AFAB-A88D637FB56A}" presName="comp" presStyleCnt="0"/>
      <dgm:spPr/>
    </dgm:pt>
    <dgm:pt modelId="{5ADBD68E-62AC-4007-96C5-14C5C2CD631F}" type="pres">
      <dgm:prSet presAssocID="{46050B46-C6A7-4617-AFAB-A88D637FB56A}" presName="box" presStyleLbl="node1" presStyleIdx="2" presStyleCnt="4"/>
      <dgm:spPr/>
      <dgm:t>
        <a:bodyPr/>
        <a:lstStyle/>
        <a:p>
          <a:endParaRPr lang="hr-HR"/>
        </a:p>
      </dgm:t>
    </dgm:pt>
    <dgm:pt modelId="{C530FFE8-6D8E-4C56-9635-8693D72DF826}" type="pres">
      <dgm:prSet presAssocID="{46050B46-C6A7-4617-AFAB-A88D637FB56A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0A062F7-D254-4B87-9A98-29E97F9F8BC0}" type="pres">
      <dgm:prSet presAssocID="{46050B46-C6A7-4617-AFAB-A88D637FB56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C78C56-DEDF-4C47-9D00-60924166D252}" type="pres">
      <dgm:prSet presAssocID="{B30B93B5-3E52-4243-A085-D567F38897FD}" presName="spacer" presStyleCnt="0"/>
      <dgm:spPr/>
    </dgm:pt>
    <dgm:pt modelId="{89C920CF-E422-42F1-B4C4-FEB89B643EAC}" type="pres">
      <dgm:prSet presAssocID="{F19F2EA8-7E89-460F-BDC5-C5D37A25139B}" presName="comp" presStyleCnt="0"/>
      <dgm:spPr/>
    </dgm:pt>
    <dgm:pt modelId="{5FCEEAC6-286F-4F5E-82A2-204748672A91}" type="pres">
      <dgm:prSet presAssocID="{F19F2EA8-7E89-460F-BDC5-C5D37A25139B}" presName="box" presStyleLbl="node1" presStyleIdx="3" presStyleCnt="4"/>
      <dgm:spPr/>
      <dgm:t>
        <a:bodyPr/>
        <a:lstStyle/>
        <a:p>
          <a:endParaRPr lang="hr-HR"/>
        </a:p>
      </dgm:t>
    </dgm:pt>
    <dgm:pt modelId="{62E1BA54-0DA5-450E-A2A4-0A5813AB2005}" type="pres">
      <dgm:prSet presAssocID="{F19F2EA8-7E89-460F-BDC5-C5D37A25139B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6F3F976-8AFE-428D-BAC9-7E8B9E406293}" type="pres">
      <dgm:prSet presAssocID="{F19F2EA8-7E89-460F-BDC5-C5D37A25139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0159223-5863-4E30-8940-B465A58EE9CF}" type="presOf" srcId="{46050B46-C6A7-4617-AFAB-A88D637FB56A}" destId="{60A062F7-D254-4B87-9A98-29E97F9F8BC0}" srcOrd="1" destOrd="0" presId="urn:microsoft.com/office/officeart/2005/8/layout/vList4"/>
    <dgm:cxn modelId="{CA213403-77E5-443E-8C32-70BD18A6D242}" type="presOf" srcId="{64F88288-2C4B-4D8F-A39A-AF97F111939A}" destId="{183C7638-2FFA-4B9E-864F-DAFAF22B964B}" srcOrd="1" destOrd="0" presId="urn:microsoft.com/office/officeart/2005/8/layout/vList4"/>
    <dgm:cxn modelId="{D8F35245-BFD6-443E-920B-FFB609364558}" srcId="{B15496C4-0679-4567-8A1D-4EA3CFB48203}" destId="{46050B46-C6A7-4617-AFAB-A88D637FB56A}" srcOrd="2" destOrd="0" parTransId="{0FCDF52B-539D-43DC-8C4C-3AD255E82236}" sibTransId="{B30B93B5-3E52-4243-A085-D567F38897FD}"/>
    <dgm:cxn modelId="{AB16B0EC-C70A-42A4-AAB5-50A4D948F64D}" srcId="{B15496C4-0679-4567-8A1D-4EA3CFB48203}" destId="{F19F2EA8-7E89-460F-BDC5-C5D37A25139B}" srcOrd="3" destOrd="0" parTransId="{8D341B71-0BF1-4FFD-84D8-48EBABA04822}" sibTransId="{5AFD8667-D904-48FC-8726-8B4A50B12536}"/>
    <dgm:cxn modelId="{EE0A9C07-7FA2-495E-AD63-9CAA36B09432}" type="presOf" srcId="{18FC3C02-7682-411E-AC2F-8196413E5FAE}" destId="{B092652B-0F18-4633-A4A3-309F1B630E0F}" srcOrd="1" destOrd="0" presId="urn:microsoft.com/office/officeart/2005/8/layout/vList4"/>
    <dgm:cxn modelId="{4AF48375-793B-4C75-92BE-A7B0DBA52C72}" type="presOf" srcId="{64F88288-2C4B-4D8F-A39A-AF97F111939A}" destId="{9BE6F039-1D27-4AE6-8A47-CCA45CEB5ED2}" srcOrd="0" destOrd="0" presId="urn:microsoft.com/office/officeart/2005/8/layout/vList4"/>
    <dgm:cxn modelId="{43F530EE-7C51-415C-B65C-47BDCF2B0C3B}" type="presOf" srcId="{B15496C4-0679-4567-8A1D-4EA3CFB48203}" destId="{E5BA3D36-4E54-45DD-AC29-446D6C23947E}" srcOrd="0" destOrd="0" presId="urn:microsoft.com/office/officeart/2005/8/layout/vList4"/>
    <dgm:cxn modelId="{59679EAA-CF3A-42FE-9423-D0D6951B0A79}" type="presOf" srcId="{46050B46-C6A7-4617-AFAB-A88D637FB56A}" destId="{5ADBD68E-62AC-4007-96C5-14C5C2CD631F}" srcOrd="0" destOrd="0" presId="urn:microsoft.com/office/officeart/2005/8/layout/vList4"/>
    <dgm:cxn modelId="{4321040A-15A2-42D9-9862-DBD6BD7FF877}" srcId="{B15496C4-0679-4567-8A1D-4EA3CFB48203}" destId="{64F88288-2C4B-4D8F-A39A-AF97F111939A}" srcOrd="0" destOrd="0" parTransId="{711B1257-2D9F-4EA0-8950-AC86E858E9D7}" sibTransId="{B6AA8EB1-6E97-4B9A-AD4B-6282A9A2A319}"/>
    <dgm:cxn modelId="{28C56BFB-D72A-4CE7-8A95-CA544FDF1183}" srcId="{B15496C4-0679-4567-8A1D-4EA3CFB48203}" destId="{18FC3C02-7682-411E-AC2F-8196413E5FAE}" srcOrd="1" destOrd="0" parTransId="{E46823C1-CDAA-4978-9BA8-C7FBE24E82D9}" sibTransId="{B17D5ADC-3E48-4F93-B1DF-106996CFD440}"/>
    <dgm:cxn modelId="{D54D61FA-DA71-4BB0-A929-A10B8D185279}" type="presOf" srcId="{F19F2EA8-7E89-460F-BDC5-C5D37A25139B}" destId="{06F3F976-8AFE-428D-BAC9-7E8B9E406293}" srcOrd="1" destOrd="0" presId="urn:microsoft.com/office/officeart/2005/8/layout/vList4"/>
    <dgm:cxn modelId="{E7DB3D0F-73D7-470A-BB33-707245309D4B}" type="presOf" srcId="{F19F2EA8-7E89-460F-BDC5-C5D37A25139B}" destId="{5FCEEAC6-286F-4F5E-82A2-204748672A91}" srcOrd="0" destOrd="0" presId="urn:microsoft.com/office/officeart/2005/8/layout/vList4"/>
    <dgm:cxn modelId="{6AC78B70-D261-42B2-8E0C-15B1FDE2A906}" type="presOf" srcId="{18FC3C02-7682-411E-AC2F-8196413E5FAE}" destId="{0D69FCD6-7941-46F9-AB32-BCB01BDFB2D0}" srcOrd="0" destOrd="0" presId="urn:microsoft.com/office/officeart/2005/8/layout/vList4"/>
    <dgm:cxn modelId="{95E2A820-FA09-485A-88F0-6D14640576D6}" type="presParOf" srcId="{E5BA3D36-4E54-45DD-AC29-446D6C23947E}" destId="{BDBFD66B-021E-4975-8F67-CCB15865C4E0}" srcOrd="0" destOrd="0" presId="urn:microsoft.com/office/officeart/2005/8/layout/vList4"/>
    <dgm:cxn modelId="{EE003D4D-ACC6-4B74-B999-452CAD51F390}" type="presParOf" srcId="{BDBFD66B-021E-4975-8F67-CCB15865C4E0}" destId="{9BE6F039-1D27-4AE6-8A47-CCA45CEB5ED2}" srcOrd="0" destOrd="0" presId="urn:microsoft.com/office/officeart/2005/8/layout/vList4"/>
    <dgm:cxn modelId="{0F745520-64D8-492C-8EF5-66D2160E3E7E}" type="presParOf" srcId="{BDBFD66B-021E-4975-8F67-CCB15865C4E0}" destId="{A7A1AF1D-5D80-4D6A-B466-CA8DCA97CD74}" srcOrd="1" destOrd="0" presId="urn:microsoft.com/office/officeart/2005/8/layout/vList4"/>
    <dgm:cxn modelId="{962FA7E0-41BA-4B3F-B52D-BFB6DB5C5762}" type="presParOf" srcId="{BDBFD66B-021E-4975-8F67-CCB15865C4E0}" destId="{183C7638-2FFA-4B9E-864F-DAFAF22B964B}" srcOrd="2" destOrd="0" presId="urn:microsoft.com/office/officeart/2005/8/layout/vList4"/>
    <dgm:cxn modelId="{745A6566-F8BF-4F5B-B05A-A5C60922991A}" type="presParOf" srcId="{E5BA3D36-4E54-45DD-AC29-446D6C23947E}" destId="{99FE71FB-4618-4E36-A2E2-2CDD7CF64B4F}" srcOrd="1" destOrd="0" presId="urn:microsoft.com/office/officeart/2005/8/layout/vList4"/>
    <dgm:cxn modelId="{412809F4-C801-43CB-850C-441D923334C2}" type="presParOf" srcId="{E5BA3D36-4E54-45DD-AC29-446D6C23947E}" destId="{BD0777F3-EF74-4A07-B93A-66F8E88A9098}" srcOrd="2" destOrd="0" presId="urn:microsoft.com/office/officeart/2005/8/layout/vList4"/>
    <dgm:cxn modelId="{24029689-1D5A-4B6D-9A27-85BB7872615D}" type="presParOf" srcId="{BD0777F3-EF74-4A07-B93A-66F8E88A9098}" destId="{0D69FCD6-7941-46F9-AB32-BCB01BDFB2D0}" srcOrd="0" destOrd="0" presId="urn:microsoft.com/office/officeart/2005/8/layout/vList4"/>
    <dgm:cxn modelId="{AC5FB085-D3A5-4901-9FD1-EEDAFEF26961}" type="presParOf" srcId="{BD0777F3-EF74-4A07-B93A-66F8E88A9098}" destId="{9398BC6B-9D5C-42D1-BEED-B576D4C6C4AF}" srcOrd="1" destOrd="0" presId="urn:microsoft.com/office/officeart/2005/8/layout/vList4"/>
    <dgm:cxn modelId="{77B79DE6-50A4-4EF0-8756-6B95CCE85DCB}" type="presParOf" srcId="{BD0777F3-EF74-4A07-B93A-66F8E88A9098}" destId="{B092652B-0F18-4633-A4A3-309F1B630E0F}" srcOrd="2" destOrd="0" presId="urn:microsoft.com/office/officeart/2005/8/layout/vList4"/>
    <dgm:cxn modelId="{1973D475-AB1E-46A6-8B8A-85D49E183493}" type="presParOf" srcId="{E5BA3D36-4E54-45DD-AC29-446D6C23947E}" destId="{552C69AF-8A71-438B-AFAC-B3368D70D620}" srcOrd="3" destOrd="0" presId="urn:microsoft.com/office/officeart/2005/8/layout/vList4"/>
    <dgm:cxn modelId="{B20A31FB-6A7F-44D8-B4B4-7D37A4D921F1}" type="presParOf" srcId="{E5BA3D36-4E54-45DD-AC29-446D6C23947E}" destId="{5365D4B7-4590-4511-B739-6B3585694873}" srcOrd="4" destOrd="0" presId="urn:microsoft.com/office/officeart/2005/8/layout/vList4"/>
    <dgm:cxn modelId="{E9471532-E5A3-4B09-8536-86E175F718FD}" type="presParOf" srcId="{5365D4B7-4590-4511-B739-6B3585694873}" destId="{5ADBD68E-62AC-4007-96C5-14C5C2CD631F}" srcOrd="0" destOrd="0" presId="urn:microsoft.com/office/officeart/2005/8/layout/vList4"/>
    <dgm:cxn modelId="{9F4BEB8D-630E-49A4-9122-82BB6C226288}" type="presParOf" srcId="{5365D4B7-4590-4511-B739-6B3585694873}" destId="{C530FFE8-6D8E-4C56-9635-8693D72DF826}" srcOrd="1" destOrd="0" presId="urn:microsoft.com/office/officeart/2005/8/layout/vList4"/>
    <dgm:cxn modelId="{90EBE209-A08C-4C56-812F-B0E9FA5CA752}" type="presParOf" srcId="{5365D4B7-4590-4511-B739-6B3585694873}" destId="{60A062F7-D254-4B87-9A98-29E97F9F8BC0}" srcOrd="2" destOrd="0" presId="urn:microsoft.com/office/officeart/2005/8/layout/vList4"/>
    <dgm:cxn modelId="{3BFF3624-0951-4D2F-A1D7-3369F1A84DBB}" type="presParOf" srcId="{E5BA3D36-4E54-45DD-AC29-446D6C23947E}" destId="{ECC78C56-DEDF-4C47-9D00-60924166D252}" srcOrd="5" destOrd="0" presId="urn:microsoft.com/office/officeart/2005/8/layout/vList4"/>
    <dgm:cxn modelId="{EC4DC808-65A9-4D3F-A1DF-5E033E816D32}" type="presParOf" srcId="{E5BA3D36-4E54-45DD-AC29-446D6C23947E}" destId="{89C920CF-E422-42F1-B4C4-FEB89B643EAC}" srcOrd="6" destOrd="0" presId="urn:microsoft.com/office/officeart/2005/8/layout/vList4"/>
    <dgm:cxn modelId="{69459EC2-D169-45E6-9D89-FB8699A999D1}" type="presParOf" srcId="{89C920CF-E422-42F1-B4C4-FEB89B643EAC}" destId="{5FCEEAC6-286F-4F5E-82A2-204748672A91}" srcOrd="0" destOrd="0" presId="urn:microsoft.com/office/officeart/2005/8/layout/vList4"/>
    <dgm:cxn modelId="{9571B226-E9B9-44E5-8A39-10A545C682D3}" type="presParOf" srcId="{89C920CF-E422-42F1-B4C4-FEB89B643EAC}" destId="{62E1BA54-0DA5-450E-A2A4-0A5813AB2005}" srcOrd="1" destOrd="0" presId="urn:microsoft.com/office/officeart/2005/8/layout/vList4"/>
    <dgm:cxn modelId="{5B8F277D-B86B-4ACC-9FF1-3FCD5191CC7C}" type="presParOf" srcId="{89C920CF-E422-42F1-B4C4-FEB89B643EAC}" destId="{06F3F976-8AFE-428D-BAC9-7E8B9E40629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312D3E-14A0-4A81-9E7D-403580162511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C29EFE-B652-4326-90AF-EAB2BD2738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625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809A-0AF7-4EB9-96AD-CB4C89975245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3E32-BF0C-4691-AAE0-E0975D9E8E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00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FB14-C1B1-42F7-8224-51232DC9FA6E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A8986-9816-4143-8E81-8A3647DD3D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84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1EEA0-8B07-4078-B6F0-7FCA15981CBD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D175-2411-4392-AD87-BE39BA20FAC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43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2693988" y="1600200"/>
            <a:ext cx="6326187" cy="4525963"/>
          </a:xfrm>
        </p:spPr>
        <p:txBody>
          <a:bodyPr rtlCol="0">
            <a:normAutofit/>
          </a:bodyPr>
          <a:lstStyle/>
          <a:p>
            <a:pPr lvl="0"/>
            <a:endParaRPr lang="hr-HR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6483-2878-4C8D-92F7-FEFB0CA3D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4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06C2-5BBC-4B5C-A991-C5E22A93AA89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3EDA7-8905-4DB3-AAFA-3DF3C014FB6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20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23EA-1F2D-4A00-9742-113ED38EE142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1708-7B0E-494D-8334-ED5181535E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49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684A-6CCB-4025-B743-2E984108232B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26DBB-733D-4B67-A634-7AFE08090A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16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00D2-9F4D-405B-B2CB-F5FDD453FEE4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3B81-62C6-4352-B45D-658261F6189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95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C7ED-7D09-4386-8518-5BBF5B15DD95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9FD08-8BDA-4462-B5A1-6BBD54671A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107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6249-5F68-439F-89CA-DBD0EB606459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8926-A65A-444E-B52F-67FDFF9E32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25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C60C-8B48-428E-B302-8CAA87FE7FD0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61AB-02BB-407F-9E76-58D4BCDA29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91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C18B-4E24-4D02-8011-0FB3CCFABEB0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9F7D-E5E7-4B4B-8F20-41A6727C55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87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FF"/>
            </a:gs>
            <a:gs pos="50000">
              <a:srgbClr val="FFFFFF"/>
            </a:gs>
            <a:gs pos="75999">
              <a:srgbClr val="F3F3F3"/>
            </a:gs>
            <a:gs pos="100000">
              <a:srgbClr val="DADAD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BE9325-8103-4576-9040-E4626E3E7CF9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04EB10-97B0-40A8-B46B-7FB0534353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28763"/>
            <a:ext cx="7772400" cy="23320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hr-HR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Manipulacija djecom u</a:t>
            </a:r>
            <a:r>
              <a:rPr lang="hr-H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razvodu </a:t>
            </a:r>
            <a:r>
              <a:rPr lang="hr-HR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braka roditelja</a:t>
            </a:r>
            <a:endParaRPr lang="hr-HR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8888" y="4581525"/>
            <a:ext cx="6400800" cy="18716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 smtClean="0">
                <a:solidFill>
                  <a:schemeClr val="tx1"/>
                </a:solidFill>
              </a:rPr>
              <a:t>Prof. dr. sc. Gordana Buljan </a:t>
            </a:r>
            <a:r>
              <a:rPr lang="hr-HR" sz="2800" dirty="0" err="1" smtClean="0">
                <a:solidFill>
                  <a:schemeClr val="tx1"/>
                </a:solidFill>
              </a:rPr>
              <a:t>Flander</a:t>
            </a:r>
            <a:r>
              <a:rPr lang="hr-HR" sz="2800" dirty="0" smtClean="0">
                <a:solidFill>
                  <a:schemeClr val="tx1"/>
                </a:solidFill>
              </a:rPr>
              <a:t>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 smtClean="0">
                <a:solidFill>
                  <a:schemeClr val="tx1"/>
                </a:solidFill>
              </a:rPr>
              <a:t>psiholog i psihoterapeut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8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 smtClean="0">
                <a:solidFill>
                  <a:schemeClr val="tx1"/>
                </a:solidFill>
              </a:rPr>
              <a:t>Domagoj Štimac, </a:t>
            </a:r>
            <a:r>
              <a:rPr lang="hr-HR" sz="2800" dirty="0" err="1" smtClean="0">
                <a:solidFill>
                  <a:schemeClr val="tx1"/>
                </a:solidFill>
              </a:rPr>
              <a:t>dr.med</a:t>
            </a:r>
            <a:r>
              <a:rPr lang="hr-HR" sz="2800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800" dirty="0" smtClean="0">
                <a:solidFill>
                  <a:schemeClr val="tx1"/>
                </a:solidFill>
              </a:rPr>
              <a:t>spec</a:t>
            </a:r>
            <a:r>
              <a:rPr lang="hr-HR" sz="2800" dirty="0">
                <a:solidFill>
                  <a:schemeClr val="tx1"/>
                </a:solidFill>
              </a:rPr>
              <a:t>.</a:t>
            </a:r>
            <a:r>
              <a:rPr lang="hr-HR" sz="2800" dirty="0" smtClean="0">
                <a:solidFill>
                  <a:schemeClr val="tx1"/>
                </a:solidFill>
              </a:rPr>
              <a:t> psihijatar, </a:t>
            </a:r>
            <a:r>
              <a:rPr lang="hr-HR" sz="2800" dirty="0" err="1" smtClean="0">
                <a:solidFill>
                  <a:schemeClr val="tx1"/>
                </a:solidFill>
              </a:rPr>
              <a:t>subspec</a:t>
            </a:r>
            <a:r>
              <a:rPr lang="hr-HR" sz="2800" dirty="0" smtClean="0">
                <a:solidFill>
                  <a:schemeClr val="tx1"/>
                </a:solidFill>
              </a:rPr>
              <a:t>. dječje i adolescentne psihijatrije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475413" y="4005263"/>
            <a:ext cx="1841500" cy="323850"/>
          </a:xfrm>
          <a:prstGeom prst="rect">
            <a:avLst/>
          </a:prstGeom>
          <a:solidFill>
            <a:srgbClr val="C3CAC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684213" y="4130675"/>
            <a:ext cx="7775575" cy="1905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7627938" y="3860800"/>
            <a:ext cx="539750" cy="5397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cap="none" dirty="0" err="1" smtClean="0"/>
              <a:t>Prevalencija</a:t>
            </a:r>
            <a:r>
              <a:rPr lang="hr-HR" cap="none" dirty="0" smtClean="0"/>
              <a:t> manipulativnih ponašanja roditelja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6475413" y="4005263"/>
            <a:ext cx="1841500" cy="323850"/>
          </a:xfrm>
          <a:prstGeom prst="rect">
            <a:avLst/>
          </a:prstGeom>
          <a:solidFill>
            <a:srgbClr val="C3CAC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684213" y="4130675"/>
            <a:ext cx="7775575" cy="1905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7627938" y="3860800"/>
            <a:ext cx="539750" cy="5397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2" name="Group 62"/>
          <p:cNvGraphicFramePr>
            <a:graphicFrameLocks noGrp="1"/>
          </p:cNvGraphicFramePr>
          <p:nvPr/>
        </p:nvGraphicFramePr>
        <p:xfrm>
          <a:off x="250825" y="1504950"/>
          <a:ext cx="8569325" cy="51641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47304"/>
                <a:gridCol w="950259"/>
                <a:gridCol w="896179"/>
                <a:gridCol w="4675583"/>
              </a:tblGrid>
              <a:tr h="4206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Autori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Ponašanje djeteta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96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Wallerstein and Kelley (1980)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131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  <a:endParaRPr kumimoji="0" lang="hr-H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Odupiranje konktatu s roditeljem s kojim dijete ne živi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96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Johnston (2003)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</a:t>
                      </a:r>
                      <a:endParaRPr kumimoji="0" lang="hr-H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15%</a:t>
                      </a:r>
                      <a:endParaRPr kumimoji="0" lang="hr-H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Oblikovanje snažnog saveza s roditeljem koji loše govori o drugom roditelju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161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Kopetski (1998)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413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Općenit negativni stav i odbijanje kontakta s roditeljem s kojim dijete ne živi</a:t>
                      </a:r>
                      <a:endParaRPr kumimoji="0" lang="hr-H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764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Johnston (2003)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124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21%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Općenit negativni stav i odbijanje kontakta s roditeljem s kojim dijete ne živi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114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Johnston (1993)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63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A0069"/>
                          </a:solidFill>
                          <a:effectLst/>
                        </a:rPr>
                        <a:t>27%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A006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Općenit negativni stav i odbijanje kontakta s roditeljem s kojim dijete ne živi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96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Johnston, Walters and Olsen (2005)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19%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Negativan stav djeteta prema jednom roditelju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676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Johnston, Walters and Olsen (2005) 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125</a:t>
                      </a:r>
                      <a:endParaRPr kumimoji="0" lang="hr-H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</a:rPr>
                        <a:t>6.4%</a:t>
                      </a:r>
                      <a:endParaRPr kumimoji="0" lang="hr-H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Snažno odbijanje drugog roditelj (ljutnja, omalovažavanje, ismijavanje, optuživanje, odbijanje kontakta)</a:t>
                      </a:r>
                      <a:endParaRPr kumimoji="0" lang="hr-H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18" marB="45718" anchor="ctr" horzOverflow="overflow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Pravokutnik 1"/>
          <p:cNvSpPr/>
          <p:nvPr/>
        </p:nvSpPr>
        <p:spPr>
          <a:xfrm>
            <a:off x="6588125" y="1125538"/>
            <a:ext cx="2087563" cy="250825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9" name="Ravni poveznik 8"/>
          <p:cNvCxnSpPr/>
          <p:nvPr/>
        </p:nvCxnSpPr>
        <p:spPr>
          <a:xfrm>
            <a:off x="250825" y="1233488"/>
            <a:ext cx="8713788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35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850"/>
          </a:xfrm>
        </p:spPr>
        <p:txBody>
          <a:bodyPr/>
          <a:lstStyle/>
          <a:p>
            <a:r>
              <a:rPr lang="hr-HR" altLang="sr-Latn-RS" sz="3000" b="1" smtClean="0"/>
              <a:t>Pregled stranih istraživanja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413" y="115888"/>
            <a:ext cx="9018587" cy="1152525"/>
          </a:xfrm>
        </p:spPr>
        <p:txBody>
          <a:bodyPr anchor="b"/>
          <a:lstStyle/>
          <a:p>
            <a:pPr eaLnBrk="1" hangingPunct="1">
              <a:spcAft>
                <a:spcPts val="1200"/>
              </a:spcAft>
              <a:defRPr/>
            </a:pPr>
            <a:r>
              <a:rPr lang="hr-HR" sz="2800" b="1" dirty="0" smtClean="0">
                <a:solidFill>
                  <a:schemeClr val="accent3"/>
                </a:solidFill>
              </a:rPr>
              <a:t>  </a:t>
            </a:r>
            <a:endParaRPr lang="en-US" sz="2800" b="1" dirty="0" smtClean="0">
              <a:solidFill>
                <a:schemeClr val="accent3"/>
              </a:solidFill>
            </a:endParaRPr>
          </a:p>
        </p:txBody>
      </p:sp>
      <p:sp>
        <p:nvSpPr>
          <p:cNvPr id="6" name="Rezervirano mjesto sadržaja 9"/>
          <p:cNvSpPr txBox="1">
            <a:spLocks/>
          </p:cNvSpPr>
          <p:nvPr/>
        </p:nvSpPr>
        <p:spPr bwMode="auto">
          <a:xfrm>
            <a:off x="1562100" y="2532063"/>
            <a:ext cx="614838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algn="ctr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hr-HR" sz="2600" b="1" dirty="0">
                <a:latin typeface="+mj-lt"/>
              </a:rPr>
              <a:t>Iskustva vještaka Poliklinike za zaštitu </a:t>
            </a:r>
          </a:p>
          <a:p>
            <a:pPr marL="114300" algn="ctr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hr-HR" sz="2600" b="1" dirty="0">
                <a:latin typeface="+mj-lt"/>
              </a:rPr>
              <a:t>djece grada Zagreba u</a:t>
            </a:r>
          </a:p>
          <a:p>
            <a:pPr marL="114300" algn="ctr" eaLnBrk="0" hangingPunc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/>
            </a:pPr>
            <a:r>
              <a:rPr lang="hr-HR" sz="2600" b="1" dirty="0">
                <a:latin typeface="+mj-lt"/>
              </a:rPr>
              <a:t> </a:t>
            </a:r>
            <a:r>
              <a:rPr lang="hr-HR" sz="2600" b="1" dirty="0">
                <a:solidFill>
                  <a:schemeClr val="accent3"/>
                </a:solidFill>
                <a:latin typeface="+mj-lt"/>
              </a:rPr>
              <a:t>vještačenjima visoko-konfliktnih razvoda</a:t>
            </a:r>
            <a:endParaRPr lang="hr-HR" sz="2600" b="1" dirty="0">
              <a:solidFill>
                <a:schemeClr val="accent3"/>
              </a:solidFill>
              <a:latin typeface="+mj-lt"/>
              <a:cs typeface="Arial" charset="0"/>
            </a:endParaRPr>
          </a:p>
        </p:txBody>
      </p:sp>
      <p:cxnSp>
        <p:nvCxnSpPr>
          <p:cNvPr id="9" name="Ravni poveznik 8"/>
          <p:cNvCxnSpPr/>
          <p:nvPr/>
        </p:nvCxnSpPr>
        <p:spPr>
          <a:xfrm>
            <a:off x="1547813" y="4076700"/>
            <a:ext cx="6148387" cy="0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>
            <a:off x="1557338" y="2349500"/>
            <a:ext cx="6148387" cy="0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z="3000" b="1" smtClean="0"/>
              <a:t>Duljina perioda između separacije roditelja i vještačenja roditeljske skrbi</a:t>
            </a:r>
          </a:p>
        </p:txBody>
      </p:sp>
      <p:graphicFrame>
        <p:nvGraphicFramePr>
          <p:cNvPr id="5" name="Grafikon 4"/>
          <p:cNvGraphicFramePr>
            <a:graphicFrameLocks/>
          </p:cNvGraphicFramePr>
          <p:nvPr/>
        </p:nvGraphicFramePr>
        <p:xfrm>
          <a:off x="1146413" y="1883427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niOkvir 1"/>
          <p:cNvSpPr txBox="1"/>
          <p:nvPr/>
        </p:nvSpPr>
        <p:spPr>
          <a:xfrm>
            <a:off x="684213" y="6019800"/>
            <a:ext cx="7775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latin typeface="Calibri" pitchFamily="34" charset="0"/>
              </a:rPr>
              <a:t>Prosječna duljina </a:t>
            </a:r>
            <a:r>
              <a:rPr lang="hr-HR" sz="2400" b="1" dirty="0">
                <a:solidFill>
                  <a:schemeClr val="accent3"/>
                </a:solidFill>
                <a:latin typeface="Calibri" pitchFamily="34" charset="0"/>
              </a:rPr>
              <a:t>3,1</a:t>
            </a:r>
            <a:r>
              <a:rPr lang="hr-HR" sz="2400" b="1" dirty="0">
                <a:solidFill>
                  <a:srgbClr val="92003B"/>
                </a:solidFill>
                <a:latin typeface="Calibri" pitchFamily="34" charset="0"/>
              </a:rPr>
              <a:t> </a:t>
            </a:r>
            <a:r>
              <a:rPr lang="hr-HR" sz="2400" b="1" dirty="0">
                <a:latin typeface="Calibri" pitchFamily="34" charset="0"/>
              </a:rPr>
              <a:t>godine (raspon </a:t>
            </a:r>
            <a:r>
              <a:rPr lang="hr-HR" sz="2400" b="1" dirty="0">
                <a:solidFill>
                  <a:schemeClr val="accent3"/>
                </a:solidFill>
                <a:latin typeface="Calibri" pitchFamily="34" charset="0"/>
              </a:rPr>
              <a:t>5 mjeseci – 11 godina</a:t>
            </a:r>
            <a:r>
              <a:rPr lang="hr-HR" sz="2400" b="1" dirty="0">
                <a:latin typeface="Calibri" pitchFamily="34" charset="0"/>
              </a:rPr>
              <a:t>)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7834313" y="1646238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</a:rPr>
              <a:t>N=87</a:t>
            </a:r>
          </a:p>
        </p:txBody>
      </p:sp>
      <p:sp>
        <p:nvSpPr>
          <p:cNvPr id="7" name="Pravokutnik 1"/>
          <p:cNvSpPr/>
          <p:nvPr/>
        </p:nvSpPr>
        <p:spPr>
          <a:xfrm>
            <a:off x="6588125" y="137636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8" name="Ravni poveznik 7"/>
          <p:cNvCxnSpPr/>
          <p:nvPr/>
        </p:nvCxnSpPr>
        <p:spPr>
          <a:xfrm>
            <a:off x="395288" y="148431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z="3000" b="1" smtClean="0"/>
              <a:t>Iskustva i ponašanja djece </a:t>
            </a:r>
            <a:br>
              <a:rPr lang="hr-HR" altLang="sr-Latn-RS" sz="3000" b="1" smtClean="0"/>
            </a:br>
            <a:r>
              <a:rPr lang="hr-HR" altLang="sr-Latn-RS" sz="3000" b="1" smtClean="0"/>
              <a:t>u vrijeme vještačenja </a:t>
            </a:r>
          </a:p>
        </p:txBody>
      </p:sp>
      <p:graphicFrame>
        <p:nvGraphicFramePr>
          <p:cNvPr id="27663" name="Group 15"/>
          <p:cNvGraphicFramePr>
            <a:graphicFrameLocks noGrp="1"/>
          </p:cNvGraphicFramePr>
          <p:nvPr>
            <p:ph idx="4294967295"/>
          </p:nvPr>
        </p:nvGraphicFramePr>
        <p:xfrm>
          <a:off x="822325" y="2185988"/>
          <a:ext cx="7296150" cy="3494089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5610225"/>
                <a:gridCol w="1685925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hr-H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hr-H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Svjedočenje obiteljskom nasilju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38,4</a:t>
                      </a:r>
                      <a:endParaRPr kumimoji="0" lang="hr-H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Odbijanje kontakata s drugim roditeljem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30,2</a:t>
                      </a:r>
                      <a:endParaRPr kumimoji="0" lang="hr-H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Konflikt lojalnosti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39,5</a:t>
                      </a:r>
                      <a:endParaRPr kumimoji="0" lang="hr-H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179388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Inverzija uloga</a:t>
                      </a:r>
                      <a:r>
                        <a:rPr kumimoji="0" lang="en-US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11,6</a:t>
                      </a:r>
                      <a:endParaRPr kumimoji="0" lang="hr-H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7962900" y="6278563"/>
            <a:ext cx="914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</a:rPr>
              <a:t>N=86</a:t>
            </a:r>
          </a:p>
        </p:txBody>
      </p:sp>
      <p:sp>
        <p:nvSpPr>
          <p:cNvPr id="6" name="Pravokutnik 1"/>
          <p:cNvSpPr/>
          <p:nvPr/>
        </p:nvSpPr>
        <p:spPr>
          <a:xfrm>
            <a:off x="6588125" y="137636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7" name="Ravni poveznik 6"/>
          <p:cNvCxnSpPr/>
          <p:nvPr/>
        </p:nvCxnSpPr>
        <p:spPr>
          <a:xfrm>
            <a:off x="395288" y="148431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sz="3000" b="1" smtClean="0"/>
              <a:t>Roditeljska manipulativna ponašanja</a:t>
            </a:r>
          </a:p>
        </p:txBody>
      </p:sp>
      <p:graphicFrame>
        <p:nvGraphicFramePr>
          <p:cNvPr id="28690" name="Group 18"/>
          <p:cNvGraphicFramePr>
            <a:graphicFrameLocks noGrp="1"/>
          </p:cNvGraphicFramePr>
          <p:nvPr>
            <p:ph idx="4294967295"/>
          </p:nvPr>
        </p:nvGraphicFramePr>
        <p:xfrm>
          <a:off x="682625" y="2633663"/>
          <a:ext cx="8099425" cy="25241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84588"/>
                <a:gridCol w="1774825"/>
                <a:gridCol w="2640012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hr-H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hr-H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Tko?</a:t>
                      </a:r>
                      <a:endParaRPr kumimoji="0" lang="hr-H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Aktivno ometanje kontakata i odnosa s drugim roditeljem</a:t>
                      </a:r>
                      <a:endParaRPr kumimoji="0" lang="hr-H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33,7%</a:t>
                      </a:r>
                      <a:endParaRPr kumimoji="0" lang="hr-H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majka    82,1%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otac      17,9%</a:t>
                      </a:r>
                      <a:endParaRPr kumimoji="0" lang="hr-H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76" marR="68576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Pasivno ometanje kontakta i odnosa s drugim roditeljem </a:t>
                      </a:r>
                      <a:endParaRPr kumimoji="0" lang="hr-H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29,1%</a:t>
                      </a:r>
                      <a:endParaRPr kumimoji="0" lang="hr-H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6" marR="68576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majka    40%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otac       32%</a:t>
                      </a:r>
                      <a:endParaRPr kumimoji="0" lang="hr-H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76" marR="68576" marT="0" marB="0" anchor="ctr" horzOverflow="overflow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7962900" y="6278563"/>
            <a:ext cx="914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dirty="0">
                <a:latin typeface="+mj-lt"/>
              </a:rPr>
              <a:t>N=86</a:t>
            </a:r>
          </a:p>
        </p:txBody>
      </p:sp>
      <p:sp>
        <p:nvSpPr>
          <p:cNvPr id="5" name="Pravokutnik 1"/>
          <p:cNvSpPr/>
          <p:nvPr/>
        </p:nvSpPr>
        <p:spPr>
          <a:xfrm>
            <a:off x="6588125" y="137636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7" name="Ravni poveznik 6"/>
          <p:cNvCxnSpPr/>
          <p:nvPr/>
        </p:nvCxnSpPr>
        <p:spPr>
          <a:xfrm>
            <a:off x="395288" y="148431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788" y="369888"/>
            <a:ext cx="8682037" cy="1042987"/>
          </a:xfrm>
        </p:spPr>
        <p:txBody>
          <a:bodyPr anchor="b"/>
          <a:lstStyle/>
          <a:p>
            <a:pPr eaLnBrk="1" hangingPunct="1">
              <a:defRPr/>
            </a:pPr>
            <a:r>
              <a:rPr lang="hr-HR" altLang="sr-Latn-RS" sz="3000" b="1" dirty="0" smtClean="0"/>
              <a:t>Podaci MSPM o manipulaciji pravima </a:t>
            </a:r>
            <a:br>
              <a:rPr lang="hr-HR" altLang="sr-Latn-RS" sz="3000" b="1" dirty="0" smtClean="0"/>
            </a:br>
            <a:r>
              <a:rPr lang="hr-HR" altLang="sr-Latn-RS" sz="3000" b="1" dirty="0" smtClean="0"/>
              <a:t>djeteta tijekom i nakon razvoda braka </a:t>
            </a:r>
            <a:br>
              <a:rPr lang="hr-HR" altLang="sr-Latn-RS" sz="3000" b="1" dirty="0" smtClean="0"/>
            </a:br>
            <a:r>
              <a:rPr lang="hr-HR" altLang="sr-Latn-RS" sz="2200" b="1" dirty="0" smtClean="0">
                <a:solidFill>
                  <a:schemeClr val="bg1">
                    <a:lumMod val="50000"/>
                  </a:schemeClr>
                </a:solidFill>
              </a:rPr>
              <a:t>(prosjek za razdoblje 2009-2011)</a:t>
            </a:r>
            <a:endParaRPr lang="en-US" altLang="sr-Latn-RS" sz="2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8851" name="Group 3"/>
          <p:cNvGraphicFramePr>
            <a:graphicFrameLocks noGrp="1"/>
          </p:cNvGraphicFramePr>
          <p:nvPr>
            <p:ph idx="4294967295"/>
          </p:nvPr>
        </p:nvGraphicFramePr>
        <p:xfrm>
          <a:off x="271463" y="1844675"/>
          <a:ext cx="8601075" cy="4772027"/>
        </p:xfrm>
        <a:graphic>
          <a:graphicData uri="http://schemas.openxmlformats.org/drawingml/2006/table">
            <a:tbl>
              <a:tblPr/>
              <a:tblGrid>
                <a:gridCol w="4965700"/>
                <a:gridCol w="1847850"/>
                <a:gridCol w="1787525"/>
              </a:tblGrid>
              <a:tr h="13668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Naziv intervencije</a:t>
                      </a:r>
                      <a:endParaRPr kumimoji="0" lang="hr-HR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23" marR="91423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Broj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intervencija /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slučajeva</a:t>
                      </a:r>
                      <a:endParaRPr kumimoji="0" lang="hr-H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Broj djece na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koje se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intervencija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odnosila</a:t>
                      </a:r>
                      <a:endParaRPr kumimoji="0" lang="hr-H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>
                      <a:lvl1pPr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Upozorenja zbog manipulacije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1359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>
                      <a:lvl1pPr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Nadzor zbog manipulacije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667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>
                      <a:lvl1pPr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Manipulacija zbog koje se susreti ne održavaju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458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618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Manipulacija zbog koje su susreti rjeđi od sudske presude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840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1019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Manipulacija od roditelja s kojim dijete ne živi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726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924</a:t>
                      </a:r>
                      <a:endParaRPr kumimoji="0" lang="hr-H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Ukupno</a:t>
                      </a:r>
                      <a:endParaRPr kumimoji="0" lang="hr-H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4350</a:t>
                      </a:r>
                      <a:endParaRPr kumimoji="0" lang="hr-H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hr-H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2844</a:t>
                      </a:r>
                      <a:endParaRPr kumimoji="0" lang="hr-HR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23" marR="91423" marT="45723" marB="45723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8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Pravokutnik 1"/>
          <p:cNvSpPr/>
          <p:nvPr/>
        </p:nvSpPr>
        <p:spPr>
          <a:xfrm>
            <a:off x="6588125" y="137636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9" name="Ravni poveznik 8"/>
          <p:cNvCxnSpPr/>
          <p:nvPr/>
        </p:nvCxnSpPr>
        <p:spPr>
          <a:xfrm>
            <a:off x="395288" y="148431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cap="none" dirty="0" smtClean="0"/>
              <a:t>Roditeljska manipulacija =</a:t>
            </a:r>
            <a:br>
              <a:rPr lang="hr-HR" cap="none" dirty="0" smtClean="0"/>
            </a:br>
            <a:r>
              <a:rPr lang="hr-HR" cap="none" dirty="0" smtClean="0"/>
              <a:t>emocionalno zlostavljanje?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6475413" y="4005263"/>
            <a:ext cx="1841500" cy="323850"/>
          </a:xfrm>
          <a:prstGeom prst="rect">
            <a:avLst/>
          </a:prstGeom>
          <a:solidFill>
            <a:srgbClr val="C3CAC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684213" y="4130675"/>
            <a:ext cx="7775575" cy="1905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7627938" y="3860800"/>
            <a:ext cx="539750" cy="5397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395288" y="-346075"/>
            <a:ext cx="8229600" cy="346075"/>
          </a:xfrm>
        </p:spPr>
        <p:txBody>
          <a:bodyPr/>
          <a:lstStyle/>
          <a:p>
            <a:pPr eaLnBrk="1" hangingPunct="1"/>
            <a:endParaRPr lang="hr-HR" altLang="sr-Latn-RS" sz="4000" smtClean="0">
              <a:solidFill>
                <a:srgbClr val="464646"/>
              </a:solidFill>
            </a:endParaRPr>
          </a:p>
        </p:txBody>
      </p:sp>
      <p:sp>
        <p:nvSpPr>
          <p:cNvPr id="31746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114300" indent="0" eaLnBrk="1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hr-HR" sz="2600" dirty="0" smtClean="0"/>
              <a:t>Manipulativna ponašanja roditelja mogu se smatrati </a:t>
            </a:r>
            <a:r>
              <a:rPr lang="hr-HR" sz="2600" b="1" dirty="0" smtClean="0">
                <a:solidFill>
                  <a:srgbClr val="389CAA"/>
                </a:solidFill>
              </a:rPr>
              <a:t>emocionalnim zlostavljanjem </a:t>
            </a:r>
            <a:r>
              <a:rPr lang="hr-HR" sz="2600" dirty="0" smtClean="0"/>
              <a:t>djece jer korištene strategije izravno dovode do toga da se djeca osjećaju: </a:t>
            </a:r>
          </a:p>
          <a:p>
            <a:pPr marL="114300" indent="0" eaLnBrk="1" hangingPunct="1">
              <a:defRPr/>
            </a:pPr>
            <a:r>
              <a:rPr lang="hr-HR" sz="2400" dirty="0" smtClean="0">
                <a:solidFill>
                  <a:schemeClr val="accent3"/>
                </a:solidFill>
              </a:rPr>
              <a:t> bezvrijedno</a:t>
            </a:r>
          </a:p>
          <a:p>
            <a:pPr marL="114300" indent="0" eaLnBrk="1" hangingPunct="1">
              <a:defRPr/>
            </a:pPr>
            <a:r>
              <a:rPr lang="hr-HR" sz="2400" dirty="0" smtClean="0">
                <a:solidFill>
                  <a:schemeClr val="accent3"/>
                </a:solidFill>
              </a:rPr>
              <a:t> kao da nešto s njima nije u redu </a:t>
            </a:r>
          </a:p>
          <a:p>
            <a:pPr marL="114300" indent="0" eaLnBrk="1" hangingPunct="1">
              <a:defRPr/>
            </a:pPr>
            <a:r>
              <a:rPr lang="hr-HR" sz="2400" dirty="0">
                <a:solidFill>
                  <a:schemeClr val="accent3"/>
                </a:solidFill>
              </a:rPr>
              <a:t> </a:t>
            </a:r>
            <a:r>
              <a:rPr lang="hr-HR" sz="2400" dirty="0" smtClean="0">
                <a:solidFill>
                  <a:schemeClr val="accent3"/>
                </a:solidFill>
              </a:rPr>
              <a:t>neželjeno</a:t>
            </a:r>
          </a:p>
          <a:p>
            <a:pPr marL="114300" indent="0" eaLnBrk="1" hangingPunct="1">
              <a:defRPr/>
            </a:pPr>
            <a:r>
              <a:rPr lang="hr-HR" sz="2400" dirty="0" smtClean="0">
                <a:solidFill>
                  <a:schemeClr val="accent3"/>
                </a:solidFill>
              </a:rPr>
              <a:t> ugroženo</a:t>
            </a:r>
          </a:p>
          <a:p>
            <a:pPr marL="114300" indent="0" eaLnBrk="1" hangingPunct="1">
              <a:defRPr/>
            </a:pPr>
            <a:r>
              <a:rPr lang="hr-HR" sz="2400" dirty="0" smtClean="0">
                <a:solidFill>
                  <a:schemeClr val="accent3"/>
                </a:solidFill>
              </a:rPr>
              <a:t> vrijede samo ako ispunjavaju nečije potrebe</a:t>
            </a:r>
          </a:p>
          <a:p>
            <a:pPr marL="114300" indent="0" eaLnBrk="1" hangingPunct="1">
              <a:defRPr/>
            </a:pPr>
            <a:endParaRPr lang="hr-HR" sz="2400" dirty="0" smtClean="0"/>
          </a:p>
          <a:p>
            <a:pPr marL="114300" indent="0" eaLnBrk="1" hangingPunct="1">
              <a:spcAft>
                <a:spcPts val="600"/>
              </a:spcAft>
              <a:buFont typeface="Arial" charset="0"/>
              <a:buNone/>
              <a:defRPr/>
            </a:pPr>
            <a:r>
              <a:rPr lang="hr-HR" sz="2600" dirty="0" smtClean="0"/>
              <a:t>…što je opće prihvaćena definicija emocionalnog zlostavljanja</a:t>
            </a:r>
          </a:p>
          <a:p>
            <a:pPr marL="114300" indent="0" algn="r" eaLnBrk="1" hangingPunct="1">
              <a:buFont typeface="Arial" charset="0"/>
              <a:buNone/>
              <a:defRPr/>
            </a:pPr>
            <a:endParaRPr lang="hr-HR" sz="1800" dirty="0" smtClean="0"/>
          </a:p>
          <a:p>
            <a:pPr marL="114300" indent="0" algn="r" eaLnBrk="1" hangingPunct="1">
              <a:buFont typeface="Arial" charset="0"/>
              <a:buNone/>
              <a:defRPr/>
            </a:pPr>
            <a:r>
              <a:rPr lang="hr-HR" sz="1800" dirty="0" smtClean="0"/>
              <a:t>(</a:t>
            </a:r>
            <a:r>
              <a:rPr lang="hr-HR" sz="1800" dirty="0" err="1" smtClean="0"/>
              <a:t>Binggelli</a:t>
            </a:r>
            <a:r>
              <a:rPr lang="hr-HR" sz="1800" dirty="0" smtClean="0"/>
              <a:t> i </a:t>
            </a:r>
            <a:r>
              <a:rPr lang="hr-HR" sz="1800" dirty="0" err="1" smtClean="0"/>
              <a:t>Brassard</a:t>
            </a:r>
            <a:r>
              <a:rPr lang="hr-HR" sz="1800" dirty="0" smtClean="0"/>
              <a:t>, 2001)</a:t>
            </a:r>
          </a:p>
          <a:p>
            <a:pPr marL="114300" indent="0" eaLnBrk="1" hangingPunct="1">
              <a:defRPr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cap="none" dirty="0" smtClean="0"/>
              <a:t>Posljedice roditeljske manipulacije djetetom tijekom razvoda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6475413" y="4005263"/>
            <a:ext cx="1841500" cy="323850"/>
          </a:xfrm>
          <a:prstGeom prst="rect">
            <a:avLst/>
          </a:prstGeom>
          <a:solidFill>
            <a:srgbClr val="C3CAC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684213" y="4130675"/>
            <a:ext cx="7775575" cy="1905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7627938" y="3860800"/>
            <a:ext cx="539750" cy="5397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Roditeljska manipulacija</a:t>
            </a:r>
            <a:endParaRPr lang="hr-H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Rezervirano mjesto sadržaja 2"/>
          <p:cNvSpPr>
            <a:spLocks noGrp="1"/>
          </p:cNvSpPr>
          <p:nvPr>
            <p:ph idx="1"/>
          </p:nvPr>
        </p:nvSpPr>
        <p:spPr>
          <a:xfrm>
            <a:off x="328613" y="2492375"/>
            <a:ext cx="4819650" cy="3643313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hr-HR" altLang="en-US" sz="2500" b="1" smtClean="0">
                <a:solidFill>
                  <a:srgbClr val="328A96"/>
                </a:solidFill>
              </a:rPr>
              <a:t>Strategije otuđivanja od roditelja </a:t>
            </a:r>
            <a:r>
              <a:rPr lang="hr-HR" altLang="en-US" sz="2500" smtClean="0"/>
              <a:t>definiraju se kao niz roditeljskih ponašanja koja narušavaju odnos djeteta s drugim roditeljem</a:t>
            </a:r>
          </a:p>
          <a:p>
            <a:pPr marL="114300" indent="0" eaLnBrk="1" hangingPunct="1">
              <a:buFont typeface="Arial" charset="0"/>
              <a:buNone/>
            </a:pPr>
            <a:endParaRPr lang="hr-HR" altLang="en-US" sz="2200" smtClean="0"/>
          </a:p>
          <a:p>
            <a:pPr marL="114300" indent="0" eaLnBrk="1" hangingPunct="1">
              <a:buFont typeface="Arial" charset="0"/>
              <a:buNone/>
            </a:pPr>
            <a:endParaRPr lang="hr-HR" altLang="en-US" sz="2200" smtClean="0"/>
          </a:p>
          <a:p>
            <a:pPr marL="114300" indent="0" eaLnBrk="1" hangingPunct="1">
              <a:buFont typeface="Arial" charset="0"/>
              <a:buNone/>
            </a:pPr>
            <a:endParaRPr lang="hr-HR" altLang="en-US" sz="2200" smtClean="0"/>
          </a:p>
          <a:p>
            <a:pPr marL="114300" indent="0" eaLnBrk="1" hangingPunct="1">
              <a:buFont typeface="Arial" charset="0"/>
              <a:buNone/>
            </a:pPr>
            <a:r>
              <a:rPr lang="hr-HR" altLang="en-US" sz="2200" smtClean="0"/>
              <a:t>(Baker i Ben-Ami, 2011)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2347913"/>
            <a:ext cx="2700337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1"/>
          <p:cNvSpPr/>
          <p:nvPr/>
        </p:nvSpPr>
        <p:spPr>
          <a:xfrm>
            <a:off x="6588125" y="137636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9" name="Ravni poveznik 8"/>
          <p:cNvCxnSpPr/>
          <p:nvPr/>
        </p:nvCxnSpPr>
        <p:spPr>
          <a:xfrm>
            <a:off x="395288" y="148431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/>
        </p:nvGraphicFramePr>
        <p:xfrm>
          <a:off x="899592" y="476672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463" y="1492250"/>
            <a:ext cx="4538662" cy="5365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hr-HR" altLang="sr-Latn-RS" sz="800" smtClean="0"/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ljutnja (prema “otuđenom” roditelju)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gubitak kontrole u ponašanju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sniženo samopoštovanje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“ljepljivo” ponašanje i separacijska anksioznost (često inducirana od manipulirajućeg roditelja)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strahovi i fobije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depresivnost i suicidalne tendencije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poremećaji spavanja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poremećaji hranjenja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8350" y="1652588"/>
            <a:ext cx="4344988" cy="4656137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problemi u učenju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enureza i enkopreza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zloupotreba droga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samodestruktivno ponašanje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opsesivno-kompulzivno ponašanje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anksioznost i panični napadaji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slabi odnosi s vršnjacima (povlačenje ili agresivno ponašanje)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hr-HR" altLang="sr-Latn-RS" sz="2200" smtClean="0"/>
              <a:t>osjećaj krivnje </a:t>
            </a:r>
            <a:endParaRPr lang="en-US" altLang="sr-Latn-RS" sz="2200" smtClean="0"/>
          </a:p>
          <a:p>
            <a:pPr eaLnBrk="1" hangingPunct="1"/>
            <a:endParaRPr lang="hr-HR" altLang="sr-Latn-RS" sz="1800" smtClean="0">
              <a:solidFill>
                <a:srgbClr val="54363D"/>
              </a:solidFill>
            </a:endParaRPr>
          </a:p>
        </p:txBody>
      </p:sp>
      <p:sp>
        <p:nvSpPr>
          <p:cNvPr id="5" name="Pravokutnik 1"/>
          <p:cNvSpPr/>
          <p:nvPr/>
        </p:nvSpPr>
        <p:spPr>
          <a:xfrm>
            <a:off x="6588125" y="137636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6" name="Ravni poveznik 5"/>
          <p:cNvCxnSpPr/>
          <p:nvPr/>
        </p:nvCxnSpPr>
        <p:spPr>
          <a:xfrm>
            <a:off x="395288" y="148431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702" name="Naslov 1"/>
          <p:cNvSpPr txBox="1">
            <a:spLocks/>
          </p:cNvSpPr>
          <p:nvPr/>
        </p:nvSpPr>
        <p:spPr bwMode="auto">
          <a:xfrm>
            <a:off x="414338" y="404813"/>
            <a:ext cx="82613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>
                <a:solidFill>
                  <a:srgbClr val="464646"/>
                </a:solidFill>
              </a:rPr>
              <a:t>Posljedice manipulacije djecom pri razvodu roditelja </a:t>
            </a:r>
            <a:r>
              <a:rPr lang="hr-HR" altLang="sr-Latn-RS" sz="2800" b="1">
                <a:solidFill>
                  <a:srgbClr val="464646"/>
                </a:solidFill>
              </a:rPr>
              <a:t>(Lowenstein, 2002)</a:t>
            </a:r>
            <a:r>
              <a:rPr lang="hr-HR" altLang="sr-Latn-RS" sz="3000" b="1">
                <a:solidFill>
                  <a:srgbClr val="464646"/>
                </a:solidFill>
              </a:rPr>
              <a:t/>
            </a:r>
            <a:br>
              <a:rPr lang="hr-HR" altLang="sr-Latn-RS" sz="3000" b="1">
                <a:solidFill>
                  <a:srgbClr val="464646"/>
                </a:solidFill>
              </a:rPr>
            </a:br>
            <a:endParaRPr lang="hr-HR" altLang="sr-Latn-RS" sz="3000">
              <a:solidFill>
                <a:srgbClr val="4646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20175" cy="1143000"/>
          </a:xfrm>
        </p:spPr>
        <p:txBody>
          <a:bodyPr/>
          <a:lstStyle/>
          <a:p>
            <a:pPr eaLnBrk="1" hangingPunct="1"/>
            <a:r>
              <a:rPr lang="hr-HR" altLang="sr-Latn-RS" sz="3400" b="1" smtClean="0"/>
              <a:t>Najčešća ograničenja roditeljskih kompetencija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800"/>
            <a:ext cx="7972425" cy="43100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r-HR" altLang="sr-Latn-RS" sz="2400" dirty="0" smtClean="0"/>
              <a:t>roditeljska </a:t>
            </a:r>
            <a:r>
              <a:rPr lang="hr-HR" altLang="sr-Latn-RS" sz="2400" dirty="0" err="1" smtClean="0"/>
              <a:t>vs</a:t>
            </a:r>
            <a:r>
              <a:rPr lang="hr-HR" altLang="sr-Latn-RS" sz="2400" dirty="0" smtClean="0"/>
              <a:t> partnerska uloga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r-HR" altLang="sr-Latn-RS" sz="2400" dirty="0" smtClean="0"/>
              <a:t>nemogućnost odvajanja vlastitih osjećaja i potreba od djetetovih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r-HR" altLang="sr-Latn-RS" sz="2400" dirty="0"/>
              <a:t>nemogućnost </a:t>
            </a:r>
            <a:r>
              <a:rPr lang="hr-HR" altLang="sr-Latn-RS" sz="2400" dirty="0" err="1"/>
              <a:t>empatiziranja</a:t>
            </a:r>
            <a:r>
              <a:rPr lang="hr-HR" altLang="sr-Latn-RS" sz="2400" dirty="0"/>
              <a:t> iz pozicije djeteta i drugog </a:t>
            </a:r>
            <a:r>
              <a:rPr lang="hr-HR" altLang="sr-Latn-RS" sz="2400" dirty="0" smtClean="0"/>
              <a:t>roditelja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400" dirty="0" smtClean="0"/>
              <a:t>čvrsto uvjerenje da je drugi roditelj loš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400" dirty="0" smtClean="0"/>
              <a:t>potreba da kazni bivšeg partnera preko djeteta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r-HR" altLang="sr-Latn-RS" sz="2400" dirty="0" smtClean="0"/>
              <a:t>izlaganje razvojno neprimjerenim informacijama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r-HR" altLang="sr-Latn-RS" sz="2400" dirty="0" smtClean="0"/>
              <a:t>emocionalna i psihološka nedostupnost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r-HR" altLang="sr-Latn-RS" sz="2400" dirty="0" smtClean="0"/>
              <a:t>nestabilni odnosi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hr-HR" altLang="sr-Latn-RS" sz="2400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hr-HR" altLang="sr-Latn-RS" sz="2400" dirty="0" smtClean="0"/>
          </a:p>
        </p:txBody>
      </p:sp>
      <p:sp>
        <p:nvSpPr>
          <p:cNvPr id="4" name="Pravokutnik 1"/>
          <p:cNvSpPr/>
          <p:nvPr/>
        </p:nvSpPr>
        <p:spPr>
          <a:xfrm>
            <a:off x="6588125" y="126841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395288" y="137636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628800"/>
            <a:ext cx="8181975" cy="5040288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200" dirty="0" smtClean="0"/>
              <a:t>konflikti u koje se uključuje dijete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200" dirty="0" smtClean="0"/>
              <a:t>nisu usmjereni na psihičku dobrobit djeteta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200" dirty="0" smtClean="0"/>
              <a:t>rušenje autoriteta drugog roditelja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200" dirty="0" smtClean="0"/>
              <a:t>odbijanje suradnje i kompromisa s drugim roditeljem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200" dirty="0" smtClean="0"/>
              <a:t>neuviđanje važnosti drugog roditelja i rodbine po tom roditelju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200" dirty="0" smtClean="0"/>
              <a:t>aktivno ili pasivno podržavanje djetetovog odbacivanja drugog roditelja i svrstavanja na njegovu stranu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200" dirty="0" smtClean="0"/>
              <a:t>pasivnost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200" dirty="0" smtClean="0"/>
              <a:t>nefleksibilnost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200" dirty="0" smtClean="0"/>
              <a:t>zatvorenost prema traženju i dobivanju pomoći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hr-HR" altLang="sr-Latn-RS" sz="2400" dirty="0" smtClean="0"/>
              <a:t>zahtjevi da se dijete izjasni s kim želi živjeti</a:t>
            </a:r>
          </a:p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endParaRPr lang="hr-HR" altLang="sr-Latn-RS" sz="2300" dirty="0" smtClean="0"/>
          </a:p>
        </p:txBody>
      </p:sp>
      <p:sp>
        <p:nvSpPr>
          <p:cNvPr id="4" name="Pravokutnik 1"/>
          <p:cNvSpPr/>
          <p:nvPr/>
        </p:nvSpPr>
        <p:spPr>
          <a:xfrm>
            <a:off x="6588125" y="126841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395288" y="137636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251950" cy="1143000"/>
          </a:xfrm>
        </p:spPr>
        <p:txBody>
          <a:bodyPr/>
          <a:lstStyle/>
          <a:p>
            <a:pPr eaLnBrk="1" hangingPunct="1"/>
            <a:r>
              <a:rPr lang="hr-HR" altLang="sr-Latn-RS" sz="3400" b="1" smtClean="0"/>
              <a:t>Najčešća ograničenja roditeljskih kompetencija (2)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smtClean="0"/>
          </a:p>
        </p:txBody>
      </p:sp>
      <p:pic>
        <p:nvPicPr>
          <p:cNvPr id="39939" name="Picture 3" descr="pismo krivnja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8820150" cy="6711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slov 1"/>
          <p:cNvSpPr>
            <a:spLocks noGrp="1"/>
          </p:cNvSpPr>
          <p:nvPr>
            <p:ph type="title"/>
          </p:nvPr>
        </p:nvSpPr>
        <p:spPr>
          <a:xfrm>
            <a:off x="939800" y="368300"/>
            <a:ext cx="6316663" cy="1143000"/>
          </a:xfrm>
        </p:spPr>
        <p:txBody>
          <a:bodyPr/>
          <a:lstStyle/>
          <a:p>
            <a:r>
              <a:rPr lang="hr-HR" altLang="sr-Latn-RS" smtClean="0"/>
              <a:t>Pitanja za raspravu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1250" y="1658938"/>
            <a:ext cx="6326188" cy="4525962"/>
          </a:xfrm>
        </p:spPr>
        <p:txBody>
          <a:bodyPr rtlCol="0">
            <a:norm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sz="2600" dirty="0" smtClean="0"/>
              <a:t>Potkrepljuje li sustav manipulirajuća ponašanja roditelja?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sz="2600" dirty="0" smtClean="0"/>
              <a:t>Uloga stručnjaka mentalnog zdravlja?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sz="2600" dirty="0" smtClean="0"/>
              <a:t>Pitanje najboljeg interesa i poštivanja volje djeteta – što kada su u sukobu?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sz="2600" dirty="0" smtClean="0"/>
              <a:t>Komponente vještačenja?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dirty="0" smtClean="0"/>
          </a:p>
        </p:txBody>
      </p:sp>
      <p:sp>
        <p:nvSpPr>
          <p:cNvPr id="4" name="Pravokutnik 1"/>
          <p:cNvSpPr/>
          <p:nvPr/>
        </p:nvSpPr>
        <p:spPr>
          <a:xfrm>
            <a:off x="6588125" y="126841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395288" y="137636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47738" y="2636838"/>
            <a:ext cx="7200900" cy="1362075"/>
          </a:xfrm>
        </p:spPr>
        <p:txBody>
          <a:bodyPr/>
          <a:lstStyle/>
          <a:p>
            <a:pPr algn="ctr">
              <a:defRPr/>
            </a:pPr>
            <a:r>
              <a:rPr lang="hr-HR" sz="4400" dirty="0"/>
              <a:t>Hvala na </a:t>
            </a:r>
            <a:r>
              <a:rPr lang="hr-HR" sz="4400" dirty="0" smtClean="0"/>
              <a:t>pozornostI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6491288" y="5535613"/>
            <a:ext cx="1841500" cy="323850"/>
          </a:xfrm>
          <a:prstGeom prst="rect">
            <a:avLst/>
          </a:prstGeom>
          <a:solidFill>
            <a:srgbClr val="C3CAC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9" name="Ravni poveznik 8"/>
          <p:cNvCxnSpPr/>
          <p:nvPr/>
        </p:nvCxnSpPr>
        <p:spPr>
          <a:xfrm>
            <a:off x="700088" y="5661025"/>
            <a:ext cx="7775575" cy="1905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Pravokutnik 9"/>
          <p:cNvSpPr/>
          <p:nvPr/>
        </p:nvSpPr>
        <p:spPr>
          <a:xfrm>
            <a:off x="7643813" y="5391150"/>
            <a:ext cx="539750" cy="5397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7029450"/>
            <a:ext cx="7772400" cy="107950"/>
          </a:xfrm>
        </p:spPr>
        <p:txBody>
          <a:bodyPr/>
          <a:lstStyle/>
          <a:p>
            <a:pPr>
              <a:defRPr/>
            </a:pPr>
            <a:endParaRPr lang="hr-HR" dirty="0"/>
          </a:p>
        </p:txBody>
      </p:sp>
      <p:sp>
        <p:nvSpPr>
          <p:cNvPr id="7" name="Pravokutnik s dijagonalno zaobljenim kutom 6"/>
          <p:cNvSpPr/>
          <p:nvPr/>
        </p:nvSpPr>
        <p:spPr>
          <a:xfrm>
            <a:off x="498475" y="2276475"/>
            <a:ext cx="8105775" cy="2520950"/>
          </a:xfrm>
          <a:prstGeom prst="round2DiagRect">
            <a:avLst/>
          </a:prstGeom>
          <a:solidFill>
            <a:schemeClr val="accent3">
              <a:lumMod val="20000"/>
              <a:lumOff val="80000"/>
              <a:alpha val="486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chemeClr val="accent1"/>
              </a:buClr>
              <a:buFont typeface="Arial" charset="0"/>
              <a:buNone/>
            </a:pPr>
            <a:r>
              <a:rPr lang="hr-HR" altLang="sr-Latn-RS" sz="2500" b="1">
                <a:solidFill>
                  <a:schemeClr val="tx2"/>
                </a:solidFill>
                <a:cs typeface="Arial" charset="0"/>
              </a:rPr>
              <a:t>Bilo koji pokušaj otuđivanja djeteta od drugog roditelja treba promatrati kao izravno i voljno kršenje jedne od primarnih dužnosti roditeljstva. </a:t>
            </a:r>
          </a:p>
          <a:p>
            <a:pPr algn="ctr" eaLnBrk="1" hangingPunct="1">
              <a:buClr>
                <a:schemeClr val="accent1"/>
              </a:buClr>
              <a:buFont typeface="Arial" charset="0"/>
              <a:buNone/>
            </a:pPr>
            <a:r>
              <a:rPr lang="en-US" altLang="sr-Latn-RS" sz="2000">
                <a:solidFill>
                  <a:schemeClr val="tx2"/>
                </a:solidFill>
                <a:cs typeface="Arial" charset="0"/>
              </a:rPr>
              <a:t>(Bone and Walsh, 1999)</a:t>
            </a:r>
            <a:endParaRPr lang="hr-HR" altLang="sr-Latn-RS" sz="200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sz="3600" b="1" smtClean="0"/>
              <a:t>Oblici manipulacije</a:t>
            </a:r>
            <a:r>
              <a:rPr lang="hr-HR" altLang="sr-Latn-RS" sz="3600" smtClean="0">
                <a:solidFill>
                  <a:srgbClr val="54363D"/>
                </a:solidFill>
              </a:rPr>
              <a:t> </a:t>
            </a:r>
            <a:br>
              <a:rPr lang="hr-HR" altLang="sr-Latn-RS" sz="3600" smtClean="0">
                <a:solidFill>
                  <a:srgbClr val="54363D"/>
                </a:solidFill>
              </a:rPr>
            </a:br>
            <a:r>
              <a:rPr lang="hr-HR" altLang="sr-Latn-RS" sz="2000" smtClean="0">
                <a:solidFill>
                  <a:srgbClr val="54363D"/>
                </a:solidFill>
              </a:rPr>
              <a:t>(Warshak, 2008)</a:t>
            </a:r>
            <a:endParaRPr lang="en-US" altLang="sr-Latn-RS" sz="2000" smtClean="0">
              <a:solidFill>
                <a:srgbClr val="54363D"/>
              </a:solidFill>
            </a:endParaRPr>
          </a:p>
        </p:txBody>
      </p:sp>
      <p:sp>
        <p:nvSpPr>
          <p:cNvPr id="72708" name="Rectangle 4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179388" indent="-358775" eaLnBrk="1" hangingPunct="1">
              <a:lnSpc>
                <a:spcPct val="114000"/>
              </a:lnSpc>
              <a:buFontTx/>
              <a:buChar char="•"/>
            </a:pPr>
            <a:r>
              <a:rPr lang="hr-HR" altLang="en-US" sz="2300" smtClean="0"/>
              <a:t>ružni komentari o drugom roditelju</a:t>
            </a:r>
          </a:p>
          <a:p>
            <a:pPr marL="179388" indent="-358775" eaLnBrk="1" hangingPunct="1">
              <a:lnSpc>
                <a:spcPct val="114000"/>
              </a:lnSpc>
              <a:buFontTx/>
              <a:buChar char="•"/>
            </a:pPr>
            <a:r>
              <a:rPr lang="hr-HR" altLang="en-US" sz="2300" smtClean="0"/>
              <a:t>obezvređivanje i vrijeđanje drugog roditelja</a:t>
            </a:r>
          </a:p>
          <a:p>
            <a:pPr marL="179388" indent="-358775" eaLnBrk="1" hangingPunct="1">
              <a:lnSpc>
                <a:spcPct val="114000"/>
              </a:lnSpc>
              <a:buFontTx/>
              <a:buChar char="•"/>
            </a:pPr>
            <a:r>
              <a:rPr lang="hr-HR" altLang="en-US" sz="2300" smtClean="0"/>
              <a:t>lažne optužbe za zlostavljanje od strane drugog roditelja</a:t>
            </a:r>
          </a:p>
          <a:p>
            <a:pPr marL="179388" indent="-358775" eaLnBrk="1" hangingPunct="1">
              <a:lnSpc>
                <a:spcPct val="114000"/>
              </a:lnSpc>
              <a:buFontTx/>
              <a:buChar char="•"/>
            </a:pPr>
            <a:r>
              <a:rPr lang="hr-HR" altLang="en-US" sz="2300" smtClean="0"/>
              <a:t>polariziranje (jedan roditelj najbolji, drugi najgori)</a:t>
            </a:r>
          </a:p>
          <a:p>
            <a:pPr marL="179388" indent="-358775" eaLnBrk="1" hangingPunct="1">
              <a:lnSpc>
                <a:spcPct val="114000"/>
              </a:lnSpc>
              <a:buFontTx/>
              <a:buChar char="•"/>
            </a:pPr>
            <a:r>
              <a:rPr lang="hr-HR" altLang="en-US" sz="2300" smtClean="0"/>
              <a:t>ometanje ili zabrana susreta s članovima obitelji drugog roditelja</a:t>
            </a:r>
          </a:p>
          <a:p>
            <a:pPr marL="179388" indent="-358775" eaLnBrk="1" hangingPunct="1">
              <a:lnSpc>
                <a:spcPct val="114000"/>
              </a:lnSpc>
              <a:buFontTx/>
              <a:buChar char="•"/>
            </a:pPr>
            <a:r>
              <a:rPr lang="hr-HR" altLang="en-US" sz="2300" smtClean="0"/>
              <a:t>preuveličavanje i naglašavanje propusta drugog roditelja</a:t>
            </a:r>
          </a:p>
          <a:p>
            <a:pPr marL="179388" indent="-358775" eaLnBrk="1" hangingPunct="1">
              <a:lnSpc>
                <a:spcPct val="114000"/>
              </a:lnSpc>
              <a:buFontTx/>
              <a:buChar char="•"/>
            </a:pPr>
            <a:r>
              <a:rPr lang="hr-HR" altLang="en-US" sz="2300" smtClean="0"/>
              <a:t>izostavljanje pozitivnih komentara, priča i uspomena o drugom roditelju</a:t>
            </a:r>
          </a:p>
          <a:p>
            <a:pPr marL="179388" indent="-358775" eaLnBrk="1" hangingPunct="1">
              <a:lnSpc>
                <a:spcPct val="125000"/>
              </a:lnSpc>
              <a:buFontTx/>
              <a:buChar char="•"/>
            </a:pPr>
            <a:endParaRPr lang="hr-HR" altLang="en-US" sz="23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9388" indent="-358775" eaLnBrk="1" hangingPunct="1">
              <a:buFontTx/>
              <a:buChar char="•"/>
            </a:pPr>
            <a:endParaRPr lang="hr-HR" altLang="en-US" sz="23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79388" indent="-358775"/>
            <a:endParaRPr lang="hr-HR" altLang="en-US" smtClean="0"/>
          </a:p>
        </p:txBody>
      </p:sp>
      <p:sp>
        <p:nvSpPr>
          <p:cNvPr id="3" name="Pravokutnik 1"/>
          <p:cNvSpPr/>
          <p:nvPr/>
        </p:nvSpPr>
        <p:spPr>
          <a:xfrm>
            <a:off x="6588125" y="137636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9" name="Ravni poveznik 8"/>
          <p:cNvCxnSpPr/>
          <p:nvPr/>
        </p:nvCxnSpPr>
        <p:spPr>
          <a:xfrm>
            <a:off x="395288" y="148431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600" b="1" smtClean="0"/>
              <a:t>Oblici manipulacije </a:t>
            </a:r>
            <a:r>
              <a:rPr lang="hr-HR" altLang="sr-Latn-RS" sz="3600" smtClean="0"/>
              <a:t>(2) </a:t>
            </a:r>
            <a:br>
              <a:rPr lang="hr-HR" altLang="sr-Latn-RS" sz="3600" smtClean="0"/>
            </a:br>
            <a:r>
              <a:rPr lang="hr-HR" altLang="sr-Latn-RS" sz="2000" smtClean="0"/>
              <a:t>(Warshak, 2008)</a:t>
            </a:r>
            <a:endParaRPr lang="en-US" altLang="sr-Latn-RS" sz="2000" smtClean="0"/>
          </a:p>
        </p:txBody>
      </p:sp>
      <p:sp>
        <p:nvSpPr>
          <p:cNvPr id="7171" name="Rectangle 4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marL="179388" indent="-358775" eaLnBrk="1" hangingPunct="1">
              <a:lnSpc>
                <a:spcPct val="125000"/>
              </a:lnSpc>
              <a:buFontTx/>
              <a:buChar char="•"/>
            </a:pPr>
            <a:r>
              <a:rPr lang="hr-HR" altLang="en-US" sz="2300" smtClean="0"/>
              <a:t>poticanje na iskorištavanje drugog roditelja</a:t>
            </a:r>
          </a:p>
          <a:p>
            <a:pPr marL="179388" indent="-358775" eaLnBrk="1" hangingPunct="1">
              <a:lnSpc>
                <a:spcPct val="125000"/>
              </a:lnSpc>
              <a:buFontTx/>
              <a:buChar char="•"/>
            </a:pPr>
            <a:r>
              <a:rPr lang="hr-HR" altLang="en-US" sz="2300" smtClean="0"/>
              <a:t>pretjerano ugađanje djetetu s ciljem da se pridobije njegova naklonost</a:t>
            </a:r>
          </a:p>
          <a:p>
            <a:pPr marL="179388" indent="-358775" eaLnBrk="1" hangingPunct="1">
              <a:lnSpc>
                <a:spcPct val="125000"/>
              </a:lnSpc>
              <a:buFontTx/>
              <a:buChar char="•"/>
            </a:pPr>
            <a:r>
              <a:rPr lang="hr-HR" altLang="en-US" sz="2300" smtClean="0"/>
              <a:t>organiziranje odlazaka u kino, na predstavu i slično, baš u vrijeme susreta s drugim roditeljem</a:t>
            </a:r>
          </a:p>
          <a:p>
            <a:pPr marL="179388" indent="-358775" eaLnBrk="1" hangingPunct="1">
              <a:lnSpc>
                <a:spcPct val="125000"/>
              </a:lnSpc>
              <a:buFontTx/>
              <a:buChar char="•"/>
            </a:pPr>
            <a:r>
              <a:rPr lang="hr-HR" altLang="en-US" sz="2300" smtClean="0"/>
              <a:t>pretjerano kontroliranje i zadiranje u vrijeme koje dijete provodi s drugim roditeljem</a:t>
            </a:r>
          </a:p>
          <a:p>
            <a:pPr marL="179388" indent="-358775" eaLnBrk="1" hangingPunct="1">
              <a:lnSpc>
                <a:spcPct val="125000"/>
              </a:lnSpc>
              <a:buFontTx/>
              <a:buChar char="•"/>
            </a:pPr>
            <a:r>
              <a:rPr lang="hr-HR" altLang="en-US" sz="2300" smtClean="0"/>
              <a:t>tužan izraz lica i/ili verbaliziranje tuge kada dijete odlazi na susret i druženje s drugim roditeljem</a:t>
            </a:r>
            <a:r>
              <a:rPr lang="hr-HR" altLang="en-US" sz="2300" smtClean="0">
                <a:solidFill>
                  <a:srgbClr val="54363D"/>
                </a:solidFill>
              </a:rPr>
              <a:t> </a:t>
            </a:r>
            <a:endParaRPr lang="en-US" altLang="en-US" sz="2300" smtClean="0">
              <a:solidFill>
                <a:srgbClr val="54363D"/>
              </a:solidFill>
            </a:endParaRPr>
          </a:p>
          <a:p>
            <a:pPr marL="179388" indent="-358775">
              <a:lnSpc>
                <a:spcPct val="125000"/>
              </a:lnSpc>
            </a:pPr>
            <a:endParaRPr lang="hr-HR" altLang="en-US" sz="2300" smtClean="0"/>
          </a:p>
        </p:txBody>
      </p:sp>
      <p:sp>
        <p:nvSpPr>
          <p:cNvPr id="3" name="Pravokutnik 1"/>
          <p:cNvSpPr/>
          <p:nvPr/>
        </p:nvSpPr>
        <p:spPr>
          <a:xfrm>
            <a:off x="6588125" y="137636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9" name="Ravni poveznik 8"/>
          <p:cNvCxnSpPr/>
          <p:nvPr/>
        </p:nvCxnSpPr>
        <p:spPr>
          <a:xfrm>
            <a:off x="395288" y="148431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3600" cap="none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Prepoznavanje roditeljske manipulacije djetetom tijekom razvoda</a:t>
            </a: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4" name="Pravokutnik 3"/>
          <p:cNvSpPr/>
          <p:nvPr/>
        </p:nvSpPr>
        <p:spPr>
          <a:xfrm>
            <a:off x="6475413" y="4005263"/>
            <a:ext cx="1841500" cy="323850"/>
          </a:xfrm>
          <a:prstGeom prst="rect">
            <a:avLst/>
          </a:prstGeom>
          <a:solidFill>
            <a:srgbClr val="C3CAC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684213" y="4130675"/>
            <a:ext cx="7775575" cy="1905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7627938" y="3860800"/>
            <a:ext cx="539750" cy="5397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8"/>
          <p:cNvSpPr>
            <a:spLocks noGrp="1"/>
          </p:cNvSpPr>
          <p:nvPr>
            <p:ph type="title"/>
          </p:nvPr>
        </p:nvSpPr>
        <p:spPr>
          <a:xfrm>
            <a:off x="425450" y="333375"/>
            <a:ext cx="8261350" cy="1039813"/>
          </a:xfrm>
        </p:spPr>
        <p:txBody>
          <a:bodyPr/>
          <a:lstStyle/>
          <a:p>
            <a:pPr eaLnBrk="1" hangingPunct="1"/>
            <a:r>
              <a:rPr lang="hr-HR" altLang="sr-Latn-RS" sz="3600" b="1" smtClean="0"/>
              <a:t>Prepoznavanje otuđujućih ponašanja</a:t>
            </a:r>
          </a:p>
        </p:txBody>
      </p:sp>
      <p:sp>
        <p:nvSpPr>
          <p:cNvPr id="9219" name="Rezervirano mjesto sadržaja 10"/>
          <p:cNvSpPr>
            <a:spLocks noGrp="1"/>
          </p:cNvSpPr>
          <p:nvPr>
            <p:ph sz="half" idx="2"/>
          </p:nvPr>
        </p:nvSpPr>
        <p:spPr>
          <a:xfrm>
            <a:off x="627063" y="2347913"/>
            <a:ext cx="7905750" cy="38179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US" altLang="en-US" sz="2400" smtClean="0">
                <a:ea typeface="Times New Roman" pitchFamily="18" charset="0"/>
                <a:cs typeface="Arial" charset="0"/>
              </a:rPr>
              <a:t>Bone </a:t>
            </a:r>
            <a:r>
              <a:rPr lang="hr-HR" altLang="en-US" sz="2400" smtClean="0">
                <a:ea typeface="Times New Roman" pitchFamily="18" charset="0"/>
                <a:cs typeface="Arial" charset="0"/>
              </a:rPr>
              <a:t>i </a:t>
            </a:r>
            <a:r>
              <a:rPr lang="en-US" altLang="en-US" sz="2400" smtClean="0">
                <a:ea typeface="Times New Roman" pitchFamily="18" charset="0"/>
                <a:cs typeface="Arial" charset="0"/>
              </a:rPr>
              <a:t>Walsh (1999) </a:t>
            </a:r>
            <a:r>
              <a:rPr lang="hr-HR" altLang="en-US" sz="2400" smtClean="0">
                <a:ea typeface="Times New Roman" pitchFamily="18" charset="0"/>
                <a:cs typeface="Arial" charset="0"/>
              </a:rPr>
              <a:t>identificirali su </a:t>
            </a:r>
            <a:r>
              <a:rPr lang="hr-HR" altLang="en-US" sz="2400" b="1" smtClean="0">
                <a:solidFill>
                  <a:srgbClr val="328A96"/>
                </a:solidFill>
                <a:ea typeface="Times New Roman" pitchFamily="18" charset="0"/>
                <a:cs typeface="Arial" charset="0"/>
              </a:rPr>
              <a:t>ČETIRI OSNOVNA KRITERIJA</a:t>
            </a:r>
            <a:r>
              <a:rPr lang="hr-HR" altLang="en-US" sz="2400" b="1" smtClean="0">
                <a:solidFill>
                  <a:srgbClr val="92003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hr-HR" altLang="en-US" sz="2400" smtClean="0">
                <a:ea typeface="Times New Roman" pitchFamily="18" charset="0"/>
                <a:cs typeface="Arial" charset="0"/>
              </a:rPr>
              <a:t>koja se mogu koristiti u identificiranju potencijalnog sindroma roditeljskog otuđenja: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r-HR" altLang="en-US" sz="2400" smtClean="0">
                <a:solidFill>
                  <a:srgbClr val="328A96"/>
                </a:solidFill>
                <a:ea typeface="Times New Roman" pitchFamily="18" charset="0"/>
                <a:cs typeface="Arial" charset="0"/>
              </a:rPr>
              <a:t>Ometanje pristupa i kontakata 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r-HR" altLang="en-US" sz="2400" smtClean="0">
                <a:solidFill>
                  <a:srgbClr val="328A96"/>
                </a:solidFill>
                <a:ea typeface="Times New Roman" pitchFamily="18" charset="0"/>
                <a:cs typeface="Arial" charset="0"/>
              </a:rPr>
              <a:t>Neosnovane optužbe za zlostavljanje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r-HR" altLang="en-US" sz="2400" smtClean="0">
                <a:solidFill>
                  <a:srgbClr val="328A96"/>
                </a:solidFill>
                <a:ea typeface="Times New Roman" pitchFamily="18" charset="0"/>
                <a:cs typeface="Arial" charset="0"/>
              </a:rPr>
              <a:t>Narušenost odnosa u periodu od separacije roditelja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hr-HR" altLang="en-US" sz="2400" smtClean="0">
                <a:solidFill>
                  <a:srgbClr val="328A96"/>
                </a:solidFill>
                <a:ea typeface="Times New Roman" pitchFamily="18" charset="0"/>
                <a:cs typeface="Arial" charset="0"/>
              </a:rPr>
              <a:t>Intenzivne reakcije straha kod djece</a:t>
            </a:r>
            <a:endParaRPr lang="hr-HR" altLang="en-US" sz="2400" smtClean="0">
              <a:solidFill>
                <a:srgbClr val="328A96"/>
              </a:solidFill>
            </a:endParaRPr>
          </a:p>
        </p:txBody>
      </p:sp>
      <p:sp>
        <p:nvSpPr>
          <p:cNvPr id="4" name="Pravokutnik 1"/>
          <p:cNvSpPr/>
          <p:nvPr/>
        </p:nvSpPr>
        <p:spPr>
          <a:xfrm>
            <a:off x="6588125" y="126841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395288" y="137636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hr-HR" altLang="sr-Latn-RS" sz="3600" b="1" smtClean="0"/>
              <a:t>Manifestacije otuđenosti od roditelja u dječjem ponašanju </a:t>
            </a:r>
            <a:r>
              <a:rPr lang="hr-HR" altLang="sr-Latn-RS" sz="2000" smtClean="0"/>
              <a:t>(Gardner)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628775"/>
            <a:ext cx="8229600" cy="4535488"/>
          </a:xfrm>
        </p:spPr>
        <p:txBody>
          <a:bodyPr/>
          <a:lstStyle/>
          <a:p>
            <a:pPr marL="0" indent="360000" eaLnBrk="1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hr-HR" sz="2200" b="1" dirty="0" smtClean="0"/>
              <a:t>Kampanja ocrnjivanja</a:t>
            </a:r>
            <a:r>
              <a:rPr lang="hr-HR" sz="2200" dirty="0" smtClean="0"/>
              <a:t>  - navode da mrze jednog roditelja, te negiraju sva pozitivna iskustva koja su imali s tim roditeljem, iako su ga prije voljeli</a:t>
            </a:r>
          </a:p>
          <a:p>
            <a:pPr marL="0" indent="360000" eaLnBrk="1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hr-HR" sz="2200" b="1" dirty="0" smtClean="0"/>
              <a:t>Apsurdni razlozi i racionalizacije za odbacivanje roditelja</a:t>
            </a:r>
            <a:r>
              <a:rPr lang="hr-HR" sz="2200" dirty="0" smtClean="0"/>
              <a:t> – kao razloge za odbacivanje roditelja često navode beznačajne stvari poput nekih njegovih navika i sl.</a:t>
            </a:r>
          </a:p>
          <a:p>
            <a:pPr marL="0" indent="360000" eaLnBrk="1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hr-HR" sz="2200" b="1" dirty="0" smtClean="0"/>
              <a:t>Idealizacija manipulativnog roditelja </a:t>
            </a:r>
            <a:r>
              <a:rPr lang="hr-HR" sz="2200" dirty="0" smtClean="0"/>
              <a:t>– jednog roditelja vide kao savršenog, bez ijedne mane, a drugog kao apsolutno lošeg, te o njemu navode samo mane</a:t>
            </a:r>
          </a:p>
          <a:p>
            <a:pPr marL="0" indent="360000" eaLnBrk="1" hangingPunct="1">
              <a:spcAft>
                <a:spcPts val="1200"/>
              </a:spcAft>
              <a:buFont typeface="+mj-lt"/>
              <a:buAutoNum type="arabicParenR"/>
              <a:defRPr/>
            </a:pPr>
            <a:r>
              <a:rPr lang="hr-HR" sz="2200" b="1" dirty="0"/>
              <a:t>Fenomen ''nezavisnog mislitelja'‘</a:t>
            </a:r>
            <a:r>
              <a:rPr lang="hr-HR" sz="2200" dirty="0"/>
              <a:t> - inzistiraju da su njihove odluke samo njihove, naglašavaju svoju volju u odlučivanju i postupanju prema roditelju kojeg odbijaju, te tvrde da nitko nije na njih </a:t>
            </a:r>
            <a:r>
              <a:rPr lang="hr-HR" sz="2200" dirty="0" smtClean="0"/>
              <a:t>utjecao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hr-HR" sz="2200" dirty="0" smtClean="0">
              <a:solidFill>
                <a:srgbClr val="54363D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Pravokutnik 1"/>
          <p:cNvSpPr/>
          <p:nvPr/>
        </p:nvSpPr>
        <p:spPr>
          <a:xfrm>
            <a:off x="6588125" y="126841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395288" y="137636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993775"/>
          </a:xfrm>
        </p:spPr>
        <p:txBody>
          <a:bodyPr/>
          <a:lstStyle/>
          <a:p>
            <a:pPr eaLnBrk="1" hangingPunct="1"/>
            <a:r>
              <a:rPr lang="hr-HR" altLang="sr-Latn-RS" sz="3600" b="1" smtClean="0"/>
              <a:t>Manifestacije otuđenosti od roditelja u dječjem ponašanju (2) </a:t>
            </a:r>
            <a:r>
              <a:rPr lang="hr-HR" altLang="sr-Latn-RS" sz="2000" smtClean="0"/>
              <a:t>(Gardner)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idx="1"/>
          </p:nvPr>
        </p:nvSpPr>
        <p:spPr>
          <a:xfrm>
            <a:off x="446088" y="1700213"/>
            <a:ext cx="8229600" cy="4824412"/>
          </a:xfrm>
        </p:spPr>
        <p:txBody>
          <a:bodyPr/>
          <a:lstStyle/>
          <a:p>
            <a:pPr marL="457200" indent="-457200" eaLnBrk="1" hangingPunct="1">
              <a:spcAft>
                <a:spcPts val="1200"/>
              </a:spcAft>
              <a:buFont typeface="Calibri" pitchFamily="34" charset="0"/>
              <a:buAutoNum type="arabicParenR" startAt="5"/>
            </a:pPr>
            <a:r>
              <a:rPr lang="hr-HR" altLang="en-US" sz="2000" b="1" smtClean="0"/>
              <a:t>Ne pokazuju suosjećanje ili grižnju savjesti za roditelja kojeg odbijaju</a:t>
            </a:r>
          </a:p>
          <a:p>
            <a:pPr marL="457200" indent="-457200" eaLnBrk="1" hangingPunct="1">
              <a:spcAft>
                <a:spcPts val="1200"/>
              </a:spcAft>
              <a:buFont typeface="Calibri" pitchFamily="34" charset="0"/>
              <a:buAutoNum type="arabicParenR" startAt="5"/>
            </a:pPr>
            <a:r>
              <a:rPr lang="hr-HR" altLang="en-US" sz="2000" b="1" smtClean="0"/>
              <a:t>Slaganje s otuđujućim roditeljem pri roditeljskim sukobima</a:t>
            </a:r>
            <a:r>
              <a:rPr lang="hr-HR" altLang="en-US" sz="2000" smtClean="0"/>
              <a:t> - uvijek su na strani otuđujućeg roditelja, bez obzira na to koliko neutemeljeni ili apsurdni njegovi argumenti bili, ne želeći čuti argumente drugog roditelja</a:t>
            </a:r>
          </a:p>
          <a:p>
            <a:pPr marL="457200" indent="-457200" eaLnBrk="1" hangingPunct="1">
              <a:spcAft>
                <a:spcPts val="1200"/>
              </a:spcAft>
              <a:buFont typeface="Calibri" pitchFamily="34" charset="0"/>
              <a:buAutoNum type="arabicParenR" startAt="5"/>
            </a:pPr>
            <a:r>
              <a:rPr lang="hr-HR" altLang="en-US" sz="2000" b="1" smtClean="0"/>
              <a:t>Prezentiranje posuđenog scenarija</a:t>
            </a:r>
            <a:r>
              <a:rPr lang="hr-HR" altLang="en-US" sz="2000" smtClean="0"/>
              <a:t> - često koriste fraze identične onima otuđujućeg roditelja, koriste izraze koje zapravo ne razumiju, ne daju detalje događaja</a:t>
            </a:r>
          </a:p>
          <a:p>
            <a:pPr marL="457200" indent="-457200" eaLnBrk="1" hangingPunct="1">
              <a:spcAft>
                <a:spcPts val="1200"/>
              </a:spcAft>
              <a:buFont typeface="Calibri" pitchFamily="34" charset="0"/>
              <a:buAutoNum type="arabicParenR" startAt="5"/>
            </a:pPr>
            <a:r>
              <a:rPr lang="hr-HR" altLang="en-US" sz="2000" b="1" smtClean="0"/>
              <a:t>Odbacivanje proširene obitelji otuđenog roditelja</a:t>
            </a:r>
            <a:r>
              <a:rPr lang="hr-HR" altLang="en-US" sz="2000" smtClean="0"/>
              <a:t> </a:t>
            </a:r>
          </a:p>
          <a:p>
            <a:pPr marL="457200" indent="-457200" eaLnBrk="1" hangingPunct="1">
              <a:spcAft>
                <a:spcPts val="1200"/>
              </a:spcAft>
              <a:buFont typeface="Calibri" pitchFamily="34" charset="0"/>
              <a:buAutoNum type="arabicParenR" startAt="5"/>
            </a:pPr>
            <a:endParaRPr lang="hr-HR" altLang="en-US" sz="2200" smtClean="0"/>
          </a:p>
          <a:p>
            <a:pPr marL="457200" indent="-457200" eaLnBrk="1" hangingPunct="1">
              <a:spcAft>
                <a:spcPts val="1200"/>
              </a:spcAft>
              <a:buFont typeface="Calibri" pitchFamily="34" charset="0"/>
              <a:buAutoNum type="arabicParenR" startAt="5"/>
            </a:pPr>
            <a:endParaRPr lang="hr-HR" altLang="en-US" sz="2200" smtClean="0"/>
          </a:p>
          <a:p>
            <a:pPr marL="457200" indent="-457200" eaLnBrk="1" hangingPunct="1">
              <a:spcAft>
                <a:spcPts val="1200"/>
              </a:spcAft>
              <a:buFont typeface="Calibri" pitchFamily="34" charset="0"/>
              <a:buAutoNum type="arabicParenR" startAt="5"/>
            </a:pPr>
            <a:endParaRPr lang="hr-HR" altLang="en-US" sz="2200" smtClean="0"/>
          </a:p>
          <a:p>
            <a:pPr marL="457200" indent="-457200" eaLnBrk="1" hangingPunct="1">
              <a:spcAft>
                <a:spcPts val="1200"/>
              </a:spcAft>
              <a:buFont typeface="Calibri" pitchFamily="34" charset="0"/>
              <a:buAutoNum type="arabicParenR" startAt="5"/>
            </a:pPr>
            <a:endParaRPr lang="hr-HR" altLang="en-US" sz="2200" smtClean="0"/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endParaRPr lang="hr-HR" altLang="en-US" sz="2000" smtClean="0">
              <a:solidFill>
                <a:srgbClr val="54363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Pravokutnik 1"/>
          <p:cNvSpPr/>
          <p:nvPr/>
        </p:nvSpPr>
        <p:spPr>
          <a:xfrm>
            <a:off x="6588125" y="1268413"/>
            <a:ext cx="2087563" cy="252412"/>
          </a:xfrm>
          <a:prstGeom prst="rect">
            <a:avLst/>
          </a:prstGeom>
          <a:solidFill>
            <a:srgbClr val="C3CACF">
              <a:alpha val="5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cxnSp>
        <p:nvCxnSpPr>
          <p:cNvPr id="5" name="Ravni poveznik 4"/>
          <p:cNvCxnSpPr/>
          <p:nvPr/>
        </p:nvCxnSpPr>
        <p:spPr>
          <a:xfrm>
            <a:off x="395288" y="1376363"/>
            <a:ext cx="835342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simpatični">
      <a:dk1>
        <a:srgbClr val="080808"/>
      </a:dk1>
      <a:lt1>
        <a:srgbClr val="FFFFFF"/>
      </a:lt1>
      <a:dk2>
        <a:srgbClr val="3A362A"/>
      </a:dk2>
      <a:lt2>
        <a:srgbClr val="EDEBE5"/>
      </a:lt2>
      <a:accent1>
        <a:srgbClr val="61074E"/>
      </a:accent1>
      <a:accent2>
        <a:srgbClr val="8AAC36"/>
      </a:accent2>
      <a:accent3>
        <a:srgbClr val="328A96"/>
      </a:accent3>
      <a:accent4>
        <a:srgbClr val="4E4761"/>
      </a:accent4>
      <a:accent5>
        <a:srgbClr val="937B6D"/>
      </a:accent5>
      <a:accent6>
        <a:srgbClr val="B1A089"/>
      </a:accent6>
      <a:hlink>
        <a:srgbClr val="4D91A1"/>
      </a:hlink>
      <a:folHlink>
        <a:srgbClr val="3F2D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atični">
    <a:dk1>
      <a:srgbClr val="080808"/>
    </a:dk1>
    <a:lt1>
      <a:srgbClr val="FFFFFF"/>
    </a:lt1>
    <a:dk2>
      <a:srgbClr val="3A362A"/>
    </a:dk2>
    <a:lt2>
      <a:srgbClr val="EDEBE5"/>
    </a:lt2>
    <a:accent1>
      <a:srgbClr val="61074E"/>
    </a:accent1>
    <a:accent2>
      <a:srgbClr val="8AAC36"/>
    </a:accent2>
    <a:accent3>
      <a:srgbClr val="328A96"/>
    </a:accent3>
    <a:accent4>
      <a:srgbClr val="4E4761"/>
    </a:accent4>
    <a:accent5>
      <a:srgbClr val="937B6D"/>
    </a:accent5>
    <a:accent6>
      <a:srgbClr val="B1A089"/>
    </a:accent6>
    <a:hlink>
      <a:srgbClr val="4D91A1"/>
    </a:hlink>
    <a:folHlink>
      <a:srgbClr val="3F2D6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</TotalTime>
  <Words>1161</Words>
  <Application>Microsoft Office PowerPoint</Application>
  <PresentationFormat>On-screen Show (4:3)</PresentationFormat>
  <Paragraphs>204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Tema sustava Office</vt:lpstr>
      <vt:lpstr>Manipulacija djecom u razvodu braka roditelja</vt:lpstr>
      <vt:lpstr>Roditeljska manipulacija</vt:lpstr>
      <vt:lpstr>PowerPoint Presentation</vt:lpstr>
      <vt:lpstr>Oblici manipulacije  (Warshak, 2008)</vt:lpstr>
      <vt:lpstr>Oblici manipulacije (2)  (Warshak, 2008)</vt:lpstr>
      <vt:lpstr>Prepoznavanje roditeljske manipulacije djetetom tijekom razvoda </vt:lpstr>
      <vt:lpstr>Prepoznavanje otuđujućih ponašanja</vt:lpstr>
      <vt:lpstr>Manifestacije otuđenosti od roditelja u dječjem ponašanju (Gardner)</vt:lpstr>
      <vt:lpstr>Manifestacije otuđenosti od roditelja u dječjem ponašanju (2) (Gardner)</vt:lpstr>
      <vt:lpstr>Prevalencija manipulativnih ponašanja roditelja </vt:lpstr>
      <vt:lpstr>Pregled stranih istraživanja</vt:lpstr>
      <vt:lpstr>  </vt:lpstr>
      <vt:lpstr>Duljina perioda između separacije roditelja i vještačenja roditeljske skrbi</vt:lpstr>
      <vt:lpstr>Iskustva i ponašanja djece  u vrijeme vještačenja </vt:lpstr>
      <vt:lpstr>Roditeljska manipulativna ponašanja</vt:lpstr>
      <vt:lpstr>Podaci MSPM o manipulaciji pravima  djeteta tijekom i nakon razvoda braka  (prosjek za razdoblje 2009-2011)</vt:lpstr>
      <vt:lpstr>Roditeljska manipulacija = emocionalno zlostavljanje? </vt:lpstr>
      <vt:lpstr>PowerPoint Presentation</vt:lpstr>
      <vt:lpstr>Posljedice roditeljske manipulacije djetetom tijekom razvoda </vt:lpstr>
      <vt:lpstr>PowerPoint Presentation</vt:lpstr>
      <vt:lpstr>PowerPoint Presentation</vt:lpstr>
      <vt:lpstr>Najčešća ograničenja roditeljskih kompetencija</vt:lpstr>
      <vt:lpstr>Najčešća ograničenja roditeljskih kompetencija (2)</vt:lpstr>
      <vt:lpstr>PowerPoint Presentation</vt:lpstr>
      <vt:lpstr>Pitanja za raspravu</vt:lpstr>
      <vt:lpstr>Hvala na pozornostI</vt:lpstr>
    </vt:vector>
  </TitlesOfParts>
  <Company>Poliklinika za zaštitu djece grada Zagreba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Manipulacija djecom pri razvodu roditelja – (lažne) prijave za zlostavljanje</dc:title>
  <dc:creator>Tea Brezinščak</dc:creator>
  <cp:lastModifiedBy>Lana Peto</cp:lastModifiedBy>
  <cp:revision>74</cp:revision>
  <dcterms:created xsi:type="dcterms:W3CDTF">2013-11-07T08:31:07Z</dcterms:created>
  <dcterms:modified xsi:type="dcterms:W3CDTF">2014-11-12T15:52:17Z</dcterms:modified>
</cp:coreProperties>
</file>