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3"/>
  </p:notesMasterIdLst>
  <p:handoutMasterIdLst>
    <p:handoutMasterId r:id="rId64"/>
  </p:handoutMasterIdLst>
  <p:sldIdLst>
    <p:sldId id="341" r:id="rId2"/>
    <p:sldId id="304" r:id="rId3"/>
    <p:sldId id="305" r:id="rId4"/>
    <p:sldId id="306" r:id="rId5"/>
    <p:sldId id="324" r:id="rId6"/>
    <p:sldId id="339" r:id="rId7"/>
    <p:sldId id="307" r:id="rId8"/>
    <p:sldId id="308" r:id="rId9"/>
    <p:sldId id="309" r:id="rId10"/>
    <p:sldId id="310" r:id="rId11"/>
    <p:sldId id="311" r:id="rId12"/>
    <p:sldId id="312" r:id="rId13"/>
    <p:sldId id="313" r:id="rId14"/>
    <p:sldId id="314" r:id="rId15"/>
    <p:sldId id="315" r:id="rId16"/>
    <p:sldId id="316" r:id="rId17"/>
    <p:sldId id="317" r:id="rId18"/>
    <p:sldId id="283" r:id="rId19"/>
    <p:sldId id="275" r:id="rId20"/>
    <p:sldId id="285" r:id="rId21"/>
    <p:sldId id="284" r:id="rId22"/>
    <p:sldId id="318" r:id="rId23"/>
    <p:sldId id="319" r:id="rId24"/>
    <p:sldId id="320" r:id="rId25"/>
    <p:sldId id="332" r:id="rId26"/>
    <p:sldId id="325" r:id="rId27"/>
    <p:sldId id="331" r:id="rId28"/>
    <p:sldId id="291" r:id="rId29"/>
    <p:sldId id="278" r:id="rId30"/>
    <p:sldId id="277" r:id="rId31"/>
    <p:sldId id="287" r:id="rId32"/>
    <p:sldId id="340" r:id="rId33"/>
    <p:sldId id="288" r:id="rId34"/>
    <p:sldId id="292" r:id="rId35"/>
    <p:sldId id="293" r:id="rId36"/>
    <p:sldId id="294" r:id="rId37"/>
    <p:sldId id="295" r:id="rId38"/>
    <p:sldId id="336" r:id="rId39"/>
    <p:sldId id="296" r:id="rId40"/>
    <p:sldId id="297" r:id="rId41"/>
    <p:sldId id="338" r:id="rId42"/>
    <p:sldId id="298" r:id="rId43"/>
    <p:sldId id="337" r:id="rId44"/>
    <p:sldId id="328" r:id="rId45"/>
    <p:sldId id="329" r:id="rId46"/>
    <p:sldId id="280" r:id="rId47"/>
    <p:sldId id="330" r:id="rId48"/>
    <p:sldId id="301" r:id="rId49"/>
    <p:sldId id="303" r:id="rId50"/>
    <p:sldId id="333" r:id="rId51"/>
    <p:sldId id="334" r:id="rId52"/>
    <p:sldId id="335" r:id="rId53"/>
    <p:sldId id="327" r:id="rId54"/>
    <p:sldId id="300" r:id="rId55"/>
    <p:sldId id="265" r:id="rId56"/>
    <p:sldId id="266" r:id="rId57"/>
    <p:sldId id="273" r:id="rId58"/>
    <p:sldId id="271" r:id="rId59"/>
    <p:sldId id="258" r:id="rId60"/>
    <p:sldId id="260" r:id="rId61"/>
    <p:sldId id="262" r:id="rId62"/>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71" autoAdjust="0"/>
  </p:normalViewPr>
  <p:slideViewPr>
    <p:cSldViewPr>
      <p:cViewPr>
        <p:scale>
          <a:sx n="81" d="100"/>
          <a:sy n="81" d="100"/>
        </p:scale>
        <p:origin x="-2484"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07174103237096E-2"/>
          <c:y val="5.1400554097404488E-2"/>
          <c:w val="0.69753915135608047"/>
          <c:h val="0.79523549139690874"/>
        </c:manualLayout>
      </c:layout>
      <c:barChart>
        <c:barDir val="col"/>
        <c:grouping val="clustered"/>
        <c:varyColors val="0"/>
        <c:ser>
          <c:idx val="0"/>
          <c:order val="0"/>
          <c:tx>
            <c:strRef>
              <c:f>Sheet1!$A$7</c:f>
              <c:strCache>
                <c:ptCount val="1"/>
                <c:pt idx="0">
                  <c:v>Testimonies for Court Judges</c:v>
                </c:pt>
              </c:strCache>
            </c:strRef>
          </c:tx>
          <c:invertIfNegative val="0"/>
          <c:cat>
            <c:strRef>
              <c:f>Sheet1!$B$4:$Q$6</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Sheet1!$B$7:$Q$7</c:f>
              <c:numCache>
                <c:formatCode>General</c:formatCode>
                <c:ptCount val="16"/>
                <c:pt idx="0">
                  <c:v>21</c:v>
                </c:pt>
                <c:pt idx="1">
                  <c:v>71</c:v>
                </c:pt>
                <c:pt idx="2">
                  <c:v>45</c:v>
                </c:pt>
                <c:pt idx="3">
                  <c:v>45</c:v>
                </c:pt>
                <c:pt idx="4">
                  <c:v>60</c:v>
                </c:pt>
                <c:pt idx="5">
                  <c:v>70</c:v>
                </c:pt>
                <c:pt idx="6">
                  <c:v>40</c:v>
                </c:pt>
                <c:pt idx="7">
                  <c:v>40</c:v>
                </c:pt>
                <c:pt idx="8">
                  <c:v>55</c:v>
                </c:pt>
                <c:pt idx="9">
                  <c:v>56</c:v>
                </c:pt>
                <c:pt idx="10">
                  <c:v>103</c:v>
                </c:pt>
                <c:pt idx="11">
                  <c:v>56</c:v>
                </c:pt>
                <c:pt idx="12">
                  <c:v>56</c:v>
                </c:pt>
                <c:pt idx="13">
                  <c:v>66</c:v>
                </c:pt>
                <c:pt idx="14">
                  <c:v>53</c:v>
                </c:pt>
                <c:pt idx="15">
                  <c:v>96</c:v>
                </c:pt>
              </c:numCache>
            </c:numRef>
          </c:val>
        </c:ser>
        <c:ser>
          <c:idx val="1"/>
          <c:order val="1"/>
          <c:tx>
            <c:strRef>
              <c:f>Sheet1!$A$8</c:f>
              <c:strCache>
                <c:ptCount val="1"/>
                <c:pt idx="0">
                  <c:v>Exploratory interviews</c:v>
                </c:pt>
              </c:strCache>
            </c:strRef>
          </c:tx>
          <c:invertIfNegative val="0"/>
          <c:cat>
            <c:strRef>
              <c:f>Sheet1!$B$4:$Q$6</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Sheet1!$B$8:$Q$8</c:f>
              <c:numCache>
                <c:formatCode>General</c:formatCode>
                <c:ptCount val="16"/>
                <c:pt idx="0">
                  <c:v>0</c:v>
                </c:pt>
                <c:pt idx="1">
                  <c:v>47</c:v>
                </c:pt>
                <c:pt idx="2">
                  <c:v>62</c:v>
                </c:pt>
                <c:pt idx="3">
                  <c:v>75</c:v>
                </c:pt>
                <c:pt idx="4">
                  <c:v>107</c:v>
                </c:pt>
                <c:pt idx="5">
                  <c:v>140</c:v>
                </c:pt>
                <c:pt idx="6">
                  <c:v>128</c:v>
                </c:pt>
                <c:pt idx="7">
                  <c:v>146</c:v>
                </c:pt>
                <c:pt idx="8">
                  <c:v>127</c:v>
                </c:pt>
                <c:pt idx="9">
                  <c:v>133</c:v>
                </c:pt>
                <c:pt idx="10">
                  <c:v>141</c:v>
                </c:pt>
                <c:pt idx="11">
                  <c:v>174</c:v>
                </c:pt>
                <c:pt idx="12">
                  <c:v>168</c:v>
                </c:pt>
                <c:pt idx="13">
                  <c:v>136</c:v>
                </c:pt>
                <c:pt idx="14">
                  <c:v>156</c:v>
                </c:pt>
                <c:pt idx="15">
                  <c:v>156</c:v>
                </c:pt>
              </c:numCache>
            </c:numRef>
          </c:val>
        </c:ser>
        <c:ser>
          <c:idx val="2"/>
          <c:order val="2"/>
          <c:tx>
            <c:strRef>
              <c:f>Sheet1!$A$9</c:f>
              <c:strCache>
                <c:ptCount val="1"/>
                <c:pt idx="0">
                  <c:v>Investigative interviews total</c:v>
                </c:pt>
              </c:strCache>
            </c:strRef>
          </c:tx>
          <c:invertIfNegative val="0"/>
          <c:cat>
            <c:strRef>
              <c:f>Sheet1!$B$4:$Q$6</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Sheet1!$B$9:$Q$9</c:f>
              <c:numCache>
                <c:formatCode>General</c:formatCode>
                <c:ptCount val="16"/>
                <c:pt idx="0">
                  <c:v>21</c:v>
                </c:pt>
                <c:pt idx="1">
                  <c:v>118</c:v>
                </c:pt>
                <c:pt idx="2">
                  <c:v>107</c:v>
                </c:pt>
                <c:pt idx="3">
                  <c:v>120</c:v>
                </c:pt>
                <c:pt idx="4">
                  <c:v>167</c:v>
                </c:pt>
                <c:pt idx="5">
                  <c:v>210</c:v>
                </c:pt>
                <c:pt idx="6">
                  <c:v>168</c:v>
                </c:pt>
                <c:pt idx="7">
                  <c:v>186</c:v>
                </c:pt>
                <c:pt idx="8">
                  <c:v>182</c:v>
                </c:pt>
                <c:pt idx="9">
                  <c:v>189</c:v>
                </c:pt>
                <c:pt idx="10">
                  <c:v>244</c:v>
                </c:pt>
                <c:pt idx="11">
                  <c:v>230</c:v>
                </c:pt>
                <c:pt idx="12">
                  <c:v>224</c:v>
                </c:pt>
                <c:pt idx="13">
                  <c:v>202</c:v>
                </c:pt>
                <c:pt idx="14">
                  <c:v>209</c:v>
                </c:pt>
                <c:pt idx="15">
                  <c:v>252</c:v>
                </c:pt>
              </c:numCache>
            </c:numRef>
          </c:val>
        </c:ser>
        <c:dLbls>
          <c:showLegendKey val="0"/>
          <c:showVal val="0"/>
          <c:showCatName val="0"/>
          <c:showSerName val="0"/>
          <c:showPercent val="0"/>
          <c:showBubbleSize val="0"/>
        </c:dLbls>
        <c:gapWidth val="150"/>
        <c:axId val="144657792"/>
        <c:axId val="154014848"/>
      </c:barChart>
      <c:catAx>
        <c:axId val="144657792"/>
        <c:scaling>
          <c:orientation val="minMax"/>
        </c:scaling>
        <c:delete val="0"/>
        <c:axPos val="b"/>
        <c:majorTickMark val="out"/>
        <c:minorTickMark val="none"/>
        <c:tickLblPos val="nextTo"/>
        <c:crossAx val="154014848"/>
        <c:crosses val="autoZero"/>
        <c:auto val="1"/>
        <c:lblAlgn val="ctr"/>
        <c:lblOffset val="100"/>
        <c:noMultiLvlLbl val="0"/>
      </c:catAx>
      <c:valAx>
        <c:axId val="154014848"/>
        <c:scaling>
          <c:orientation val="minMax"/>
        </c:scaling>
        <c:delete val="0"/>
        <c:axPos val="l"/>
        <c:majorGridlines/>
        <c:numFmt formatCode="General" sourceLinked="1"/>
        <c:majorTickMark val="out"/>
        <c:minorTickMark val="none"/>
        <c:tickLblPos val="nextTo"/>
        <c:crossAx val="144657792"/>
        <c:crosses val="autoZero"/>
        <c:crossBetween val="between"/>
      </c:valAx>
    </c:plotArea>
    <c:legend>
      <c:legendPos val="r"/>
      <c:layout>
        <c:manualLayout>
          <c:xMode val="edge"/>
          <c:yMode val="edge"/>
          <c:x val="0.782178915135608"/>
          <c:y val="0.29051509186351704"/>
          <c:w val="0.20115441819772525"/>
          <c:h val="0.60415500145815104"/>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Sheet1!$A$4</c:f>
              <c:strCache>
                <c:ptCount val="1"/>
                <c:pt idx="0">
                  <c:v>Medical examination in Children´s house</c:v>
                </c:pt>
              </c:strCache>
            </c:strRef>
          </c:tx>
          <c:invertIfNegative val="0"/>
          <c:cat>
            <c:numRef>
              <c:f>Sheet1!$B$3:$D$3</c:f>
              <c:numCache>
                <c:formatCode>General</c:formatCode>
                <c:ptCount val="3"/>
                <c:pt idx="0">
                  <c:v>2011</c:v>
                </c:pt>
                <c:pt idx="1">
                  <c:v>2012</c:v>
                </c:pt>
                <c:pt idx="2">
                  <c:v>2013</c:v>
                </c:pt>
              </c:numCache>
            </c:numRef>
          </c:cat>
          <c:val>
            <c:numRef>
              <c:f>Sheet1!$B$4:$D$4</c:f>
              <c:numCache>
                <c:formatCode>General</c:formatCode>
                <c:ptCount val="3"/>
                <c:pt idx="0">
                  <c:v>21</c:v>
                </c:pt>
                <c:pt idx="1">
                  <c:v>9</c:v>
                </c:pt>
                <c:pt idx="2">
                  <c:v>23</c:v>
                </c:pt>
              </c:numCache>
            </c:numRef>
          </c:val>
        </c:ser>
        <c:ser>
          <c:idx val="1"/>
          <c:order val="1"/>
          <c:tx>
            <c:strRef>
              <c:f>Sheet1!$A$5</c:f>
              <c:strCache>
                <c:ptCount val="1"/>
                <c:pt idx="0">
                  <c:v>Cases in emergency assistance for sexual violence</c:v>
                </c:pt>
              </c:strCache>
            </c:strRef>
          </c:tx>
          <c:invertIfNegative val="0"/>
          <c:cat>
            <c:numRef>
              <c:f>Sheet1!$B$3:$D$3</c:f>
              <c:numCache>
                <c:formatCode>General</c:formatCode>
                <c:ptCount val="3"/>
                <c:pt idx="0">
                  <c:v>2011</c:v>
                </c:pt>
                <c:pt idx="1">
                  <c:v>2012</c:v>
                </c:pt>
                <c:pt idx="2">
                  <c:v>2013</c:v>
                </c:pt>
              </c:numCache>
            </c:numRef>
          </c:cat>
          <c:val>
            <c:numRef>
              <c:f>Sheet1!$B$5:$D$5</c:f>
              <c:numCache>
                <c:formatCode>General</c:formatCode>
                <c:ptCount val="3"/>
                <c:pt idx="0">
                  <c:v>21</c:v>
                </c:pt>
                <c:pt idx="1">
                  <c:v>38</c:v>
                </c:pt>
                <c:pt idx="2">
                  <c:v>23</c:v>
                </c:pt>
              </c:numCache>
            </c:numRef>
          </c:val>
        </c:ser>
        <c:dLbls>
          <c:showLegendKey val="0"/>
          <c:showVal val="0"/>
          <c:showCatName val="0"/>
          <c:showSerName val="0"/>
          <c:showPercent val="0"/>
          <c:showBubbleSize val="0"/>
        </c:dLbls>
        <c:gapWidth val="150"/>
        <c:overlap val="100"/>
        <c:axId val="155795840"/>
        <c:axId val="155797376"/>
      </c:barChart>
      <c:catAx>
        <c:axId val="155795840"/>
        <c:scaling>
          <c:orientation val="minMax"/>
        </c:scaling>
        <c:delete val="0"/>
        <c:axPos val="b"/>
        <c:numFmt formatCode="General" sourceLinked="1"/>
        <c:majorTickMark val="out"/>
        <c:minorTickMark val="none"/>
        <c:tickLblPos val="nextTo"/>
        <c:crossAx val="155797376"/>
        <c:crosses val="autoZero"/>
        <c:auto val="1"/>
        <c:lblAlgn val="ctr"/>
        <c:lblOffset val="100"/>
        <c:noMultiLvlLbl val="0"/>
      </c:catAx>
      <c:valAx>
        <c:axId val="155797376"/>
        <c:scaling>
          <c:orientation val="minMax"/>
        </c:scaling>
        <c:delete val="0"/>
        <c:axPos val="l"/>
        <c:majorGridlines/>
        <c:numFmt formatCode="General" sourceLinked="1"/>
        <c:majorTickMark val="out"/>
        <c:minorTickMark val="none"/>
        <c:tickLblPos val="nextTo"/>
        <c:crossAx val="15579584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Tilkynningar!$A$2</c:f>
              <c:strCache>
                <c:ptCount val="1"/>
                <c:pt idx="0">
                  <c:v>Reports of sexual abuse</c:v>
                </c:pt>
              </c:strCache>
            </c:strRef>
          </c:tx>
          <c:invertIfNegative val="0"/>
          <c:cat>
            <c:numRef>
              <c:f>Tilkynningar!$B$1:$F$1</c:f>
              <c:numCache>
                <c:formatCode>General</c:formatCode>
                <c:ptCount val="5"/>
                <c:pt idx="0">
                  <c:v>2009</c:v>
                </c:pt>
                <c:pt idx="1">
                  <c:v>2010</c:v>
                </c:pt>
                <c:pt idx="2">
                  <c:v>2011</c:v>
                </c:pt>
                <c:pt idx="3">
                  <c:v>2012</c:v>
                </c:pt>
                <c:pt idx="4">
                  <c:v>2013</c:v>
                </c:pt>
              </c:numCache>
            </c:numRef>
          </c:cat>
          <c:val>
            <c:numRef>
              <c:f>Tilkynningar!$B$2:$F$2</c:f>
              <c:numCache>
                <c:formatCode>General</c:formatCode>
                <c:ptCount val="5"/>
                <c:pt idx="0">
                  <c:v>447</c:v>
                </c:pt>
                <c:pt idx="1">
                  <c:v>441</c:v>
                </c:pt>
                <c:pt idx="2">
                  <c:v>470</c:v>
                </c:pt>
                <c:pt idx="3">
                  <c:v>436</c:v>
                </c:pt>
                <c:pt idx="4">
                  <c:v>577</c:v>
                </c:pt>
              </c:numCache>
            </c:numRef>
          </c:val>
        </c:ser>
        <c:ser>
          <c:idx val="1"/>
          <c:order val="1"/>
          <c:tx>
            <c:strRef>
              <c:f>Tilkynningar!$A$3</c:f>
              <c:strCache>
                <c:ptCount val="1"/>
                <c:pt idx="0">
                  <c:v>% of total reports</c:v>
                </c:pt>
              </c:strCache>
            </c:strRef>
          </c:tx>
          <c:invertIfNegative val="0"/>
          <c:cat>
            <c:numRef>
              <c:f>Tilkynningar!$B$1:$F$1</c:f>
              <c:numCache>
                <c:formatCode>General</c:formatCode>
                <c:ptCount val="5"/>
                <c:pt idx="0">
                  <c:v>2009</c:v>
                </c:pt>
                <c:pt idx="1">
                  <c:v>2010</c:v>
                </c:pt>
                <c:pt idx="2">
                  <c:v>2011</c:v>
                </c:pt>
                <c:pt idx="3">
                  <c:v>2012</c:v>
                </c:pt>
                <c:pt idx="4">
                  <c:v>2013</c:v>
                </c:pt>
              </c:numCache>
            </c:numRef>
          </c:cat>
          <c:val>
            <c:numRef>
              <c:f>Tilkynningar!$B$3:$F$3</c:f>
              <c:numCache>
                <c:formatCode>General</c:formatCode>
                <c:ptCount val="5"/>
                <c:pt idx="0" formatCode="0.0">
                  <c:v>4.8</c:v>
                </c:pt>
                <c:pt idx="1">
                  <c:v>4.8</c:v>
                </c:pt>
                <c:pt idx="2">
                  <c:v>5.4</c:v>
                </c:pt>
                <c:pt idx="3">
                  <c:v>5.5</c:v>
                </c:pt>
                <c:pt idx="4">
                  <c:v>6.7</c:v>
                </c:pt>
              </c:numCache>
            </c:numRef>
          </c:val>
        </c:ser>
        <c:dLbls>
          <c:showLegendKey val="0"/>
          <c:showVal val="0"/>
          <c:showCatName val="0"/>
          <c:showSerName val="0"/>
          <c:showPercent val="0"/>
          <c:showBubbleSize val="0"/>
        </c:dLbls>
        <c:gapWidth val="150"/>
        <c:axId val="155108480"/>
        <c:axId val="155110016"/>
      </c:barChart>
      <c:catAx>
        <c:axId val="155108480"/>
        <c:scaling>
          <c:orientation val="minMax"/>
        </c:scaling>
        <c:delete val="0"/>
        <c:axPos val="b"/>
        <c:numFmt formatCode="General" sourceLinked="1"/>
        <c:majorTickMark val="out"/>
        <c:minorTickMark val="none"/>
        <c:tickLblPos val="nextTo"/>
        <c:crossAx val="155110016"/>
        <c:crosses val="autoZero"/>
        <c:auto val="1"/>
        <c:lblAlgn val="ctr"/>
        <c:lblOffset val="100"/>
        <c:noMultiLvlLbl val="0"/>
      </c:catAx>
      <c:valAx>
        <c:axId val="155110016"/>
        <c:scaling>
          <c:orientation val="minMax"/>
        </c:scaling>
        <c:delete val="0"/>
        <c:axPos val="l"/>
        <c:majorGridlines/>
        <c:numFmt formatCode="General" sourceLinked="1"/>
        <c:majorTickMark val="out"/>
        <c:minorTickMark val="none"/>
        <c:tickLblPos val="nextTo"/>
        <c:crossAx val="15510848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Sheet1!$A$25</c:f>
              <c:strCache>
                <c:ptCount val="1"/>
                <c:pt idx="0">
                  <c:v>Medical examination in Children´s house</c:v>
                </c:pt>
              </c:strCache>
            </c:strRef>
          </c:tx>
          <c:invertIfNegative val="0"/>
          <c:cat>
            <c:numRef>
              <c:f>Sheet1!$B$24:$D$24</c:f>
              <c:numCache>
                <c:formatCode>General</c:formatCode>
                <c:ptCount val="3"/>
                <c:pt idx="0">
                  <c:v>2011</c:v>
                </c:pt>
                <c:pt idx="1">
                  <c:v>2012</c:v>
                </c:pt>
                <c:pt idx="2">
                  <c:v>2013</c:v>
                </c:pt>
              </c:numCache>
            </c:numRef>
          </c:cat>
          <c:val>
            <c:numRef>
              <c:f>Sheet1!$B$25:$D$25</c:f>
              <c:numCache>
                <c:formatCode>General</c:formatCode>
                <c:ptCount val="3"/>
                <c:pt idx="0">
                  <c:v>21</c:v>
                </c:pt>
                <c:pt idx="1">
                  <c:v>9</c:v>
                </c:pt>
                <c:pt idx="2">
                  <c:v>23</c:v>
                </c:pt>
              </c:numCache>
            </c:numRef>
          </c:val>
        </c:ser>
        <c:ser>
          <c:idx val="1"/>
          <c:order val="1"/>
          <c:tx>
            <c:strRef>
              <c:f>Sheet1!$A$26</c:f>
              <c:strCache>
                <c:ptCount val="1"/>
                <c:pt idx="0">
                  <c:v>Cases in emergency assistance for sexual violence</c:v>
                </c:pt>
              </c:strCache>
            </c:strRef>
          </c:tx>
          <c:invertIfNegative val="0"/>
          <c:cat>
            <c:numRef>
              <c:f>Sheet1!$B$24:$D$24</c:f>
              <c:numCache>
                <c:formatCode>General</c:formatCode>
                <c:ptCount val="3"/>
                <c:pt idx="0">
                  <c:v>2011</c:v>
                </c:pt>
                <c:pt idx="1">
                  <c:v>2012</c:v>
                </c:pt>
                <c:pt idx="2">
                  <c:v>2013</c:v>
                </c:pt>
              </c:numCache>
            </c:numRef>
          </c:cat>
          <c:val>
            <c:numRef>
              <c:f>Sheet1!$B$26:$D$26</c:f>
              <c:numCache>
                <c:formatCode>General</c:formatCode>
                <c:ptCount val="3"/>
                <c:pt idx="0">
                  <c:v>21</c:v>
                </c:pt>
                <c:pt idx="1">
                  <c:v>38</c:v>
                </c:pt>
                <c:pt idx="2">
                  <c:v>23</c:v>
                </c:pt>
              </c:numCache>
            </c:numRef>
          </c:val>
        </c:ser>
        <c:ser>
          <c:idx val="2"/>
          <c:order val="2"/>
          <c:tx>
            <c:strRef>
              <c:f>Sheet1!$A$27</c:f>
              <c:strCache>
                <c:ptCount val="1"/>
                <c:pt idx="0">
                  <c:v>Total</c:v>
                </c:pt>
              </c:strCache>
            </c:strRef>
          </c:tx>
          <c:invertIfNegative val="0"/>
          <c:cat>
            <c:numRef>
              <c:f>Sheet1!$B$24:$D$24</c:f>
              <c:numCache>
                <c:formatCode>General</c:formatCode>
                <c:ptCount val="3"/>
                <c:pt idx="0">
                  <c:v>2011</c:v>
                </c:pt>
                <c:pt idx="1">
                  <c:v>2012</c:v>
                </c:pt>
                <c:pt idx="2">
                  <c:v>2013</c:v>
                </c:pt>
              </c:numCache>
            </c:numRef>
          </c:cat>
          <c:val>
            <c:numRef>
              <c:f>Sheet1!$B$27:$D$27</c:f>
              <c:numCache>
                <c:formatCode>General</c:formatCode>
                <c:ptCount val="3"/>
                <c:pt idx="0">
                  <c:v>42</c:v>
                </c:pt>
                <c:pt idx="1">
                  <c:v>47</c:v>
                </c:pt>
                <c:pt idx="2">
                  <c:v>46</c:v>
                </c:pt>
              </c:numCache>
            </c:numRef>
          </c:val>
        </c:ser>
        <c:dLbls>
          <c:showLegendKey val="0"/>
          <c:showVal val="0"/>
          <c:showCatName val="0"/>
          <c:showSerName val="0"/>
          <c:showPercent val="0"/>
          <c:showBubbleSize val="0"/>
        </c:dLbls>
        <c:gapWidth val="150"/>
        <c:axId val="154199552"/>
        <c:axId val="154201088"/>
      </c:barChart>
      <c:catAx>
        <c:axId val="154199552"/>
        <c:scaling>
          <c:orientation val="minMax"/>
        </c:scaling>
        <c:delete val="0"/>
        <c:axPos val="b"/>
        <c:numFmt formatCode="General" sourceLinked="1"/>
        <c:majorTickMark val="out"/>
        <c:minorTickMark val="none"/>
        <c:tickLblPos val="nextTo"/>
        <c:crossAx val="154201088"/>
        <c:crosses val="autoZero"/>
        <c:auto val="1"/>
        <c:lblAlgn val="ctr"/>
        <c:lblOffset val="100"/>
        <c:noMultiLvlLbl val="0"/>
      </c:catAx>
      <c:valAx>
        <c:axId val="154201088"/>
        <c:scaling>
          <c:orientation val="minMax"/>
        </c:scaling>
        <c:delete val="0"/>
        <c:axPos val="l"/>
        <c:majorGridlines/>
        <c:numFmt formatCode="General" sourceLinked="1"/>
        <c:majorTickMark val="out"/>
        <c:minorTickMark val="none"/>
        <c:tickLblPos val="nextTo"/>
        <c:crossAx val="15419955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'Greiningar og meðferðarvit.'!$A$4</c:f>
              <c:strCache>
                <c:ptCount val="1"/>
                <c:pt idx="0">
                  <c:v>Girls</c:v>
                </c:pt>
              </c:strCache>
            </c:strRef>
          </c:tx>
          <c:invertIfNegative val="0"/>
          <c:cat>
            <c:numRef>
              <c:f>'Greiningar og meðferðarvit.'!$B$3:$E$3</c:f>
              <c:numCache>
                <c:formatCode>General</c:formatCode>
                <c:ptCount val="4"/>
                <c:pt idx="0">
                  <c:v>2009</c:v>
                </c:pt>
                <c:pt idx="1">
                  <c:v>2010</c:v>
                </c:pt>
                <c:pt idx="2">
                  <c:v>2011</c:v>
                </c:pt>
                <c:pt idx="3">
                  <c:v>2012</c:v>
                </c:pt>
              </c:numCache>
            </c:numRef>
          </c:cat>
          <c:val>
            <c:numRef>
              <c:f>'Greiningar og meðferðarvit.'!$B$4:$E$4</c:f>
              <c:numCache>
                <c:formatCode>General</c:formatCode>
                <c:ptCount val="4"/>
                <c:pt idx="0">
                  <c:v>101</c:v>
                </c:pt>
                <c:pt idx="1">
                  <c:v>91</c:v>
                </c:pt>
                <c:pt idx="2">
                  <c:v>94</c:v>
                </c:pt>
                <c:pt idx="3">
                  <c:v>84</c:v>
                </c:pt>
              </c:numCache>
            </c:numRef>
          </c:val>
        </c:ser>
        <c:ser>
          <c:idx val="1"/>
          <c:order val="1"/>
          <c:tx>
            <c:strRef>
              <c:f>'Greiningar og meðferðarvit.'!$A$5</c:f>
              <c:strCache>
                <c:ptCount val="1"/>
                <c:pt idx="0">
                  <c:v>Boys</c:v>
                </c:pt>
              </c:strCache>
            </c:strRef>
          </c:tx>
          <c:invertIfNegative val="0"/>
          <c:cat>
            <c:numRef>
              <c:f>'Greiningar og meðferðarvit.'!$B$3:$E$3</c:f>
              <c:numCache>
                <c:formatCode>General</c:formatCode>
                <c:ptCount val="4"/>
                <c:pt idx="0">
                  <c:v>2009</c:v>
                </c:pt>
                <c:pt idx="1">
                  <c:v>2010</c:v>
                </c:pt>
                <c:pt idx="2">
                  <c:v>2011</c:v>
                </c:pt>
                <c:pt idx="3">
                  <c:v>2012</c:v>
                </c:pt>
              </c:numCache>
            </c:numRef>
          </c:cat>
          <c:val>
            <c:numRef>
              <c:f>'Greiningar og meðferðarvit.'!$B$5:$E$5</c:f>
              <c:numCache>
                <c:formatCode>General</c:formatCode>
                <c:ptCount val="4"/>
                <c:pt idx="0">
                  <c:v>15</c:v>
                </c:pt>
                <c:pt idx="1">
                  <c:v>17</c:v>
                </c:pt>
                <c:pt idx="2">
                  <c:v>19</c:v>
                </c:pt>
                <c:pt idx="3">
                  <c:v>15</c:v>
                </c:pt>
              </c:numCache>
            </c:numRef>
          </c:val>
        </c:ser>
        <c:ser>
          <c:idx val="2"/>
          <c:order val="2"/>
          <c:tx>
            <c:strRef>
              <c:f>'Greiningar og meðferðarvit.'!$A$6</c:f>
              <c:strCache>
                <c:ptCount val="1"/>
                <c:pt idx="0">
                  <c:v>Total</c:v>
                </c:pt>
              </c:strCache>
            </c:strRef>
          </c:tx>
          <c:invertIfNegative val="0"/>
          <c:cat>
            <c:numRef>
              <c:f>'Greiningar og meðferðarvit.'!$B$3:$E$3</c:f>
              <c:numCache>
                <c:formatCode>General</c:formatCode>
                <c:ptCount val="4"/>
                <c:pt idx="0">
                  <c:v>2009</c:v>
                </c:pt>
                <c:pt idx="1">
                  <c:v>2010</c:v>
                </c:pt>
                <c:pt idx="2">
                  <c:v>2011</c:v>
                </c:pt>
                <c:pt idx="3">
                  <c:v>2012</c:v>
                </c:pt>
              </c:numCache>
            </c:numRef>
          </c:cat>
          <c:val>
            <c:numRef>
              <c:f>'Greiningar og meðferðarvit.'!$B$6:$E$6</c:f>
              <c:numCache>
                <c:formatCode>General</c:formatCode>
                <c:ptCount val="4"/>
                <c:pt idx="0">
                  <c:v>116</c:v>
                </c:pt>
                <c:pt idx="1">
                  <c:v>108</c:v>
                </c:pt>
                <c:pt idx="2">
                  <c:v>113</c:v>
                </c:pt>
                <c:pt idx="3">
                  <c:v>99</c:v>
                </c:pt>
              </c:numCache>
            </c:numRef>
          </c:val>
        </c:ser>
        <c:dLbls>
          <c:showLegendKey val="0"/>
          <c:showVal val="0"/>
          <c:showCatName val="0"/>
          <c:showSerName val="0"/>
          <c:showPercent val="0"/>
          <c:showBubbleSize val="0"/>
        </c:dLbls>
        <c:gapWidth val="150"/>
        <c:axId val="154750336"/>
        <c:axId val="154752128"/>
      </c:barChart>
      <c:catAx>
        <c:axId val="154750336"/>
        <c:scaling>
          <c:orientation val="minMax"/>
        </c:scaling>
        <c:delete val="0"/>
        <c:axPos val="b"/>
        <c:numFmt formatCode="General" sourceLinked="1"/>
        <c:majorTickMark val="out"/>
        <c:minorTickMark val="none"/>
        <c:tickLblPos val="nextTo"/>
        <c:crossAx val="154752128"/>
        <c:crosses val="autoZero"/>
        <c:auto val="1"/>
        <c:lblAlgn val="ctr"/>
        <c:lblOffset val="100"/>
        <c:noMultiLvlLbl val="0"/>
      </c:catAx>
      <c:valAx>
        <c:axId val="154752128"/>
        <c:scaling>
          <c:orientation val="minMax"/>
        </c:scaling>
        <c:delete val="0"/>
        <c:axPos val="l"/>
        <c:majorGridlines/>
        <c:numFmt formatCode="General" sourceLinked="1"/>
        <c:majorTickMark val="out"/>
        <c:minorTickMark val="none"/>
        <c:tickLblPos val="nextTo"/>
        <c:crossAx val="15475033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Sheet1!$B$32</c:f>
              <c:strCache>
                <c:ptCount val="1"/>
                <c:pt idx="0">
                  <c:v>2011</c:v>
                </c:pt>
              </c:strCache>
            </c:strRef>
          </c:tx>
          <c:invertIfNegative val="0"/>
          <c:cat>
            <c:strRef>
              <c:f>Sheet1!$A$33:$A$37</c:f>
              <c:strCache>
                <c:ptCount val="5"/>
                <c:pt idx="0">
                  <c:v>Testimonies for Court Judges</c:v>
                </c:pt>
                <c:pt idx="1">
                  <c:v>Exploratory interviews</c:v>
                </c:pt>
                <c:pt idx="2">
                  <c:v>Investigative interviews total</c:v>
                </c:pt>
                <c:pt idx="3">
                  <c:v>Treatment cases</c:v>
                </c:pt>
                <c:pt idx="4">
                  <c:v>Mmedical examination</c:v>
                </c:pt>
              </c:strCache>
            </c:strRef>
          </c:cat>
          <c:val>
            <c:numRef>
              <c:f>Sheet1!$B$33:$B$37</c:f>
              <c:numCache>
                <c:formatCode>General</c:formatCode>
                <c:ptCount val="5"/>
                <c:pt idx="0">
                  <c:v>66</c:v>
                </c:pt>
                <c:pt idx="1">
                  <c:v>136</c:v>
                </c:pt>
                <c:pt idx="2">
                  <c:v>202</c:v>
                </c:pt>
                <c:pt idx="3">
                  <c:v>113</c:v>
                </c:pt>
                <c:pt idx="4">
                  <c:v>21</c:v>
                </c:pt>
              </c:numCache>
            </c:numRef>
          </c:val>
        </c:ser>
        <c:ser>
          <c:idx val="1"/>
          <c:order val="1"/>
          <c:tx>
            <c:strRef>
              <c:f>Sheet1!$C$32</c:f>
              <c:strCache>
                <c:ptCount val="1"/>
                <c:pt idx="0">
                  <c:v>2012</c:v>
                </c:pt>
              </c:strCache>
            </c:strRef>
          </c:tx>
          <c:invertIfNegative val="0"/>
          <c:cat>
            <c:strRef>
              <c:f>Sheet1!$A$33:$A$37</c:f>
              <c:strCache>
                <c:ptCount val="5"/>
                <c:pt idx="0">
                  <c:v>Testimonies for Court Judges</c:v>
                </c:pt>
                <c:pt idx="1">
                  <c:v>Exploratory interviews</c:v>
                </c:pt>
                <c:pt idx="2">
                  <c:v>Investigative interviews total</c:v>
                </c:pt>
                <c:pt idx="3">
                  <c:v>Treatment cases</c:v>
                </c:pt>
                <c:pt idx="4">
                  <c:v>Mmedical examination</c:v>
                </c:pt>
              </c:strCache>
            </c:strRef>
          </c:cat>
          <c:val>
            <c:numRef>
              <c:f>Sheet1!$C$33:$C$37</c:f>
              <c:numCache>
                <c:formatCode>General</c:formatCode>
                <c:ptCount val="5"/>
                <c:pt idx="0">
                  <c:v>53</c:v>
                </c:pt>
                <c:pt idx="1">
                  <c:v>156</c:v>
                </c:pt>
                <c:pt idx="2">
                  <c:v>209</c:v>
                </c:pt>
                <c:pt idx="3">
                  <c:v>99</c:v>
                </c:pt>
                <c:pt idx="4">
                  <c:v>9</c:v>
                </c:pt>
              </c:numCache>
            </c:numRef>
          </c:val>
        </c:ser>
        <c:ser>
          <c:idx val="2"/>
          <c:order val="2"/>
          <c:tx>
            <c:strRef>
              <c:f>Sheet1!$D$32</c:f>
              <c:strCache>
                <c:ptCount val="1"/>
                <c:pt idx="0">
                  <c:v>2013</c:v>
                </c:pt>
              </c:strCache>
            </c:strRef>
          </c:tx>
          <c:invertIfNegative val="0"/>
          <c:cat>
            <c:strRef>
              <c:f>Sheet1!$A$33:$A$37</c:f>
              <c:strCache>
                <c:ptCount val="5"/>
                <c:pt idx="0">
                  <c:v>Testimonies for Court Judges</c:v>
                </c:pt>
                <c:pt idx="1">
                  <c:v>Exploratory interviews</c:v>
                </c:pt>
                <c:pt idx="2">
                  <c:v>Investigative interviews total</c:v>
                </c:pt>
                <c:pt idx="3">
                  <c:v>Treatment cases</c:v>
                </c:pt>
                <c:pt idx="4">
                  <c:v>Mmedical examination</c:v>
                </c:pt>
              </c:strCache>
            </c:strRef>
          </c:cat>
          <c:val>
            <c:numRef>
              <c:f>Sheet1!$D$33:$D$37</c:f>
              <c:numCache>
                <c:formatCode>General</c:formatCode>
                <c:ptCount val="5"/>
                <c:pt idx="0">
                  <c:v>96</c:v>
                </c:pt>
                <c:pt idx="1">
                  <c:v>156</c:v>
                </c:pt>
                <c:pt idx="2">
                  <c:v>252</c:v>
                </c:pt>
                <c:pt idx="3">
                  <c:v>85</c:v>
                </c:pt>
                <c:pt idx="4">
                  <c:v>23</c:v>
                </c:pt>
              </c:numCache>
            </c:numRef>
          </c:val>
        </c:ser>
        <c:dLbls>
          <c:showLegendKey val="0"/>
          <c:showVal val="0"/>
          <c:showCatName val="0"/>
          <c:showSerName val="0"/>
          <c:showPercent val="0"/>
          <c:showBubbleSize val="0"/>
        </c:dLbls>
        <c:gapWidth val="150"/>
        <c:axId val="145133952"/>
        <c:axId val="145135488"/>
      </c:barChart>
      <c:catAx>
        <c:axId val="145133952"/>
        <c:scaling>
          <c:orientation val="minMax"/>
        </c:scaling>
        <c:delete val="0"/>
        <c:axPos val="b"/>
        <c:majorTickMark val="out"/>
        <c:minorTickMark val="none"/>
        <c:tickLblPos val="nextTo"/>
        <c:crossAx val="145135488"/>
        <c:crosses val="autoZero"/>
        <c:auto val="1"/>
        <c:lblAlgn val="ctr"/>
        <c:lblOffset val="100"/>
        <c:noMultiLvlLbl val="0"/>
      </c:catAx>
      <c:valAx>
        <c:axId val="145135488"/>
        <c:scaling>
          <c:orientation val="minMax"/>
        </c:scaling>
        <c:delete val="0"/>
        <c:axPos val="l"/>
        <c:majorGridlines/>
        <c:numFmt formatCode="General" sourceLinked="1"/>
        <c:majorTickMark val="out"/>
        <c:minorTickMark val="none"/>
        <c:tickLblPos val="nextTo"/>
        <c:crossAx val="14513395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Sheet2!$C$3</c:f>
              <c:strCache>
                <c:ptCount val="1"/>
                <c:pt idx="0">
                  <c:v>1995-97</c:v>
                </c:pt>
              </c:strCache>
            </c:strRef>
          </c:tx>
          <c:invertIfNegative val="0"/>
          <c:dLbls>
            <c:showLegendKey val="0"/>
            <c:showVal val="1"/>
            <c:showCatName val="0"/>
            <c:showSerName val="0"/>
            <c:showPercent val="0"/>
            <c:showBubbleSize val="0"/>
            <c:showLeaderLines val="0"/>
          </c:dLbls>
          <c:cat>
            <c:strRef>
              <c:f>Sheet2!$B$4:$B$6</c:f>
              <c:strCache>
                <c:ptCount val="3"/>
                <c:pt idx="0">
                  <c:v>Investigations</c:v>
                </c:pt>
                <c:pt idx="1">
                  <c:v>Indictments</c:v>
                </c:pt>
                <c:pt idx="2">
                  <c:v>Convictions</c:v>
                </c:pt>
              </c:strCache>
            </c:strRef>
          </c:cat>
          <c:val>
            <c:numRef>
              <c:f>Sheet2!$C$4:$C$6</c:f>
              <c:numCache>
                <c:formatCode>General</c:formatCode>
                <c:ptCount val="3"/>
                <c:pt idx="0">
                  <c:v>146</c:v>
                </c:pt>
                <c:pt idx="1">
                  <c:v>51</c:v>
                </c:pt>
                <c:pt idx="2">
                  <c:v>49</c:v>
                </c:pt>
              </c:numCache>
            </c:numRef>
          </c:val>
        </c:ser>
        <c:ser>
          <c:idx val="1"/>
          <c:order val="1"/>
          <c:tx>
            <c:strRef>
              <c:f>Sheet2!$D$3</c:f>
              <c:strCache>
                <c:ptCount val="1"/>
                <c:pt idx="0">
                  <c:v>2006-2008</c:v>
                </c:pt>
              </c:strCache>
            </c:strRef>
          </c:tx>
          <c:invertIfNegative val="0"/>
          <c:dLbls>
            <c:showLegendKey val="0"/>
            <c:showVal val="1"/>
            <c:showCatName val="0"/>
            <c:showSerName val="0"/>
            <c:showPercent val="0"/>
            <c:showBubbleSize val="0"/>
            <c:showLeaderLines val="0"/>
          </c:dLbls>
          <c:cat>
            <c:strRef>
              <c:f>Sheet2!$B$4:$B$6</c:f>
              <c:strCache>
                <c:ptCount val="3"/>
                <c:pt idx="0">
                  <c:v>Investigations</c:v>
                </c:pt>
                <c:pt idx="1">
                  <c:v>Indictments</c:v>
                </c:pt>
                <c:pt idx="2">
                  <c:v>Convictions</c:v>
                </c:pt>
              </c:strCache>
            </c:strRef>
          </c:cat>
          <c:val>
            <c:numRef>
              <c:f>Sheet2!$D$4:$D$6</c:f>
              <c:numCache>
                <c:formatCode>General</c:formatCode>
                <c:ptCount val="3"/>
                <c:pt idx="0">
                  <c:v>315</c:v>
                </c:pt>
                <c:pt idx="1">
                  <c:v>155</c:v>
                </c:pt>
                <c:pt idx="2">
                  <c:v>108</c:v>
                </c:pt>
              </c:numCache>
            </c:numRef>
          </c:val>
        </c:ser>
        <c:dLbls>
          <c:showLegendKey val="0"/>
          <c:showVal val="0"/>
          <c:showCatName val="0"/>
          <c:showSerName val="0"/>
          <c:showPercent val="0"/>
          <c:showBubbleSize val="0"/>
        </c:dLbls>
        <c:gapWidth val="150"/>
        <c:axId val="154700800"/>
        <c:axId val="154710784"/>
      </c:barChart>
      <c:catAx>
        <c:axId val="154700800"/>
        <c:scaling>
          <c:orientation val="minMax"/>
        </c:scaling>
        <c:delete val="0"/>
        <c:axPos val="b"/>
        <c:majorTickMark val="out"/>
        <c:minorTickMark val="none"/>
        <c:tickLblPos val="nextTo"/>
        <c:crossAx val="154710784"/>
        <c:crosses val="autoZero"/>
        <c:auto val="1"/>
        <c:lblAlgn val="ctr"/>
        <c:lblOffset val="100"/>
        <c:noMultiLvlLbl val="0"/>
      </c:catAx>
      <c:valAx>
        <c:axId val="154710784"/>
        <c:scaling>
          <c:orientation val="minMax"/>
        </c:scaling>
        <c:delete val="0"/>
        <c:axPos val="l"/>
        <c:majorGridlines/>
        <c:numFmt formatCode="General" sourceLinked="1"/>
        <c:majorTickMark val="out"/>
        <c:minorTickMark val="none"/>
        <c:tickLblPos val="nextTo"/>
        <c:crossAx val="154700800"/>
        <c:crosses val="autoZero"/>
        <c:crossBetween val="between"/>
      </c:valAx>
    </c:plotArea>
    <c:legend>
      <c:legendPos val="r"/>
      <c:overlay val="0"/>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rannsóknarviðtöl!$B$4</c:f>
              <c:strCache>
                <c:ptCount val="1"/>
                <c:pt idx="0">
                  <c:v>2010</c:v>
                </c:pt>
              </c:strCache>
            </c:strRef>
          </c:tx>
          <c:invertIfNegative val="0"/>
          <c:cat>
            <c:strRef>
              <c:f>rannsóknarviðtöl!$A$5:$A$9</c:f>
              <c:strCache>
                <c:ptCount val="5"/>
                <c:pt idx="0">
                  <c:v>15–18 </c:v>
                </c:pt>
                <c:pt idx="1">
                  <c:v>12–14  </c:v>
                </c:pt>
                <c:pt idx="2">
                  <c:v>9–11 ár</c:v>
                </c:pt>
                <c:pt idx="3">
                  <c:v>6–8 </c:v>
                </c:pt>
                <c:pt idx="4">
                  <c:v>3–5 </c:v>
                </c:pt>
              </c:strCache>
            </c:strRef>
          </c:cat>
          <c:val>
            <c:numRef>
              <c:f>rannsóknarviðtöl!$B$5:$B$9</c:f>
              <c:numCache>
                <c:formatCode>General</c:formatCode>
                <c:ptCount val="5"/>
                <c:pt idx="0">
                  <c:v>21</c:v>
                </c:pt>
                <c:pt idx="1">
                  <c:v>66</c:v>
                </c:pt>
                <c:pt idx="2">
                  <c:v>57</c:v>
                </c:pt>
                <c:pt idx="3">
                  <c:v>40</c:v>
                </c:pt>
                <c:pt idx="4">
                  <c:v>40</c:v>
                </c:pt>
              </c:numCache>
            </c:numRef>
          </c:val>
        </c:ser>
        <c:ser>
          <c:idx val="1"/>
          <c:order val="1"/>
          <c:tx>
            <c:strRef>
              <c:f>rannsóknarviðtöl!$C$4</c:f>
              <c:strCache>
                <c:ptCount val="1"/>
                <c:pt idx="0">
                  <c:v>2011</c:v>
                </c:pt>
              </c:strCache>
            </c:strRef>
          </c:tx>
          <c:invertIfNegative val="0"/>
          <c:cat>
            <c:strRef>
              <c:f>rannsóknarviðtöl!$A$5:$A$9</c:f>
              <c:strCache>
                <c:ptCount val="5"/>
                <c:pt idx="0">
                  <c:v>15–18 </c:v>
                </c:pt>
                <c:pt idx="1">
                  <c:v>12–14  </c:v>
                </c:pt>
                <c:pt idx="2">
                  <c:v>9–11 ár</c:v>
                </c:pt>
                <c:pt idx="3">
                  <c:v>6–8 </c:v>
                </c:pt>
                <c:pt idx="4">
                  <c:v>3–5 </c:v>
                </c:pt>
              </c:strCache>
            </c:strRef>
          </c:cat>
          <c:val>
            <c:numRef>
              <c:f>rannsóknarviðtöl!$C$5:$C$9</c:f>
              <c:numCache>
                <c:formatCode>General</c:formatCode>
                <c:ptCount val="5"/>
                <c:pt idx="0">
                  <c:v>26</c:v>
                </c:pt>
                <c:pt idx="1">
                  <c:v>54</c:v>
                </c:pt>
                <c:pt idx="2">
                  <c:v>41</c:v>
                </c:pt>
                <c:pt idx="3">
                  <c:v>41</c:v>
                </c:pt>
                <c:pt idx="4">
                  <c:v>40</c:v>
                </c:pt>
              </c:numCache>
            </c:numRef>
          </c:val>
        </c:ser>
        <c:ser>
          <c:idx val="2"/>
          <c:order val="2"/>
          <c:tx>
            <c:strRef>
              <c:f>rannsóknarviðtöl!$D$4</c:f>
              <c:strCache>
                <c:ptCount val="1"/>
                <c:pt idx="0">
                  <c:v>2012</c:v>
                </c:pt>
              </c:strCache>
            </c:strRef>
          </c:tx>
          <c:invertIfNegative val="0"/>
          <c:cat>
            <c:strRef>
              <c:f>rannsóknarviðtöl!$A$5:$A$9</c:f>
              <c:strCache>
                <c:ptCount val="5"/>
                <c:pt idx="0">
                  <c:v>15–18 </c:v>
                </c:pt>
                <c:pt idx="1">
                  <c:v>12–14  </c:v>
                </c:pt>
                <c:pt idx="2">
                  <c:v>9–11 ár</c:v>
                </c:pt>
                <c:pt idx="3">
                  <c:v>6–8 </c:v>
                </c:pt>
                <c:pt idx="4">
                  <c:v>3–5 </c:v>
                </c:pt>
              </c:strCache>
            </c:strRef>
          </c:cat>
          <c:val>
            <c:numRef>
              <c:f>rannsóknarviðtöl!$D$5:$D$9</c:f>
              <c:numCache>
                <c:formatCode>General</c:formatCode>
                <c:ptCount val="5"/>
                <c:pt idx="0">
                  <c:v>31</c:v>
                </c:pt>
                <c:pt idx="1">
                  <c:v>53</c:v>
                </c:pt>
                <c:pt idx="2">
                  <c:v>36</c:v>
                </c:pt>
                <c:pt idx="3">
                  <c:v>57</c:v>
                </c:pt>
                <c:pt idx="4">
                  <c:v>32</c:v>
                </c:pt>
              </c:numCache>
            </c:numRef>
          </c:val>
        </c:ser>
        <c:dLbls>
          <c:showLegendKey val="0"/>
          <c:showVal val="0"/>
          <c:showCatName val="0"/>
          <c:showSerName val="0"/>
          <c:showPercent val="0"/>
          <c:showBubbleSize val="0"/>
        </c:dLbls>
        <c:gapWidth val="150"/>
        <c:axId val="155470464"/>
        <c:axId val="155476352"/>
      </c:barChart>
      <c:catAx>
        <c:axId val="155470464"/>
        <c:scaling>
          <c:orientation val="minMax"/>
        </c:scaling>
        <c:delete val="0"/>
        <c:axPos val="b"/>
        <c:majorTickMark val="out"/>
        <c:minorTickMark val="none"/>
        <c:tickLblPos val="nextTo"/>
        <c:crossAx val="155476352"/>
        <c:crosses val="autoZero"/>
        <c:auto val="1"/>
        <c:lblAlgn val="ctr"/>
        <c:lblOffset val="100"/>
        <c:noMultiLvlLbl val="0"/>
      </c:catAx>
      <c:valAx>
        <c:axId val="155476352"/>
        <c:scaling>
          <c:orientation val="minMax"/>
        </c:scaling>
        <c:delete val="0"/>
        <c:axPos val="l"/>
        <c:majorGridlines/>
        <c:numFmt formatCode="General" sourceLinked="1"/>
        <c:majorTickMark val="out"/>
        <c:minorTickMark val="none"/>
        <c:tickLblPos val="nextTo"/>
        <c:crossAx val="155470464"/>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rannsóknarviðtöl!$A$33</c:f>
              <c:strCache>
                <c:ptCount val="1"/>
                <c:pt idx="0">
                  <c:v>Girls</c:v>
                </c:pt>
              </c:strCache>
            </c:strRef>
          </c:tx>
          <c:invertIfNegative val="0"/>
          <c:cat>
            <c:numRef>
              <c:f>rannsóknarviðtöl!$B$32:$E$32</c:f>
              <c:numCache>
                <c:formatCode>General</c:formatCode>
                <c:ptCount val="4"/>
                <c:pt idx="0">
                  <c:v>2010</c:v>
                </c:pt>
                <c:pt idx="1">
                  <c:v>2011</c:v>
                </c:pt>
                <c:pt idx="2">
                  <c:v>2012</c:v>
                </c:pt>
                <c:pt idx="3">
                  <c:v>2013</c:v>
                </c:pt>
              </c:numCache>
            </c:numRef>
          </c:cat>
          <c:val>
            <c:numRef>
              <c:f>rannsóknarviðtöl!$B$33:$E$33</c:f>
              <c:numCache>
                <c:formatCode>General</c:formatCode>
                <c:ptCount val="4"/>
                <c:pt idx="0">
                  <c:v>149</c:v>
                </c:pt>
                <c:pt idx="1">
                  <c:v>146</c:v>
                </c:pt>
                <c:pt idx="2">
                  <c:v>146</c:v>
                </c:pt>
                <c:pt idx="3">
                  <c:v>181</c:v>
                </c:pt>
              </c:numCache>
            </c:numRef>
          </c:val>
        </c:ser>
        <c:ser>
          <c:idx val="1"/>
          <c:order val="1"/>
          <c:tx>
            <c:strRef>
              <c:f>rannsóknarviðtöl!$A$34</c:f>
              <c:strCache>
                <c:ptCount val="1"/>
                <c:pt idx="0">
                  <c:v>Boys</c:v>
                </c:pt>
              </c:strCache>
            </c:strRef>
          </c:tx>
          <c:invertIfNegative val="0"/>
          <c:cat>
            <c:numRef>
              <c:f>rannsóknarviðtöl!$B$32:$E$32</c:f>
              <c:numCache>
                <c:formatCode>General</c:formatCode>
                <c:ptCount val="4"/>
                <c:pt idx="0">
                  <c:v>2010</c:v>
                </c:pt>
                <c:pt idx="1">
                  <c:v>2011</c:v>
                </c:pt>
                <c:pt idx="2">
                  <c:v>2012</c:v>
                </c:pt>
                <c:pt idx="3">
                  <c:v>2013</c:v>
                </c:pt>
              </c:numCache>
            </c:numRef>
          </c:cat>
          <c:val>
            <c:numRef>
              <c:f>rannsóknarviðtöl!$B$34:$E$34</c:f>
              <c:numCache>
                <c:formatCode>General</c:formatCode>
                <c:ptCount val="4"/>
                <c:pt idx="0">
                  <c:v>75</c:v>
                </c:pt>
                <c:pt idx="1">
                  <c:v>56</c:v>
                </c:pt>
                <c:pt idx="2">
                  <c:v>63</c:v>
                </c:pt>
                <c:pt idx="3">
                  <c:v>71</c:v>
                </c:pt>
              </c:numCache>
            </c:numRef>
          </c:val>
        </c:ser>
        <c:dLbls>
          <c:showLegendKey val="0"/>
          <c:showVal val="0"/>
          <c:showCatName val="0"/>
          <c:showSerName val="0"/>
          <c:showPercent val="0"/>
          <c:showBubbleSize val="0"/>
        </c:dLbls>
        <c:gapWidth val="150"/>
        <c:axId val="155437696"/>
        <c:axId val="155439488"/>
      </c:barChart>
      <c:catAx>
        <c:axId val="155437696"/>
        <c:scaling>
          <c:orientation val="minMax"/>
        </c:scaling>
        <c:delete val="0"/>
        <c:axPos val="b"/>
        <c:numFmt formatCode="General" sourceLinked="1"/>
        <c:majorTickMark val="out"/>
        <c:minorTickMark val="none"/>
        <c:tickLblPos val="nextTo"/>
        <c:crossAx val="155439488"/>
        <c:crosses val="autoZero"/>
        <c:auto val="1"/>
        <c:lblAlgn val="ctr"/>
        <c:lblOffset val="100"/>
        <c:noMultiLvlLbl val="0"/>
      </c:catAx>
      <c:valAx>
        <c:axId val="155439488"/>
        <c:scaling>
          <c:orientation val="minMax"/>
        </c:scaling>
        <c:delete val="0"/>
        <c:axPos val="l"/>
        <c:majorGridlines/>
        <c:numFmt formatCode="General" sourceLinked="1"/>
        <c:majorTickMark val="out"/>
        <c:minorTickMark val="none"/>
        <c:tickLblPos val="nextTo"/>
        <c:crossAx val="15543769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'greindu frá'!$A$4</c:f>
              <c:strCache>
                <c:ptCount val="1"/>
                <c:pt idx="0">
                  <c:v>Investigative interviews </c:v>
                </c:pt>
              </c:strCache>
            </c:strRef>
          </c:tx>
          <c:invertIfNegative val="0"/>
          <c:cat>
            <c:numRef>
              <c:f>'greindu frá'!$B$3:$G$3</c:f>
              <c:numCache>
                <c:formatCode>General</c:formatCode>
                <c:ptCount val="6"/>
                <c:pt idx="0">
                  <c:v>2007</c:v>
                </c:pt>
                <c:pt idx="1">
                  <c:v>2008</c:v>
                </c:pt>
                <c:pt idx="2">
                  <c:v>2009</c:v>
                </c:pt>
                <c:pt idx="3">
                  <c:v>2010</c:v>
                </c:pt>
                <c:pt idx="4">
                  <c:v>2011</c:v>
                </c:pt>
                <c:pt idx="5">
                  <c:v>2012</c:v>
                </c:pt>
              </c:numCache>
            </c:numRef>
          </c:cat>
          <c:val>
            <c:numRef>
              <c:f>'greindu frá'!$B$4:$G$4</c:f>
              <c:numCache>
                <c:formatCode>0.00%</c:formatCode>
                <c:ptCount val="6"/>
                <c:pt idx="0">
                  <c:v>0.439</c:v>
                </c:pt>
                <c:pt idx="1">
                  <c:v>0.5</c:v>
                </c:pt>
                <c:pt idx="2">
                  <c:v>0.59099999999999997</c:v>
                </c:pt>
                <c:pt idx="3">
                  <c:v>0.45700000000000002</c:v>
                </c:pt>
                <c:pt idx="4">
                  <c:v>0.47</c:v>
                </c:pt>
                <c:pt idx="5">
                  <c:v>0.378</c:v>
                </c:pt>
              </c:numCache>
            </c:numRef>
          </c:val>
        </c:ser>
        <c:ser>
          <c:idx val="1"/>
          <c:order val="1"/>
          <c:tx>
            <c:strRef>
              <c:f>'greindu frá'!$A$5</c:f>
              <c:strCache>
                <c:ptCount val="1"/>
                <c:pt idx="0">
                  <c:v>Testimonies for Court Judges</c:v>
                </c:pt>
              </c:strCache>
            </c:strRef>
          </c:tx>
          <c:invertIfNegative val="0"/>
          <c:cat>
            <c:numRef>
              <c:f>'greindu frá'!$B$3:$G$3</c:f>
              <c:numCache>
                <c:formatCode>General</c:formatCode>
                <c:ptCount val="6"/>
                <c:pt idx="0">
                  <c:v>2007</c:v>
                </c:pt>
                <c:pt idx="1">
                  <c:v>2008</c:v>
                </c:pt>
                <c:pt idx="2">
                  <c:v>2009</c:v>
                </c:pt>
                <c:pt idx="3">
                  <c:v>2010</c:v>
                </c:pt>
                <c:pt idx="4">
                  <c:v>2011</c:v>
                </c:pt>
                <c:pt idx="5">
                  <c:v>2012</c:v>
                </c:pt>
              </c:numCache>
            </c:numRef>
          </c:cat>
          <c:val>
            <c:numRef>
              <c:f>'greindu frá'!$B$5:$G$5</c:f>
              <c:numCache>
                <c:formatCode>0.00%</c:formatCode>
                <c:ptCount val="6"/>
                <c:pt idx="0">
                  <c:v>0.875</c:v>
                </c:pt>
                <c:pt idx="1">
                  <c:v>0.67</c:v>
                </c:pt>
                <c:pt idx="2">
                  <c:v>0.68400000000000005</c:v>
                </c:pt>
                <c:pt idx="3">
                  <c:v>0.78200000000000003</c:v>
                </c:pt>
                <c:pt idx="4">
                  <c:v>0.57599999999999996</c:v>
                </c:pt>
                <c:pt idx="5">
                  <c:v>0.755</c:v>
                </c:pt>
              </c:numCache>
            </c:numRef>
          </c:val>
        </c:ser>
        <c:ser>
          <c:idx val="2"/>
          <c:order val="2"/>
          <c:tx>
            <c:strRef>
              <c:f>'greindu frá'!$A$6</c:f>
              <c:strCache>
                <c:ptCount val="1"/>
                <c:pt idx="0">
                  <c:v>Exploratory interviews</c:v>
                </c:pt>
              </c:strCache>
            </c:strRef>
          </c:tx>
          <c:invertIfNegative val="0"/>
          <c:cat>
            <c:numRef>
              <c:f>'greindu frá'!$B$3:$G$3</c:f>
              <c:numCache>
                <c:formatCode>General</c:formatCode>
                <c:ptCount val="6"/>
                <c:pt idx="0">
                  <c:v>2007</c:v>
                </c:pt>
                <c:pt idx="1">
                  <c:v>2008</c:v>
                </c:pt>
                <c:pt idx="2">
                  <c:v>2009</c:v>
                </c:pt>
                <c:pt idx="3">
                  <c:v>2010</c:v>
                </c:pt>
                <c:pt idx="4">
                  <c:v>2011</c:v>
                </c:pt>
                <c:pt idx="5">
                  <c:v>2012</c:v>
                </c:pt>
              </c:numCache>
            </c:numRef>
          </c:cat>
          <c:val>
            <c:numRef>
              <c:f>'greindu frá'!$B$6:$G$6</c:f>
              <c:numCache>
                <c:formatCode>0.00%</c:formatCode>
                <c:ptCount val="6"/>
                <c:pt idx="0">
                  <c:v>0.25600000000000001</c:v>
                </c:pt>
                <c:pt idx="1">
                  <c:v>0.376</c:v>
                </c:pt>
                <c:pt idx="2">
                  <c:v>0.56100000000000005</c:v>
                </c:pt>
                <c:pt idx="3">
                  <c:v>0.35099999999999998</c:v>
                </c:pt>
                <c:pt idx="4">
                  <c:v>0.41899999999999998</c:v>
                </c:pt>
                <c:pt idx="5">
                  <c:v>0.25</c:v>
                </c:pt>
              </c:numCache>
            </c:numRef>
          </c:val>
        </c:ser>
        <c:dLbls>
          <c:showLegendKey val="0"/>
          <c:showVal val="0"/>
          <c:showCatName val="0"/>
          <c:showSerName val="0"/>
          <c:showPercent val="0"/>
          <c:showBubbleSize val="0"/>
        </c:dLbls>
        <c:gapWidth val="150"/>
        <c:axId val="154328448"/>
        <c:axId val="154330240"/>
      </c:barChart>
      <c:catAx>
        <c:axId val="154328448"/>
        <c:scaling>
          <c:orientation val="minMax"/>
        </c:scaling>
        <c:delete val="0"/>
        <c:axPos val="b"/>
        <c:numFmt formatCode="General" sourceLinked="1"/>
        <c:majorTickMark val="out"/>
        <c:minorTickMark val="none"/>
        <c:tickLblPos val="nextTo"/>
        <c:crossAx val="154330240"/>
        <c:crosses val="autoZero"/>
        <c:auto val="1"/>
        <c:lblAlgn val="ctr"/>
        <c:lblOffset val="100"/>
        <c:noMultiLvlLbl val="0"/>
      </c:catAx>
      <c:valAx>
        <c:axId val="154330240"/>
        <c:scaling>
          <c:orientation val="minMax"/>
        </c:scaling>
        <c:delete val="0"/>
        <c:axPos val="l"/>
        <c:majorGridlines/>
        <c:numFmt formatCode="0.00%" sourceLinked="1"/>
        <c:majorTickMark val="out"/>
        <c:minorTickMark val="none"/>
        <c:tickLblPos val="nextTo"/>
        <c:crossAx val="15432844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'Greiningar og meðferðarvit.'!$C$31</c:f>
              <c:strCache>
                <c:ptCount val="1"/>
                <c:pt idx="0">
                  <c:v>2010</c:v>
                </c:pt>
              </c:strCache>
            </c:strRef>
          </c:tx>
          <c:invertIfNegative val="0"/>
          <c:cat>
            <c:strRef>
              <c:f>'Greiningar og meðferðarvit.'!$B$32:$B$36</c:f>
              <c:strCache>
                <c:ptCount val="5"/>
                <c:pt idx="0">
                  <c:v>15–18 </c:v>
                </c:pt>
                <c:pt idx="1">
                  <c:v>12–14  </c:v>
                </c:pt>
                <c:pt idx="2">
                  <c:v>9–11 </c:v>
                </c:pt>
                <c:pt idx="3">
                  <c:v>6–8 </c:v>
                </c:pt>
                <c:pt idx="4">
                  <c:v>3–5 </c:v>
                </c:pt>
              </c:strCache>
            </c:strRef>
          </c:cat>
          <c:val>
            <c:numRef>
              <c:f>'Greiningar og meðferðarvit.'!$C$32:$C$36</c:f>
              <c:numCache>
                <c:formatCode>General</c:formatCode>
                <c:ptCount val="5"/>
                <c:pt idx="0">
                  <c:v>36</c:v>
                </c:pt>
                <c:pt idx="1">
                  <c:v>35</c:v>
                </c:pt>
                <c:pt idx="2">
                  <c:v>20</c:v>
                </c:pt>
                <c:pt idx="3">
                  <c:v>9</c:v>
                </c:pt>
                <c:pt idx="4">
                  <c:v>8</c:v>
                </c:pt>
              </c:numCache>
            </c:numRef>
          </c:val>
        </c:ser>
        <c:ser>
          <c:idx val="1"/>
          <c:order val="1"/>
          <c:tx>
            <c:strRef>
              <c:f>'Greiningar og meðferðarvit.'!$D$31</c:f>
              <c:strCache>
                <c:ptCount val="1"/>
                <c:pt idx="0">
                  <c:v>2011</c:v>
                </c:pt>
              </c:strCache>
            </c:strRef>
          </c:tx>
          <c:invertIfNegative val="0"/>
          <c:cat>
            <c:strRef>
              <c:f>'Greiningar og meðferðarvit.'!$B$32:$B$36</c:f>
              <c:strCache>
                <c:ptCount val="5"/>
                <c:pt idx="0">
                  <c:v>15–18 </c:v>
                </c:pt>
                <c:pt idx="1">
                  <c:v>12–14  </c:v>
                </c:pt>
                <c:pt idx="2">
                  <c:v>9–11 </c:v>
                </c:pt>
                <c:pt idx="3">
                  <c:v>6–8 </c:v>
                </c:pt>
                <c:pt idx="4">
                  <c:v>3–5 </c:v>
                </c:pt>
              </c:strCache>
            </c:strRef>
          </c:cat>
          <c:val>
            <c:numRef>
              <c:f>'Greiningar og meðferðarvit.'!$D$32:$D$36</c:f>
              <c:numCache>
                <c:formatCode>General</c:formatCode>
                <c:ptCount val="5"/>
                <c:pt idx="0">
                  <c:v>51</c:v>
                </c:pt>
                <c:pt idx="1">
                  <c:v>32</c:v>
                </c:pt>
                <c:pt idx="2">
                  <c:v>13</c:v>
                </c:pt>
                <c:pt idx="3">
                  <c:v>10</c:v>
                </c:pt>
                <c:pt idx="4">
                  <c:v>7</c:v>
                </c:pt>
              </c:numCache>
            </c:numRef>
          </c:val>
        </c:ser>
        <c:ser>
          <c:idx val="2"/>
          <c:order val="2"/>
          <c:tx>
            <c:strRef>
              <c:f>'Greiningar og meðferðarvit.'!$E$31</c:f>
              <c:strCache>
                <c:ptCount val="1"/>
                <c:pt idx="0">
                  <c:v>2012</c:v>
                </c:pt>
              </c:strCache>
            </c:strRef>
          </c:tx>
          <c:invertIfNegative val="0"/>
          <c:cat>
            <c:strRef>
              <c:f>'Greiningar og meðferðarvit.'!$B$32:$B$36</c:f>
              <c:strCache>
                <c:ptCount val="5"/>
                <c:pt idx="0">
                  <c:v>15–18 </c:v>
                </c:pt>
                <c:pt idx="1">
                  <c:v>12–14  </c:v>
                </c:pt>
                <c:pt idx="2">
                  <c:v>9–11 </c:v>
                </c:pt>
                <c:pt idx="3">
                  <c:v>6–8 </c:v>
                </c:pt>
                <c:pt idx="4">
                  <c:v>3–5 </c:v>
                </c:pt>
              </c:strCache>
            </c:strRef>
          </c:cat>
          <c:val>
            <c:numRef>
              <c:f>'Greiningar og meðferðarvit.'!$E$32:$E$36</c:f>
              <c:numCache>
                <c:formatCode>General</c:formatCode>
                <c:ptCount val="5"/>
                <c:pt idx="0">
                  <c:v>45</c:v>
                </c:pt>
                <c:pt idx="1">
                  <c:v>28</c:v>
                </c:pt>
                <c:pt idx="2">
                  <c:v>13</c:v>
                </c:pt>
                <c:pt idx="3">
                  <c:v>7</c:v>
                </c:pt>
                <c:pt idx="4">
                  <c:v>6</c:v>
                </c:pt>
              </c:numCache>
            </c:numRef>
          </c:val>
        </c:ser>
        <c:dLbls>
          <c:showLegendKey val="0"/>
          <c:showVal val="0"/>
          <c:showCatName val="0"/>
          <c:showSerName val="0"/>
          <c:showPercent val="0"/>
          <c:showBubbleSize val="0"/>
        </c:dLbls>
        <c:gapWidth val="150"/>
        <c:axId val="155267456"/>
        <c:axId val="155268992"/>
      </c:barChart>
      <c:catAx>
        <c:axId val="155267456"/>
        <c:scaling>
          <c:orientation val="minMax"/>
        </c:scaling>
        <c:delete val="0"/>
        <c:axPos val="b"/>
        <c:majorTickMark val="out"/>
        <c:minorTickMark val="none"/>
        <c:tickLblPos val="nextTo"/>
        <c:crossAx val="155268992"/>
        <c:crosses val="autoZero"/>
        <c:auto val="1"/>
        <c:lblAlgn val="ctr"/>
        <c:lblOffset val="100"/>
        <c:noMultiLvlLbl val="0"/>
      </c:catAx>
      <c:valAx>
        <c:axId val="155268992"/>
        <c:scaling>
          <c:orientation val="minMax"/>
        </c:scaling>
        <c:delete val="0"/>
        <c:axPos val="l"/>
        <c:majorGridlines/>
        <c:numFmt formatCode="General" sourceLinked="1"/>
        <c:majorTickMark val="out"/>
        <c:minorTickMark val="none"/>
        <c:tickLblPos val="nextTo"/>
        <c:crossAx val="15526745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0.38318</cdr:x>
      <cdr:y>0.80017</cdr:y>
    </cdr:from>
    <cdr:to>
      <cdr:x>0.44167</cdr:x>
      <cdr:y>1</cdr:y>
    </cdr:to>
    <cdr:sp macro="" textlink="">
      <cdr:nvSpPr>
        <cdr:cNvPr id="3" name="TextBox 2"/>
        <cdr:cNvSpPr txBox="1"/>
      </cdr:nvSpPr>
      <cdr:spPr>
        <a:xfrm xmlns:a="http://schemas.openxmlformats.org/drawingml/2006/main">
          <a:off x="2952328" y="3171800"/>
          <a:ext cx="450676"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100" dirty="0"/>
            <a:t>35%</a:t>
          </a:r>
        </a:p>
      </cdr:txBody>
    </cdr:sp>
  </cdr:relSizeAnchor>
  <cdr:relSizeAnchor xmlns:cdr="http://schemas.openxmlformats.org/drawingml/2006/chartDrawing">
    <cdr:from>
      <cdr:x>0.65421</cdr:x>
      <cdr:y>0.81834</cdr:y>
    </cdr:from>
    <cdr:to>
      <cdr:x>0.72897</cdr:x>
      <cdr:y>0.88889</cdr:y>
    </cdr:to>
    <cdr:sp macro="" textlink="">
      <cdr:nvSpPr>
        <cdr:cNvPr id="4" name="TextBox 3"/>
        <cdr:cNvSpPr txBox="1"/>
      </cdr:nvSpPr>
      <cdr:spPr>
        <a:xfrm xmlns:a="http://schemas.openxmlformats.org/drawingml/2006/main">
          <a:off x="5040560" y="3243808"/>
          <a:ext cx="576063" cy="2796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100" dirty="0"/>
            <a:t>96%</a:t>
          </a:r>
        </a:p>
      </cdr:txBody>
    </cdr:sp>
  </cdr:relSizeAnchor>
  <cdr:relSizeAnchor xmlns:cdr="http://schemas.openxmlformats.org/drawingml/2006/chartDrawing">
    <cdr:from>
      <cdr:x>0.45794</cdr:x>
      <cdr:y>0.52768</cdr:y>
    </cdr:from>
    <cdr:to>
      <cdr:x>0.54206</cdr:x>
      <cdr:y>1</cdr:y>
    </cdr:to>
    <cdr:sp macro="" textlink="">
      <cdr:nvSpPr>
        <cdr:cNvPr id="5" name="TextBox 4"/>
        <cdr:cNvSpPr txBox="1"/>
      </cdr:nvSpPr>
      <cdr:spPr>
        <a:xfrm xmlns:a="http://schemas.openxmlformats.org/drawingml/2006/main">
          <a:off x="3528392" y="2091680"/>
          <a:ext cx="648072" cy="18722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s-IS" sz="1100"/>
        </a:p>
      </cdr:txBody>
    </cdr:sp>
  </cdr:relSizeAnchor>
  <cdr:relSizeAnchor xmlns:cdr="http://schemas.openxmlformats.org/drawingml/2006/chartDrawing">
    <cdr:from>
      <cdr:x>0.44167</cdr:x>
      <cdr:y>0.53472</cdr:y>
    </cdr:from>
    <cdr:to>
      <cdr:x>0.50833</cdr:x>
      <cdr:y>1</cdr:y>
    </cdr:to>
    <cdr:sp macro="" textlink="">
      <cdr:nvSpPr>
        <cdr:cNvPr id="6" name="TextBox 5"/>
        <cdr:cNvSpPr txBox="1"/>
      </cdr:nvSpPr>
      <cdr:spPr>
        <a:xfrm xmlns:a="http://schemas.openxmlformats.org/drawingml/2006/main">
          <a:off x="2019301" y="1466850"/>
          <a:ext cx="304800" cy="1276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s-IS" sz="1100"/>
        </a:p>
      </cdr:txBody>
    </cdr:sp>
  </cdr:relSizeAnchor>
  <cdr:relSizeAnchor xmlns:cdr="http://schemas.openxmlformats.org/drawingml/2006/chartDrawing">
    <cdr:from>
      <cdr:x>0.45794</cdr:x>
      <cdr:y>0.56402</cdr:y>
    </cdr:from>
    <cdr:to>
      <cdr:x>0.53271</cdr:x>
      <cdr:y>0.88194</cdr:y>
    </cdr:to>
    <cdr:sp macro="" textlink="">
      <cdr:nvSpPr>
        <cdr:cNvPr id="7" name="TextBox 6"/>
        <cdr:cNvSpPr txBox="1"/>
      </cdr:nvSpPr>
      <cdr:spPr>
        <a:xfrm xmlns:a="http://schemas.openxmlformats.org/drawingml/2006/main">
          <a:off x="3528392" y="2235695"/>
          <a:ext cx="576064" cy="12602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100" dirty="0"/>
            <a:t>50%</a:t>
          </a:r>
        </a:p>
      </cdr:txBody>
    </cdr:sp>
  </cdr:relSizeAnchor>
  <cdr:relSizeAnchor xmlns:cdr="http://schemas.openxmlformats.org/drawingml/2006/chartDrawing">
    <cdr:from>
      <cdr:x>0.73832</cdr:x>
      <cdr:y>0.70934</cdr:y>
    </cdr:from>
    <cdr:to>
      <cdr:x>0.81308</cdr:x>
      <cdr:y>0.88194</cdr:y>
    </cdr:to>
    <cdr:sp macro="" textlink="">
      <cdr:nvSpPr>
        <cdr:cNvPr id="8" name="TextBox 7"/>
        <cdr:cNvSpPr txBox="1"/>
      </cdr:nvSpPr>
      <cdr:spPr>
        <a:xfrm xmlns:a="http://schemas.openxmlformats.org/drawingml/2006/main">
          <a:off x="5688632" y="2811759"/>
          <a:ext cx="576064" cy="6841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100" dirty="0"/>
            <a:t>70%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761634C-0A15-4A4A-9AA5-93199232ADF1}" type="datetimeFigureOut">
              <a:rPr lang="is-IS" smtClean="0"/>
              <a:t>25.3.2014</a:t>
            </a:fld>
            <a:endParaRPr lang="is-I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44D0B1-3938-43EE-8DF9-01BEC0930D0F}" type="slidenum">
              <a:rPr lang="is-IS" smtClean="0"/>
              <a:t>‹#›</a:t>
            </a:fld>
            <a:endParaRPr lang="is-IS"/>
          </a:p>
        </p:txBody>
      </p:sp>
    </p:spTree>
    <p:extLst>
      <p:ext uri="{BB962C8B-B14F-4D97-AF65-F5344CB8AC3E}">
        <p14:creationId xmlns:p14="http://schemas.microsoft.com/office/powerpoint/2010/main" val="197426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8B7A085-88D8-44D6-9B85-B1FE4ED5674B}" type="datetimeFigureOut">
              <a:rPr lang="is-IS" smtClean="0"/>
              <a:t>25.3.2014</a:t>
            </a:fld>
            <a:endParaRPr lang="is-I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920B91B-6F27-4AE2-81F3-6B7F8B414B52}" type="slidenum">
              <a:rPr lang="is-IS" smtClean="0"/>
              <a:t>‹#›</a:t>
            </a:fld>
            <a:endParaRPr lang="is-IS"/>
          </a:p>
        </p:txBody>
      </p:sp>
    </p:spTree>
    <p:extLst>
      <p:ext uri="{BB962C8B-B14F-4D97-AF65-F5344CB8AC3E}">
        <p14:creationId xmlns:p14="http://schemas.microsoft.com/office/powerpoint/2010/main" val="258743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60F4949-A9C0-4312-AE4E-CF5CF85AE2FF}" type="slidenum">
              <a:rPr lang="en-GB" smtClean="0"/>
              <a:pPr eaLnBrk="1" hangingPunct="1">
                <a:defRPr/>
              </a:pPr>
              <a:t>19</a:t>
            </a:fld>
            <a:endParaRPr lang="en-GB"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a:lstStyle/>
          <a:p>
            <a:endParaRPr lang="is-I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4920B91B-6F27-4AE2-81F3-6B7F8B414B52}" type="slidenum">
              <a:rPr lang="is-IS" smtClean="0"/>
              <a:t>31</a:t>
            </a:fld>
            <a:endParaRPr lang="is-IS"/>
          </a:p>
        </p:txBody>
      </p:sp>
    </p:spTree>
    <p:extLst>
      <p:ext uri="{BB962C8B-B14F-4D97-AF65-F5344CB8AC3E}">
        <p14:creationId xmlns:p14="http://schemas.microsoft.com/office/powerpoint/2010/main" val="43227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4920B91B-6F27-4AE2-81F3-6B7F8B414B52}" type="slidenum">
              <a:rPr lang="is-IS" smtClean="0"/>
              <a:t>49</a:t>
            </a:fld>
            <a:endParaRPr lang="is-IS"/>
          </a:p>
        </p:txBody>
      </p:sp>
    </p:spTree>
    <p:extLst>
      <p:ext uri="{BB962C8B-B14F-4D97-AF65-F5344CB8AC3E}">
        <p14:creationId xmlns:p14="http://schemas.microsoft.com/office/powerpoint/2010/main" val="246430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5" name="Rectangle 5"/>
          <p:cNvSpPr>
            <a:spLocks noGrp="1" noChangeArrowheads="1"/>
          </p:cNvSpPr>
          <p:nvPr>
            <p:ph type="ftr" sz="quarter" idx="11"/>
          </p:nvPr>
        </p:nvSpPr>
        <p:spPr>
          <a:ln/>
        </p:spPr>
        <p:txBody>
          <a:bodyPr/>
          <a:lstStyle>
            <a:lvl1pPr>
              <a:defRPr/>
            </a:lvl1pPr>
          </a:lstStyle>
          <a:p>
            <a:endParaRPr lang="is-IS"/>
          </a:p>
        </p:txBody>
      </p:sp>
      <p:sp>
        <p:nvSpPr>
          <p:cNvPr id="6"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5" name="Rectangle 5"/>
          <p:cNvSpPr>
            <a:spLocks noGrp="1" noChangeArrowheads="1"/>
          </p:cNvSpPr>
          <p:nvPr>
            <p:ph type="ftr" sz="quarter" idx="11"/>
          </p:nvPr>
        </p:nvSpPr>
        <p:spPr>
          <a:ln/>
        </p:spPr>
        <p:txBody>
          <a:bodyPr/>
          <a:lstStyle>
            <a:lvl1pPr>
              <a:defRPr/>
            </a:lvl1pPr>
          </a:lstStyle>
          <a:p>
            <a:endParaRPr lang="is-IS"/>
          </a:p>
        </p:txBody>
      </p:sp>
      <p:sp>
        <p:nvSpPr>
          <p:cNvPr id="6"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5" name="Rectangle 5"/>
          <p:cNvSpPr>
            <a:spLocks noGrp="1" noChangeArrowheads="1"/>
          </p:cNvSpPr>
          <p:nvPr>
            <p:ph type="ftr" sz="quarter" idx="11"/>
          </p:nvPr>
        </p:nvSpPr>
        <p:spPr>
          <a:ln/>
        </p:spPr>
        <p:txBody>
          <a:bodyPr/>
          <a:lstStyle>
            <a:lvl1pPr>
              <a:defRPr/>
            </a:lvl1pPr>
          </a:lstStyle>
          <a:p>
            <a:endParaRPr lang="is-IS"/>
          </a:p>
        </p:txBody>
      </p:sp>
      <p:sp>
        <p:nvSpPr>
          <p:cNvPr id="6"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0" y="16764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pPr>
              <a:defRPr/>
            </a:pPr>
            <a:fld id="{38E02331-6488-4F99-A8E7-D8DC801E3FC0}" type="slidenum">
              <a:rPr lang="en-GB"/>
              <a:pPr>
                <a:defRPr/>
              </a:pPr>
              <a:t>‹#›</a:t>
            </a:fld>
            <a:endParaRPr lang="en-GB"/>
          </a:p>
        </p:txBody>
      </p:sp>
    </p:spTree>
    <p:extLst>
      <p:ext uri="{BB962C8B-B14F-4D97-AF65-F5344CB8AC3E}">
        <p14:creationId xmlns:p14="http://schemas.microsoft.com/office/powerpoint/2010/main" val="3413184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5" name="Rectangle 5"/>
          <p:cNvSpPr>
            <a:spLocks noGrp="1" noChangeArrowheads="1"/>
          </p:cNvSpPr>
          <p:nvPr>
            <p:ph type="ftr" sz="quarter" idx="11"/>
          </p:nvPr>
        </p:nvSpPr>
        <p:spPr>
          <a:ln/>
        </p:spPr>
        <p:txBody>
          <a:bodyPr/>
          <a:lstStyle>
            <a:lvl1pPr>
              <a:defRPr/>
            </a:lvl1pPr>
          </a:lstStyle>
          <a:p>
            <a:endParaRPr lang="is-IS"/>
          </a:p>
        </p:txBody>
      </p:sp>
      <p:sp>
        <p:nvSpPr>
          <p:cNvPr id="6"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5" name="Rectangle 5"/>
          <p:cNvSpPr>
            <a:spLocks noGrp="1" noChangeArrowheads="1"/>
          </p:cNvSpPr>
          <p:nvPr>
            <p:ph type="ftr" sz="quarter" idx="11"/>
          </p:nvPr>
        </p:nvSpPr>
        <p:spPr>
          <a:ln/>
        </p:spPr>
        <p:txBody>
          <a:bodyPr/>
          <a:lstStyle>
            <a:lvl1pPr>
              <a:defRPr/>
            </a:lvl1pPr>
          </a:lstStyle>
          <a:p>
            <a:endParaRPr lang="is-IS"/>
          </a:p>
        </p:txBody>
      </p:sp>
      <p:sp>
        <p:nvSpPr>
          <p:cNvPr id="6"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6" name="Rectangle 5"/>
          <p:cNvSpPr>
            <a:spLocks noGrp="1" noChangeArrowheads="1"/>
          </p:cNvSpPr>
          <p:nvPr>
            <p:ph type="ftr" sz="quarter" idx="11"/>
          </p:nvPr>
        </p:nvSpPr>
        <p:spPr>
          <a:ln/>
        </p:spPr>
        <p:txBody>
          <a:bodyPr/>
          <a:lstStyle>
            <a:lvl1pPr>
              <a:defRPr/>
            </a:lvl1pPr>
          </a:lstStyle>
          <a:p>
            <a:endParaRPr lang="is-IS"/>
          </a:p>
        </p:txBody>
      </p:sp>
      <p:sp>
        <p:nvSpPr>
          <p:cNvPr id="7"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8" name="Rectangle 5"/>
          <p:cNvSpPr>
            <a:spLocks noGrp="1" noChangeArrowheads="1"/>
          </p:cNvSpPr>
          <p:nvPr>
            <p:ph type="ftr" sz="quarter" idx="11"/>
          </p:nvPr>
        </p:nvSpPr>
        <p:spPr>
          <a:ln/>
        </p:spPr>
        <p:txBody>
          <a:bodyPr/>
          <a:lstStyle>
            <a:lvl1pPr>
              <a:defRPr/>
            </a:lvl1pPr>
          </a:lstStyle>
          <a:p>
            <a:endParaRPr lang="is-IS"/>
          </a:p>
        </p:txBody>
      </p:sp>
      <p:sp>
        <p:nvSpPr>
          <p:cNvPr id="9"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4" name="Rectangle 5"/>
          <p:cNvSpPr>
            <a:spLocks noGrp="1" noChangeArrowheads="1"/>
          </p:cNvSpPr>
          <p:nvPr>
            <p:ph type="ftr" sz="quarter" idx="11"/>
          </p:nvPr>
        </p:nvSpPr>
        <p:spPr>
          <a:ln/>
        </p:spPr>
        <p:txBody>
          <a:bodyPr/>
          <a:lstStyle>
            <a:lvl1pPr>
              <a:defRPr/>
            </a:lvl1pPr>
          </a:lstStyle>
          <a:p>
            <a:endParaRPr lang="is-IS"/>
          </a:p>
        </p:txBody>
      </p:sp>
      <p:sp>
        <p:nvSpPr>
          <p:cNvPr id="5"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3" name="Rectangle 5"/>
          <p:cNvSpPr>
            <a:spLocks noGrp="1" noChangeArrowheads="1"/>
          </p:cNvSpPr>
          <p:nvPr>
            <p:ph type="ftr" sz="quarter" idx="11"/>
          </p:nvPr>
        </p:nvSpPr>
        <p:spPr>
          <a:ln/>
        </p:spPr>
        <p:txBody>
          <a:bodyPr/>
          <a:lstStyle>
            <a:lvl1pPr>
              <a:defRPr/>
            </a:lvl1pPr>
          </a:lstStyle>
          <a:p>
            <a:endParaRPr lang="is-IS"/>
          </a:p>
        </p:txBody>
      </p:sp>
      <p:sp>
        <p:nvSpPr>
          <p:cNvPr id="4"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6" name="Rectangle 5"/>
          <p:cNvSpPr>
            <a:spLocks noGrp="1" noChangeArrowheads="1"/>
          </p:cNvSpPr>
          <p:nvPr>
            <p:ph type="ftr" sz="quarter" idx="11"/>
          </p:nvPr>
        </p:nvSpPr>
        <p:spPr>
          <a:ln/>
        </p:spPr>
        <p:txBody>
          <a:bodyPr/>
          <a:lstStyle>
            <a:lvl1pPr>
              <a:defRPr/>
            </a:lvl1pPr>
          </a:lstStyle>
          <a:p>
            <a:endParaRPr lang="is-IS"/>
          </a:p>
        </p:txBody>
      </p:sp>
      <p:sp>
        <p:nvSpPr>
          <p:cNvPr id="7"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163913-CC9A-4E1A-8D7D-DE338B1696DD}" type="datetimeFigureOut">
              <a:rPr lang="is-IS" smtClean="0"/>
              <a:t>25.3.2014</a:t>
            </a:fld>
            <a:endParaRPr lang="is-IS"/>
          </a:p>
        </p:txBody>
      </p:sp>
      <p:sp>
        <p:nvSpPr>
          <p:cNvPr id="6" name="Rectangle 5"/>
          <p:cNvSpPr>
            <a:spLocks noGrp="1" noChangeArrowheads="1"/>
          </p:cNvSpPr>
          <p:nvPr>
            <p:ph type="ftr" sz="quarter" idx="11"/>
          </p:nvPr>
        </p:nvSpPr>
        <p:spPr>
          <a:ln/>
        </p:spPr>
        <p:txBody>
          <a:bodyPr/>
          <a:lstStyle>
            <a:lvl1pPr>
              <a:defRPr/>
            </a:lvl1pPr>
          </a:lstStyle>
          <a:p>
            <a:endParaRPr lang="is-IS"/>
          </a:p>
        </p:txBody>
      </p:sp>
      <p:sp>
        <p:nvSpPr>
          <p:cNvPr id="7" name="Rectangle 6"/>
          <p:cNvSpPr>
            <a:spLocks noGrp="1" noChangeArrowheads="1"/>
          </p:cNvSpPr>
          <p:nvPr>
            <p:ph type="sldNum" sz="quarter" idx="12"/>
          </p:nvPr>
        </p:nvSpPr>
        <p:spPr>
          <a:ln/>
        </p:spPr>
        <p:txBody>
          <a:bodyPr/>
          <a:lstStyle>
            <a:lvl1pPr>
              <a:defRPr/>
            </a:lvl1pPr>
          </a:lstStyle>
          <a:p>
            <a:fld id="{7FAE7428-5FA3-403E-8C91-D8999237A4D5}" type="slidenum">
              <a:rPr lang="is-IS" smtClean="0"/>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5D163913-CC9A-4E1A-8D7D-DE338B1696DD}" type="datetimeFigureOut">
              <a:rPr lang="is-IS" smtClean="0"/>
              <a:t>25.3.2014</a:t>
            </a:fld>
            <a:endParaRPr lang="is-I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bg2"/>
                </a:solidFill>
              </a:defRPr>
            </a:lvl1pPr>
          </a:lstStyle>
          <a:p>
            <a:endParaRPr lang="is-I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7FAE7428-5FA3-403E-8C91-D8999237A4D5}" type="slidenum">
              <a:rPr lang="is-IS" smtClean="0"/>
              <a:t>‹#›</a:t>
            </a:fld>
            <a:endParaRPr lang="is-IS"/>
          </a:p>
        </p:txBody>
      </p:sp>
      <p:sp>
        <p:nvSpPr>
          <p:cNvPr id="1031" name="Text Box 7"/>
          <p:cNvSpPr txBox="1">
            <a:spLocks noChangeArrowheads="1"/>
          </p:cNvSpPr>
          <p:nvPr/>
        </p:nvSpPr>
        <p:spPr bwMode="auto">
          <a:xfrm>
            <a:off x="0" y="6583363"/>
            <a:ext cx="9144000" cy="274637"/>
          </a:xfrm>
          <a:prstGeom prst="rect">
            <a:avLst/>
          </a:prstGeom>
          <a:solidFill>
            <a:srgbClr val="FFCC66"/>
          </a:solidFill>
          <a:ln w="9525">
            <a:noFill/>
            <a:miter lim="800000"/>
            <a:headEnd/>
            <a:tailEnd/>
          </a:ln>
          <a:effectLst/>
        </p:spPr>
        <p:txBody>
          <a:bodyPr>
            <a:spAutoFit/>
          </a:bodyPr>
          <a:lstStyle/>
          <a:p>
            <a:pPr algn="ctr">
              <a:spcBef>
                <a:spcPct val="50000"/>
              </a:spcBef>
              <a:defRPr/>
            </a:pPr>
            <a:r>
              <a:rPr lang="is-IS" sz="1200">
                <a:solidFill>
                  <a:schemeClr val="bg2"/>
                </a:solidFill>
              </a:rPr>
              <a:t>HÖFÐABORG  </a:t>
            </a:r>
            <a:r>
              <a:rPr lang="is-IS" sz="1200">
                <a:solidFill>
                  <a:schemeClr val="bg2"/>
                </a:solidFill>
                <a:cs typeface="Times New Roman" pitchFamily="18" charset="0"/>
              </a:rPr>
              <a:t>·  BORGARTÚNI 21  ·  105 REYKJAVÍK  ·  www.bvs.is</a:t>
            </a:r>
          </a:p>
        </p:txBody>
      </p:sp>
      <p:sp>
        <p:nvSpPr>
          <p:cNvPr id="1032" name="Text Box 8"/>
          <p:cNvSpPr txBox="1">
            <a:spLocks noChangeArrowheads="1"/>
          </p:cNvSpPr>
          <p:nvPr/>
        </p:nvSpPr>
        <p:spPr bwMode="auto">
          <a:xfrm>
            <a:off x="5867400" y="685800"/>
            <a:ext cx="2895600" cy="366713"/>
          </a:xfrm>
          <a:prstGeom prst="rect">
            <a:avLst/>
          </a:prstGeom>
          <a:noFill/>
          <a:ln w="9525">
            <a:noFill/>
            <a:miter lim="800000"/>
            <a:headEnd/>
            <a:tailEnd/>
          </a:ln>
          <a:effectLst/>
        </p:spPr>
        <p:txBody>
          <a:bodyPr>
            <a:spAutoFit/>
          </a:bodyPr>
          <a:lstStyle/>
          <a:p>
            <a:pPr>
              <a:spcBef>
                <a:spcPct val="50000"/>
              </a:spcBef>
              <a:defRPr/>
            </a:pPr>
            <a:r>
              <a:rPr lang="is-IS" sz="1800">
                <a:solidFill>
                  <a:schemeClr val="bg2"/>
                </a:solidFill>
              </a:rPr>
              <a:t>B</a:t>
            </a:r>
            <a:r>
              <a:rPr lang="is-IS" sz="1600">
                <a:solidFill>
                  <a:schemeClr val="bg2"/>
                </a:solidFill>
              </a:rPr>
              <a:t>ARNAVERNDARSTOFA</a:t>
            </a:r>
            <a:endParaRPr lang="en-US" sz="1600">
              <a:solidFill>
                <a:schemeClr val="bg2"/>
              </a:solidFill>
            </a:endParaRPr>
          </a:p>
        </p:txBody>
      </p:sp>
      <p:sp>
        <p:nvSpPr>
          <p:cNvPr id="1034" name="Text Box 10"/>
          <p:cNvSpPr txBox="1">
            <a:spLocks noChangeArrowheads="1"/>
          </p:cNvSpPr>
          <p:nvPr/>
        </p:nvSpPr>
        <p:spPr bwMode="auto">
          <a:xfrm>
            <a:off x="3657600" y="1066800"/>
            <a:ext cx="5486400" cy="214313"/>
          </a:xfrm>
          <a:prstGeom prst="rect">
            <a:avLst/>
          </a:prstGeom>
          <a:gradFill rotWithShape="0">
            <a:gsLst>
              <a:gs pos="0">
                <a:srgbClr val="FFFFFF"/>
              </a:gs>
              <a:gs pos="100000">
                <a:srgbClr val="FFCC66"/>
              </a:gs>
            </a:gsLst>
            <a:lin ang="0" scaled="1"/>
          </a:gradFill>
          <a:ln w="9525">
            <a:noFill/>
            <a:miter lim="800000"/>
            <a:headEnd/>
            <a:tailEnd/>
          </a:ln>
          <a:effectLst/>
        </p:spPr>
        <p:txBody>
          <a:bodyPr>
            <a:spAutoFit/>
          </a:bodyPr>
          <a:lstStyle/>
          <a:p>
            <a:pPr>
              <a:spcBef>
                <a:spcPct val="50000"/>
              </a:spcBef>
              <a:defRPr/>
            </a:pPr>
            <a:endParaRPr lang="en-GB" sz="800"/>
          </a:p>
        </p:txBody>
      </p:sp>
      <p:pic>
        <p:nvPicPr>
          <p:cNvPr id="2" name="Picture 12" descr="skjoldur"/>
          <p:cNvPicPr>
            <a:picLocks noChangeAspect="1" noChangeArrowheads="1"/>
          </p:cNvPicPr>
          <p:nvPr/>
        </p:nvPicPr>
        <p:blipFill>
          <a:blip r:embed="rId14" cstate="print"/>
          <a:srcRect/>
          <a:stretch>
            <a:fillRect/>
          </a:stretch>
        </p:blipFill>
        <p:spPr bwMode="auto">
          <a:xfrm>
            <a:off x="6858000" y="228600"/>
            <a:ext cx="457200" cy="481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1" fontAlgn="base" hangingPunct="1">
        <a:spcBef>
          <a:spcPct val="0"/>
        </a:spcBef>
        <a:spcAft>
          <a:spcPct val="0"/>
        </a:spcAft>
        <a:defRPr sz="4400">
          <a:solidFill>
            <a:schemeClr val="bg2"/>
          </a:solidFill>
          <a:latin typeface="+mj-lt"/>
          <a:ea typeface="+mj-ea"/>
          <a:cs typeface="+mj-cs"/>
        </a:defRPr>
      </a:lvl1pPr>
      <a:lvl2pPr algn="ctr" rtl="0" eaLnBrk="1" fontAlgn="base" hangingPunct="1">
        <a:spcBef>
          <a:spcPct val="0"/>
        </a:spcBef>
        <a:spcAft>
          <a:spcPct val="0"/>
        </a:spcAft>
        <a:defRPr sz="4400">
          <a:solidFill>
            <a:schemeClr val="bg2"/>
          </a:solidFill>
          <a:latin typeface="Times New Roman" pitchFamily="18" charset="0"/>
        </a:defRPr>
      </a:lvl2pPr>
      <a:lvl3pPr algn="ctr" rtl="0" eaLnBrk="1" fontAlgn="base" hangingPunct="1">
        <a:spcBef>
          <a:spcPct val="0"/>
        </a:spcBef>
        <a:spcAft>
          <a:spcPct val="0"/>
        </a:spcAft>
        <a:defRPr sz="4400">
          <a:solidFill>
            <a:schemeClr val="bg2"/>
          </a:solidFill>
          <a:latin typeface="Times New Roman" pitchFamily="18" charset="0"/>
        </a:defRPr>
      </a:lvl3pPr>
      <a:lvl4pPr algn="ctr" rtl="0" eaLnBrk="1" fontAlgn="base" hangingPunct="1">
        <a:spcBef>
          <a:spcPct val="0"/>
        </a:spcBef>
        <a:spcAft>
          <a:spcPct val="0"/>
        </a:spcAft>
        <a:defRPr sz="4400">
          <a:solidFill>
            <a:schemeClr val="bg2"/>
          </a:solidFill>
          <a:latin typeface="Times New Roman" pitchFamily="18" charset="0"/>
        </a:defRPr>
      </a:lvl4pPr>
      <a:lvl5pPr algn="ctr" rtl="0" eaLnBrk="1" fontAlgn="base" hangingPunct="1">
        <a:spcBef>
          <a:spcPct val="0"/>
        </a:spcBef>
        <a:spcAft>
          <a:spcPct val="0"/>
        </a:spcAft>
        <a:defRPr sz="4400">
          <a:solidFill>
            <a:schemeClr val="bg2"/>
          </a:solidFill>
          <a:latin typeface="Times New Roman" pitchFamily="18" charset="0"/>
        </a:defRPr>
      </a:lvl5pPr>
      <a:lvl6pPr marL="457200" algn="ctr" rtl="0" eaLnBrk="1" fontAlgn="base" hangingPunct="1">
        <a:spcBef>
          <a:spcPct val="0"/>
        </a:spcBef>
        <a:spcAft>
          <a:spcPct val="0"/>
        </a:spcAft>
        <a:defRPr sz="4400">
          <a:solidFill>
            <a:schemeClr val="bg2"/>
          </a:solidFill>
          <a:latin typeface="Times New Roman" pitchFamily="18" charset="0"/>
        </a:defRPr>
      </a:lvl6pPr>
      <a:lvl7pPr marL="914400" algn="ctr" rtl="0" eaLnBrk="1" fontAlgn="base" hangingPunct="1">
        <a:spcBef>
          <a:spcPct val="0"/>
        </a:spcBef>
        <a:spcAft>
          <a:spcPct val="0"/>
        </a:spcAft>
        <a:defRPr sz="4400">
          <a:solidFill>
            <a:schemeClr val="bg2"/>
          </a:solidFill>
          <a:latin typeface="Times New Roman" pitchFamily="18" charset="0"/>
        </a:defRPr>
      </a:lvl7pPr>
      <a:lvl8pPr marL="1371600" algn="ctr" rtl="0" eaLnBrk="1" fontAlgn="base" hangingPunct="1">
        <a:spcBef>
          <a:spcPct val="0"/>
        </a:spcBef>
        <a:spcAft>
          <a:spcPct val="0"/>
        </a:spcAft>
        <a:defRPr sz="4400">
          <a:solidFill>
            <a:schemeClr val="bg2"/>
          </a:solidFill>
          <a:latin typeface="Times New Roman" pitchFamily="18" charset="0"/>
        </a:defRPr>
      </a:lvl8pPr>
      <a:lvl9pPr marL="1828800" algn="ctr" rtl="0" eaLnBrk="1" fontAlgn="base" hangingPunct="1">
        <a:spcBef>
          <a:spcPct val="0"/>
        </a:spcBef>
        <a:spcAft>
          <a:spcPct val="0"/>
        </a:spcAft>
        <a:defRPr sz="4400">
          <a:solidFill>
            <a:schemeClr val="bg2"/>
          </a:solidFill>
          <a:latin typeface="Times New Roman" pitchFamily="18" charset="0"/>
        </a:defRPr>
      </a:lvl9pPr>
    </p:titleStyle>
    <p:bodyStyle>
      <a:lvl1pPr marL="342900" indent="-342900" algn="l" rtl="0" eaLnBrk="1" fontAlgn="base" hangingPunct="1">
        <a:spcBef>
          <a:spcPct val="20000"/>
        </a:spcBef>
        <a:spcAft>
          <a:spcPct val="0"/>
        </a:spcAft>
        <a:buClr>
          <a:srgbClr val="FF9900"/>
        </a:buClr>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9900"/>
        </a:buClr>
        <a:buChar char="–"/>
        <a:defRPr sz="2800">
          <a:solidFill>
            <a:schemeClr val="bg2"/>
          </a:solidFill>
          <a:latin typeface="+mn-lt"/>
        </a:defRPr>
      </a:lvl2pPr>
      <a:lvl3pPr marL="1143000" indent="-228600" algn="l" rtl="0" eaLnBrk="1" fontAlgn="base" hangingPunct="1">
        <a:spcBef>
          <a:spcPct val="20000"/>
        </a:spcBef>
        <a:spcAft>
          <a:spcPct val="0"/>
        </a:spcAft>
        <a:buClr>
          <a:srgbClr val="FF9900"/>
        </a:buClr>
        <a:buChar char="•"/>
        <a:defRPr sz="2400">
          <a:solidFill>
            <a:schemeClr val="bg2"/>
          </a:solidFill>
          <a:latin typeface="+mn-lt"/>
        </a:defRPr>
      </a:lvl3pPr>
      <a:lvl4pPr marL="1600200" indent="-228600" algn="l" rtl="0" eaLnBrk="1" fontAlgn="base" hangingPunct="1">
        <a:spcBef>
          <a:spcPct val="20000"/>
        </a:spcBef>
        <a:spcAft>
          <a:spcPct val="0"/>
        </a:spcAft>
        <a:buClr>
          <a:srgbClr val="FF9900"/>
        </a:buClr>
        <a:buChar char="–"/>
        <a:defRPr sz="2000">
          <a:solidFill>
            <a:schemeClr val="bg2"/>
          </a:solidFill>
          <a:latin typeface="+mn-lt"/>
        </a:defRPr>
      </a:lvl4pPr>
      <a:lvl5pPr marL="2057400" indent="-228600" algn="l" rtl="0" eaLnBrk="1" fontAlgn="base" hangingPunct="1">
        <a:spcBef>
          <a:spcPct val="20000"/>
        </a:spcBef>
        <a:spcAft>
          <a:spcPct val="0"/>
        </a:spcAft>
        <a:buClr>
          <a:srgbClr val="FF9900"/>
        </a:buClr>
        <a:buChar char="»"/>
        <a:defRPr sz="2000">
          <a:solidFill>
            <a:schemeClr val="bg2"/>
          </a:solidFill>
          <a:latin typeface="+mn-lt"/>
        </a:defRPr>
      </a:lvl5pPr>
      <a:lvl6pPr marL="2514600" indent="-228600" algn="l" rtl="0" eaLnBrk="1" fontAlgn="base" hangingPunct="1">
        <a:spcBef>
          <a:spcPct val="20000"/>
        </a:spcBef>
        <a:spcAft>
          <a:spcPct val="0"/>
        </a:spcAft>
        <a:buClr>
          <a:srgbClr val="FF9900"/>
        </a:buClr>
        <a:buChar char="»"/>
        <a:defRPr sz="2000">
          <a:solidFill>
            <a:schemeClr val="bg2"/>
          </a:solidFill>
          <a:latin typeface="+mn-lt"/>
        </a:defRPr>
      </a:lvl6pPr>
      <a:lvl7pPr marL="2971800" indent="-228600" algn="l" rtl="0" eaLnBrk="1" fontAlgn="base" hangingPunct="1">
        <a:spcBef>
          <a:spcPct val="20000"/>
        </a:spcBef>
        <a:spcAft>
          <a:spcPct val="0"/>
        </a:spcAft>
        <a:buClr>
          <a:srgbClr val="FF9900"/>
        </a:buClr>
        <a:buChar char="»"/>
        <a:defRPr sz="2000">
          <a:solidFill>
            <a:schemeClr val="bg2"/>
          </a:solidFill>
          <a:latin typeface="+mn-lt"/>
        </a:defRPr>
      </a:lvl7pPr>
      <a:lvl8pPr marL="3429000" indent="-228600" algn="l" rtl="0" eaLnBrk="1" fontAlgn="base" hangingPunct="1">
        <a:spcBef>
          <a:spcPct val="20000"/>
        </a:spcBef>
        <a:spcAft>
          <a:spcPct val="0"/>
        </a:spcAft>
        <a:buClr>
          <a:srgbClr val="FF9900"/>
        </a:buClr>
        <a:buChar char="»"/>
        <a:defRPr sz="2000">
          <a:solidFill>
            <a:schemeClr val="bg2"/>
          </a:solidFill>
          <a:latin typeface="+mn-lt"/>
        </a:defRPr>
      </a:lvl8pPr>
      <a:lvl9pPr marL="3886200" indent="-228600" algn="l" rtl="0" eaLnBrk="1" fontAlgn="base" hangingPunct="1">
        <a:spcBef>
          <a:spcPct val="20000"/>
        </a:spcBef>
        <a:spcAft>
          <a:spcPct val="0"/>
        </a:spcAft>
        <a:buClr>
          <a:srgbClr val="FF9900"/>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31690"/>
          </a:xfrm>
        </p:spPr>
        <p:txBody>
          <a:bodyPr/>
          <a:lstStyle/>
          <a:p>
            <a:pPr algn="l"/>
            <a:r>
              <a:rPr lang="is-IS" sz="3200" i="1" dirty="0" err="1" smtClean="0">
                <a:solidFill>
                  <a:schemeClr val="accent2"/>
                </a:solidFill>
                <a:latin typeface="Garamond" panose="02020404030301010803" pitchFamily="18" charset="0"/>
              </a:rPr>
              <a:t>Zagreb</a:t>
            </a:r>
            <a:r>
              <a:rPr lang="is-IS" sz="3200" i="1" dirty="0" smtClean="0">
                <a:solidFill>
                  <a:schemeClr val="accent2"/>
                </a:solidFill>
                <a:latin typeface="Garamond" panose="02020404030301010803" pitchFamily="18" charset="0"/>
              </a:rPr>
              <a:t>, </a:t>
            </a:r>
            <a:r>
              <a:rPr lang="is-IS" sz="3200" i="1" dirty="0" err="1" smtClean="0">
                <a:solidFill>
                  <a:schemeClr val="accent2"/>
                </a:solidFill>
                <a:latin typeface="Garamond" panose="02020404030301010803" pitchFamily="18" charset="0"/>
              </a:rPr>
              <a:t>March</a:t>
            </a:r>
            <a:r>
              <a:rPr lang="is-IS" sz="3200" i="1" dirty="0" smtClean="0">
                <a:solidFill>
                  <a:schemeClr val="accent2"/>
                </a:solidFill>
                <a:latin typeface="Garamond" panose="02020404030301010803" pitchFamily="18" charset="0"/>
              </a:rPr>
              <a:t> 2014</a:t>
            </a:r>
            <a:r>
              <a:rPr lang="is-IS" dirty="0" smtClean="0">
                <a:solidFill>
                  <a:schemeClr val="accent2"/>
                </a:solidFill>
                <a:latin typeface="Garamond" panose="02020404030301010803" pitchFamily="18" charset="0"/>
              </a:rPr>
              <a:t/>
            </a:r>
            <a:br>
              <a:rPr lang="is-IS" dirty="0" smtClean="0">
                <a:solidFill>
                  <a:schemeClr val="accent2"/>
                </a:solidFill>
                <a:latin typeface="Garamond" panose="02020404030301010803" pitchFamily="18" charset="0"/>
              </a:rPr>
            </a:br>
            <a:r>
              <a:rPr lang="is-IS" dirty="0" smtClean="0">
                <a:solidFill>
                  <a:schemeClr val="accent2"/>
                </a:solidFill>
                <a:latin typeface="Garamond" panose="02020404030301010803" pitchFamily="18" charset="0"/>
              </a:rPr>
              <a:t/>
            </a:r>
            <a:br>
              <a:rPr lang="is-IS" dirty="0" smtClean="0">
                <a:solidFill>
                  <a:schemeClr val="accent2"/>
                </a:solidFill>
                <a:latin typeface="Garamond" panose="02020404030301010803" pitchFamily="18" charset="0"/>
              </a:rPr>
            </a:br>
            <a:r>
              <a:rPr lang="is-IS" dirty="0" err="1" smtClean="0">
                <a:solidFill>
                  <a:schemeClr val="accent2"/>
                </a:solidFill>
                <a:latin typeface="Garamond" panose="02020404030301010803" pitchFamily="18" charset="0"/>
              </a:rPr>
              <a:t>Child</a:t>
            </a:r>
            <a:r>
              <a:rPr lang="is-IS" dirty="0" smtClean="0">
                <a:solidFill>
                  <a:schemeClr val="accent2"/>
                </a:solidFill>
                <a:latin typeface="Garamond" panose="02020404030301010803" pitchFamily="18" charset="0"/>
              </a:rPr>
              <a:t> </a:t>
            </a:r>
            <a:r>
              <a:rPr lang="is-IS" dirty="0" err="1" smtClean="0">
                <a:solidFill>
                  <a:schemeClr val="accent2"/>
                </a:solidFill>
                <a:latin typeface="Garamond" panose="02020404030301010803" pitchFamily="18" charset="0"/>
              </a:rPr>
              <a:t>friendly</a:t>
            </a:r>
            <a:r>
              <a:rPr lang="is-IS" dirty="0" smtClean="0">
                <a:solidFill>
                  <a:schemeClr val="accent2"/>
                </a:solidFill>
                <a:latin typeface="Garamond" panose="02020404030301010803" pitchFamily="18" charset="0"/>
              </a:rPr>
              <a:t> </a:t>
            </a:r>
            <a:r>
              <a:rPr lang="is-IS" dirty="0" err="1" smtClean="0">
                <a:solidFill>
                  <a:schemeClr val="accent2"/>
                </a:solidFill>
                <a:latin typeface="Garamond" panose="02020404030301010803" pitchFamily="18" charset="0"/>
              </a:rPr>
              <a:t>social</a:t>
            </a:r>
            <a:r>
              <a:rPr lang="is-IS" dirty="0" smtClean="0">
                <a:solidFill>
                  <a:schemeClr val="accent2"/>
                </a:solidFill>
                <a:latin typeface="Garamond" panose="02020404030301010803" pitchFamily="18" charset="0"/>
              </a:rPr>
              <a:t> </a:t>
            </a:r>
            <a:r>
              <a:rPr lang="is-IS" dirty="0" err="1" smtClean="0">
                <a:solidFill>
                  <a:schemeClr val="accent2"/>
                </a:solidFill>
                <a:latin typeface="Garamond" panose="02020404030301010803" pitchFamily="18" charset="0"/>
              </a:rPr>
              <a:t>services</a:t>
            </a:r>
            <a:r>
              <a:rPr lang="is-IS" dirty="0" smtClean="0">
                <a:solidFill>
                  <a:schemeClr val="accent2"/>
                </a:solidFill>
                <a:latin typeface="Garamond" panose="02020404030301010803" pitchFamily="18" charset="0"/>
              </a:rPr>
              <a:t> and </a:t>
            </a:r>
            <a:r>
              <a:rPr lang="is-IS" dirty="0" err="1" smtClean="0">
                <a:solidFill>
                  <a:schemeClr val="accent2"/>
                </a:solidFill>
                <a:latin typeface="Garamond" panose="02020404030301010803" pitchFamily="18" charset="0"/>
              </a:rPr>
              <a:t>Barnahus</a:t>
            </a:r>
            <a:r>
              <a:rPr lang="is-IS" dirty="0" smtClean="0">
                <a:solidFill>
                  <a:schemeClr val="accent2"/>
                </a:solidFill>
                <a:latin typeface="Garamond" panose="02020404030301010803" pitchFamily="18" charset="0"/>
              </a:rPr>
              <a:t> in </a:t>
            </a:r>
            <a:r>
              <a:rPr lang="is-IS" dirty="0" err="1" smtClean="0">
                <a:solidFill>
                  <a:schemeClr val="accent2"/>
                </a:solidFill>
                <a:latin typeface="Garamond" panose="02020404030301010803" pitchFamily="18" charset="0"/>
              </a:rPr>
              <a:t>Iceland</a:t>
            </a:r>
            <a:endParaRPr lang="is-IS" dirty="0">
              <a:solidFill>
                <a:schemeClr val="accent2"/>
              </a:solidFill>
              <a:latin typeface="Garamond" panose="02020404030301010803" pitchFamily="18" charset="0"/>
            </a:endParaRPr>
          </a:p>
        </p:txBody>
      </p:sp>
      <p:sp>
        <p:nvSpPr>
          <p:cNvPr id="3" name="Subtitle 2"/>
          <p:cNvSpPr>
            <a:spLocks noGrp="1"/>
          </p:cNvSpPr>
          <p:nvPr>
            <p:ph type="subTitle" idx="1"/>
          </p:nvPr>
        </p:nvSpPr>
        <p:spPr/>
        <p:txBody>
          <a:bodyPr/>
          <a:lstStyle/>
          <a:p>
            <a:endParaRPr lang="is-IS" dirty="0" smtClean="0">
              <a:solidFill>
                <a:schemeClr val="accent2"/>
              </a:solidFill>
              <a:latin typeface="Garamond" panose="02020404030301010803" pitchFamily="18" charset="0"/>
            </a:endParaRPr>
          </a:p>
          <a:p>
            <a:endParaRPr lang="is-IS" dirty="0" smtClean="0">
              <a:solidFill>
                <a:schemeClr val="accent2"/>
              </a:solidFill>
              <a:latin typeface="Garamond" panose="02020404030301010803" pitchFamily="18" charset="0"/>
            </a:endParaRPr>
          </a:p>
          <a:p>
            <a:r>
              <a:rPr lang="is-IS" sz="2800" i="1" dirty="0" smtClean="0">
                <a:solidFill>
                  <a:schemeClr val="accent2"/>
                </a:solidFill>
              </a:rPr>
              <a:t>Bragi </a:t>
            </a:r>
            <a:r>
              <a:rPr lang="is-IS" sz="2800" i="1" dirty="0" err="1" smtClean="0">
                <a:solidFill>
                  <a:schemeClr val="accent2"/>
                </a:solidFill>
              </a:rPr>
              <a:t>Gudbrandsson</a:t>
            </a:r>
            <a:r>
              <a:rPr lang="is-IS" sz="2800" i="1" dirty="0" smtClean="0">
                <a:solidFill>
                  <a:schemeClr val="accent2"/>
                </a:solidFill>
              </a:rPr>
              <a:t>, </a:t>
            </a:r>
            <a:r>
              <a:rPr lang="is-IS" sz="2800" i="1" dirty="0" err="1" smtClean="0">
                <a:solidFill>
                  <a:schemeClr val="accent2"/>
                </a:solidFill>
              </a:rPr>
              <a:t>Director</a:t>
            </a:r>
            <a:r>
              <a:rPr lang="is-IS" sz="2800" i="1" dirty="0" smtClean="0">
                <a:solidFill>
                  <a:schemeClr val="accent2"/>
                </a:solidFill>
              </a:rPr>
              <a:t> </a:t>
            </a:r>
            <a:r>
              <a:rPr lang="is-IS" sz="2800" i="1" dirty="0" err="1" smtClean="0">
                <a:solidFill>
                  <a:schemeClr val="accent2"/>
                </a:solidFill>
              </a:rPr>
              <a:t>General</a:t>
            </a:r>
            <a:endParaRPr lang="is-IS" sz="2800" i="1" dirty="0">
              <a:solidFill>
                <a:schemeClr val="accent2"/>
              </a:solidFill>
            </a:endParaRPr>
          </a:p>
        </p:txBody>
      </p:sp>
    </p:spTree>
    <p:extLst>
      <p:ext uri="{BB962C8B-B14F-4D97-AF65-F5344CB8AC3E}">
        <p14:creationId xmlns:p14="http://schemas.microsoft.com/office/powerpoint/2010/main" val="87772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981075"/>
            <a:ext cx="7772400" cy="935038"/>
          </a:xfrm>
        </p:spPr>
        <p:txBody>
          <a:bodyPr/>
          <a:lstStyle/>
          <a:p>
            <a:pPr algn="l"/>
            <a:r>
              <a:rPr lang="en-IE" altLang="is-IS" sz="4000" dirty="0" smtClean="0">
                <a:solidFill>
                  <a:schemeClr val="accent2"/>
                </a:solidFill>
                <a:latin typeface="Garamond" panose="02020404030301010803" pitchFamily="18" charset="0"/>
              </a:rPr>
              <a:t>III.	Fundamental principles</a:t>
            </a:r>
          </a:p>
        </p:txBody>
      </p:sp>
      <p:sp>
        <p:nvSpPr>
          <p:cNvPr id="8195" name="Content Placeholder 2"/>
          <p:cNvSpPr>
            <a:spLocks noGrp="1"/>
          </p:cNvSpPr>
          <p:nvPr>
            <p:ph idx="1"/>
          </p:nvPr>
        </p:nvSpPr>
        <p:spPr>
          <a:xfrm>
            <a:off x="971550" y="2060575"/>
            <a:ext cx="7993063" cy="4392613"/>
          </a:xfrm>
        </p:spPr>
        <p:txBody>
          <a:bodyPr/>
          <a:lstStyle/>
          <a:p>
            <a:pPr marL="514350" indent="-514350">
              <a:buFont typeface="Times New Roman" pitchFamily="18" charset="0"/>
              <a:buAutoNum type="arabicPeriod"/>
              <a:defRPr/>
            </a:pPr>
            <a:r>
              <a:rPr lang="is-IS" sz="3600" dirty="0" smtClean="0">
                <a:latin typeface="Garamond" panose="02020404030301010803" pitchFamily="18" charset="0"/>
              </a:rPr>
              <a:t>Provisions in the best interests of the child</a:t>
            </a:r>
          </a:p>
          <a:p>
            <a:pPr marL="514350" indent="-514350">
              <a:buFont typeface="Times New Roman" pitchFamily="18" charset="0"/>
              <a:buAutoNum type="arabicPeriod"/>
              <a:defRPr/>
            </a:pPr>
            <a:r>
              <a:rPr lang="is-IS" sz="3600" dirty="0" smtClean="0">
                <a:latin typeface="Garamond" panose="02020404030301010803" pitchFamily="18" charset="0"/>
              </a:rPr>
              <a:t>The child´s right to participation</a:t>
            </a:r>
          </a:p>
          <a:p>
            <a:pPr marL="514350" indent="-514350">
              <a:buFont typeface="Times New Roman" pitchFamily="18" charset="0"/>
              <a:buAutoNum type="arabicPeriod"/>
              <a:defRPr/>
            </a:pPr>
            <a:r>
              <a:rPr lang="is-IS" sz="3600" dirty="0" smtClean="0">
                <a:latin typeface="Garamond" panose="02020404030301010803" pitchFamily="18" charset="0"/>
              </a:rPr>
              <a:t>The child´s rights to protection</a:t>
            </a:r>
          </a:p>
          <a:p>
            <a:pPr marL="0" indent="0">
              <a:buFont typeface="Wingdings" pitchFamily="2" charset="2"/>
              <a:buNone/>
              <a:defRPr/>
            </a:pPr>
            <a:endParaRPr lang="is-IS" sz="3600" dirty="0" smtClean="0"/>
          </a:p>
          <a:p>
            <a:pPr marL="514350" indent="-514350">
              <a:buFont typeface="Times New Roman" pitchFamily="18" charset="0"/>
              <a:buAutoNum type="arabicPeriod"/>
              <a:defRPr/>
            </a:pPr>
            <a:endParaRPr lang="is-IS" sz="2800" dirty="0" smtClean="0"/>
          </a:p>
          <a:p>
            <a:pPr marL="514350" indent="-514350">
              <a:buFont typeface="Times New Roman" pitchFamily="18" charset="0"/>
              <a:buAutoNum type="arabicPeriod"/>
              <a:defRPr/>
            </a:pPr>
            <a:endParaRPr lang="is-IS" dirty="0" smtClean="0"/>
          </a:p>
        </p:txBody>
      </p:sp>
    </p:spTree>
    <p:extLst>
      <p:ext uri="{BB962C8B-B14F-4D97-AF65-F5344CB8AC3E}">
        <p14:creationId xmlns:p14="http://schemas.microsoft.com/office/powerpoint/2010/main" val="319270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IE" altLang="is-IS" sz="3600" dirty="0" smtClean="0">
                <a:solidFill>
                  <a:schemeClr val="accent2"/>
                </a:solidFill>
                <a:latin typeface="Garamond" panose="02020404030301010803" pitchFamily="18" charset="0"/>
              </a:rPr>
              <a:t>Provisions </a:t>
            </a:r>
            <a:r>
              <a:rPr lang="en-IE" altLang="is-IS" sz="3200" dirty="0" smtClean="0">
                <a:solidFill>
                  <a:schemeClr val="accent2"/>
                </a:solidFill>
                <a:latin typeface="Garamond" panose="02020404030301010803" pitchFamily="18" charset="0"/>
              </a:rPr>
              <a:t/>
            </a:r>
            <a:br>
              <a:rPr lang="en-IE" altLang="is-IS" sz="3200" dirty="0" smtClean="0">
                <a:solidFill>
                  <a:schemeClr val="accent2"/>
                </a:solidFill>
                <a:latin typeface="Garamond" panose="02020404030301010803" pitchFamily="18" charset="0"/>
              </a:rPr>
            </a:br>
            <a:r>
              <a:rPr lang="en-IE" altLang="is-IS" sz="3200" dirty="0" smtClean="0">
                <a:solidFill>
                  <a:schemeClr val="accent2"/>
                </a:solidFill>
                <a:latin typeface="Garamond" panose="02020404030301010803" pitchFamily="18" charset="0"/>
              </a:rPr>
              <a:t>in the best interest of the Child</a:t>
            </a:r>
          </a:p>
        </p:txBody>
      </p:sp>
      <p:sp>
        <p:nvSpPr>
          <p:cNvPr id="10243" name="Content Placeholder 2"/>
          <p:cNvSpPr>
            <a:spLocks noGrp="1"/>
          </p:cNvSpPr>
          <p:nvPr>
            <p:ph idx="1"/>
          </p:nvPr>
        </p:nvSpPr>
        <p:spPr/>
        <p:txBody>
          <a:bodyPr/>
          <a:lstStyle/>
          <a:p>
            <a:pPr>
              <a:buFont typeface="Wingdings" pitchFamily="2" charset="2"/>
              <a:buChar char="ü"/>
            </a:pPr>
            <a:r>
              <a:rPr lang="en-IE" altLang="is-IS" sz="2000" dirty="0" smtClean="0">
                <a:latin typeface="Garamond" panose="02020404030301010803" pitchFamily="18" charset="0"/>
              </a:rPr>
              <a:t>The diversity and quality of social services should be arranged with the overt aim of the best interest of the child</a:t>
            </a:r>
          </a:p>
          <a:p>
            <a:pPr>
              <a:buFont typeface="Wingdings" pitchFamily="2" charset="2"/>
              <a:buChar char="ü"/>
            </a:pPr>
            <a:r>
              <a:rPr lang="en-IE" altLang="is-IS" sz="2000" dirty="0" smtClean="0">
                <a:latin typeface="Garamond" panose="02020404030301010803" pitchFamily="18" charset="0"/>
              </a:rPr>
              <a:t>This involves emphasis on provisions for positive parenting</a:t>
            </a:r>
          </a:p>
          <a:p>
            <a:pPr>
              <a:buFont typeface="Wingdings" pitchFamily="2" charset="2"/>
              <a:buChar char="ü"/>
            </a:pPr>
            <a:r>
              <a:rPr lang="en-IE" altLang="is-IS" sz="2000" dirty="0" smtClean="0">
                <a:latin typeface="Garamond" panose="02020404030301010803" pitchFamily="18" charset="0"/>
              </a:rPr>
              <a:t>Appropriate responses to needs and quality of interaction between social service providers and children and families based on the following:</a:t>
            </a:r>
          </a:p>
          <a:p>
            <a:pPr marL="971550" lvl="1" indent="-514350">
              <a:buFont typeface="+mj-lt"/>
              <a:buAutoNum type="romanLcPeriod"/>
            </a:pPr>
            <a:r>
              <a:rPr lang="en-IE" altLang="is-IS" sz="2000" dirty="0" smtClean="0">
                <a:latin typeface="Garamond" panose="02020404030301010803" pitchFamily="18" charset="0"/>
              </a:rPr>
              <a:t>Respect for the dignity of the child and his/her family</a:t>
            </a:r>
          </a:p>
          <a:p>
            <a:pPr marL="971550" lvl="1" indent="-514350">
              <a:buFont typeface="+mj-lt"/>
              <a:buAutoNum type="romanLcPeriod"/>
            </a:pPr>
            <a:r>
              <a:rPr lang="en-IE" altLang="is-IS" sz="2000" dirty="0" smtClean="0">
                <a:latin typeface="Garamond" panose="02020404030301010803" pitchFamily="18" charset="0"/>
              </a:rPr>
              <a:t>Protection from discrimination</a:t>
            </a:r>
          </a:p>
          <a:p>
            <a:pPr marL="971550" lvl="1" indent="-514350">
              <a:buFont typeface="+mj-lt"/>
              <a:buAutoNum type="romanLcPeriod"/>
            </a:pPr>
            <a:r>
              <a:rPr lang="en-IE" altLang="is-IS" sz="2000" dirty="0" smtClean="0">
                <a:latin typeface="Garamond" panose="02020404030301010803" pitchFamily="18" charset="0"/>
              </a:rPr>
              <a:t>Social inclusion</a:t>
            </a:r>
          </a:p>
          <a:p>
            <a:pPr marL="971550" lvl="1" indent="-514350">
              <a:buFont typeface="+mj-lt"/>
              <a:buAutoNum type="romanLcPeriod"/>
            </a:pPr>
            <a:r>
              <a:rPr lang="en-IE" altLang="is-IS" sz="2000" dirty="0" smtClean="0">
                <a:latin typeface="Garamond" panose="02020404030301010803" pitchFamily="18" charset="0"/>
              </a:rPr>
              <a:t>Overcoming stigmatization</a:t>
            </a:r>
          </a:p>
          <a:p>
            <a:pPr marL="971550" lvl="1" indent="-514350">
              <a:buFont typeface="+mj-lt"/>
              <a:buAutoNum type="romanLcPeriod"/>
            </a:pPr>
            <a:r>
              <a:rPr lang="en-IE" altLang="is-IS" sz="2000" dirty="0" smtClean="0">
                <a:latin typeface="Garamond" panose="02020404030301010803" pitchFamily="18" charset="0"/>
              </a:rPr>
              <a:t>Avoidance of dependency</a:t>
            </a:r>
          </a:p>
        </p:txBody>
      </p:sp>
    </p:spTree>
    <p:extLst>
      <p:ext uri="{BB962C8B-B14F-4D97-AF65-F5344CB8AC3E}">
        <p14:creationId xmlns:p14="http://schemas.microsoft.com/office/powerpoint/2010/main" val="267272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IE" altLang="is-IS" sz="4000" dirty="0">
                <a:solidFill>
                  <a:schemeClr val="accent2"/>
                </a:solidFill>
                <a:latin typeface="Garamond" panose="02020404030301010803" pitchFamily="18" charset="0"/>
              </a:rPr>
              <a:t>P</a:t>
            </a:r>
            <a:r>
              <a:rPr lang="en-IE" altLang="is-IS" sz="4000" dirty="0" smtClean="0">
                <a:solidFill>
                  <a:schemeClr val="accent2"/>
                </a:solidFill>
                <a:latin typeface="Garamond" panose="02020404030301010803" pitchFamily="18" charset="0"/>
              </a:rPr>
              <a:t>articipation</a:t>
            </a:r>
          </a:p>
        </p:txBody>
      </p:sp>
      <p:sp>
        <p:nvSpPr>
          <p:cNvPr id="11267" name="Content Placeholder 2"/>
          <p:cNvSpPr>
            <a:spLocks noGrp="1"/>
          </p:cNvSpPr>
          <p:nvPr>
            <p:ph idx="1"/>
          </p:nvPr>
        </p:nvSpPr>
        <p:spPr>
          <a:xfrm>
            <a:off x="1066800" y="1844675"/>
            <a:ext cx="7772400" cy="4371975"/>
          </a:xfrm>
        </p:spPr>
        <p:txBody>
          <a:bodyPr/>
          <a:lstStyle/>
          <a:p>
            <a:pPr>
              <a:buFont typeface="Wingdings" pitchFamily="2" charset="2"/>
              <a:buChar char="ü"/>
            </a:pPr>
            <a:r>
              <a:rPr lang="en-IE" altLang="is-IS" sz="2400" dirty="0" smtClean="0">
                <a:latin typeface="Garamond" panose="02020404030301010803" pitchFamily="18" charset="0"/>
              </a:rPr>
              <a:t>Children should be heard and taken seriously</a:t>
            </a:r>
          </a:p>
          <a:p>
            <a:pPr>
              <a:buFont typeface="Wingdings" pitchFamily="2" charset="2"/>
              <a:buChar char="ü"/>
            </a:pPr>
            <a:r>
              <a:rPr lang="en-IE" altLang="is-IS" sz="2400" dirty="0" smtClean="0">
                <a:latin typeface="Garamond" panose="02020404030301010803" pitchFamily="18" charset="0"/>
              </a:rPr>
              <a:t>Children should be seen as „beings“, not only „becoming´s“</a:t>
            </a:r>
          </a:p>
          <a:p>
            <a:pPr>
              <a:buFont typeface="Wingdings" pitchFamily="2" charset="2"/>
              <a:buChar char="ü"/>
            </a:pPr>
            <a:r>
              <a:rPr lang="en-IE" altLang="is-IS" sz="2400" dirty="0" smtClean="0">
                <a:latin typeface="Garamond" panose="02020404030301010803" pitchFamily="18" charset="0"/>
              </a:rPr>
              <a:t>Participation at different levels: Consultative, Collaborative, Child-lead participation</a:t>
            </a:r>
          </a:p>
          <a:p>
            <a:pPr>
              <a:buFont typeface="Wingdings" pitchFamily="2" charset="2"/>
              <a:buChar char="ü"/>
            </a:pPr>
            <a:r>
              <a:rPr lang="en-IE" altLang="is-IS" sz="2400" dirty="0" smtClean="0">
                <a:latin typeface="Garamond" panose="02020404030301010803" pitchFamily="18" charset="0"/>
              </a:rPr>
              <a:t>Criteria for individual participation:</a:t>
            </a:r>
          </a:p>
          <a:p>
            <a:pPr marL="971550" lvl="1" indent="-514350">
              <a:buFont typeface="+mj-lt"/>
              <a:buAutoNum type="romanLcPeriod"/>
            </a:pPr>
            <a:r>
              <a:rPr lang="en-IE" altLang="is-IS" sz="2000" dirty="0" smtClean="0">
                <a:latin typeface="Garamond" panose="02020404030301010803" pitchFamily="18" charset="0"/>
              </a:rPr>
              <a:t>Be informed</a:t>
            </a:r>
          </a:p>
          <a:p>
            <a:pPr marL="971550" lvl="1" indent="-514350">
              <a:buFont typeface="+mj-lt"/>
              <a:buAutoNum type="romanLcPeriod"/>
            </a:pPr>
            <a:r>
              <a:rPr lang="en-IE" altLang="is-IS" sz="2000" dirty="0" smtClean="0">
                <a:latin typeface="Garamond" panose="02020404030301010803" pitchFamily="18" charset="0"/>
              </a:rPr>
              <a:t>Be supported to express their views</a:t>
            </a:r>
          </a:p>
          <a:p>
            <a:pPr marL="971550" lvl="1" indent="-514350">
              <a:buFont typeface="+mj-lt"/>
              <a:buAutoNum type="romanLcPeriod"/>
            </a:pPr>
            <a:r>
              <a:rPr lang="en-IE" altLang="is-IS" sz="2000" dirty="0" smtClean="0">
                <a:latin typeface="Garamond" panose="02020404030301010803" pitchFamily="18" charset="0"/>
              </a:rPr>
              <a:t>Be listened to</a:t>
            </a:r>
            <a:endParaRPr lang="en-IE" altLang="is-IS" dirty="0" smtClean="0">
              <a:latin typeface="Garamond" panose="02020404030301010803" pitchFamily="18" charset="0"/>
            </a:endParaRPr>
          </a:p>
          <a:p>
            <a:pPr marL="971550" lvl="1" indent="-514350">
              <a:buFont typeface="+mj-lt"/>
              <a:buAutoNum type="romanLcPeriod"/>
            </a:pPr>
            <a:r>
              <a:rPr lang="en-IE" altLang="is-IS" sz="2000" dirty="0" smtClean="0">
                <a:latin typeface="Garamond" panose="02020404030301010803" pitchFamily="18" charset="0"/>
              </a:rPr>
              <a:t>Have views taken into account</a:t>
            </a:r>
          </a:p>
          <a:p>
            <a:pPr marL="971550" lvl="1" indent="-514350">
              <a:buFont typeface="+mj-lt"/>
              <a:buAutoNum type="romanLcPeriod"/>
            </a:pPr>
            <a:r>
              <a:rPr lang="en-IE" altLang="is-IS" sz="2000" dirty="0" smtClean="0">
                <a:latin typeface="Garamond" panose="02020404030301010803" pitchFamily="18" charset="0"/>
              </a:rPr>
              <a:t>To be heard is a right of the child, not a duty on the child</a:t>
            </a:r>
          </a:p>
          <a:p>
            <a:pPr marL="971550" lvl="1" indent="-514350">
              <a:buFont typeface="+mj-lt"/>
              <a:buAutoNum type="romanLcPeriod"/>
            </a:pPr>
            <a:endParaRPr lang="en-IE" altLang="is-IS" sz="2000" dirty="0" smtClean="0">
              <a:latin typeface="Garamond" panose="02020404030301010803" pitchFamily="18" charset="0"/>
            </a:endParaRPr>
          </a:p>
        </p:txBody>
      </p:sp>
    </p:spTree>
    <p:extLst>
      <p:ext uri="{BB962C8B-B14F-4D97-AF65-F5344CB8AC3E}">
        <p14:creationId xmlns:p14="http://schemas.microsoft.com/office/powerpoint/2010/main" val="196242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IE" altLang="is-IS" sz="4000" dirty="0" smtClean="0">
                <a:solidFill>
                  <a:schemeClr val="accent2"/>
                </a:solidFill>
                <a:latin typeface="Garamond" panose="02020404030301010803" pitchFamily="18" charset="0"/>
              </a:rPr>
              <a:t>P</a:t>
            </a:r>
            <a:r>
              <a:rPr lang="en-IE" altLang="is-IS" dirty="0" smtClean="0">
                <a:solidFill>
                  <a:schemeClr val="accent2"/>
                </a:solidFill>
                <a:latin typeface="Garamond" panose="02020404030301010803" pitchFamily="18" charset="0"/>
              </a:rPr>
              <a:t>rotection</a:t>
            </a:r>
          </a:p>
        </p:txBody>
      </p:sp>
      <p:sp>
        <p:nvSpPr>
          <p:cNvPr id="12291" name="Content Placeholder 2"/>
          <p:cNvSpPr>
            <a:spLocks noGrp="1"/>
          </p:cNvSpPr>
          <p:nvPr>
            <p:ph idx="1"/>
          </p:nvPr>
        </p:nvSpPr>
        <p:spPr/>
        <p:txBody>
          <a:bodyPr/>
          <a:lstStyle/>
          <a:p>
            <a:pPr>
              <a:buFont typeface="Wingdings" pitchFamily="2" charset="2"/>
              <a:buChar char="ü"/>
            </a:pPr>
            <a:r>
              <a:rPr lang="en-IE" altLang="is-IS" sz="2800" dirty="0" smtClean="0">
                <a:latin typeface="Garamond" panose="02020404030301010803" pitchFamily="18" charset="0"/>
              </a:rPr>
              <a:t>Supportive and appropriate measures to protect children in families addressing difficulties with the aim of family preservation</a:t>
            </a:r>
          </a:p>
          <a:p>
            <a:pPr>
              <a:buFont typeface="Wingdings" pitchFamily="2" charset="2"/>
              <a:buChar char="ü"/>
            </a:pPr>
            <a:r>
              <a:rPr lang="en-IE" altLang="is-IS" sz="2800" dirty="0" smtClean="0">
                <a:latin typeface="Garamond" panose="02020404030301010803" pitchFamily="18" charset="0"/>
              </a:rPr>
              <a:t>This involves inter alia the following principles:</a:t>
            </a:r>
          </a:p>
          <a:p>
            <a:pPr marL="971550" lvl="1" indent="-514350">
              <a:buFont typeface="+mj-lt"/>
              <a:buAutoNum type="romanLcPeriod"/>
            </a:pPr>
            <a:r>
              <a:rPr lang="en-IE" altLang="is-IS" sz="2000" dirty="0" smtClean="0">
                <a:latin typeface="Garamond" panose="02020404030301010803" pitchFamily="18" charset="0"/>
              </a:rPr>
              <a:t>Prevention and early intervention</a:t>
            </a:r>
          </a:p>
          <a:p>
            <a:pPr marL="971550" lvl="1" indent="-514350">
              <a:buFont typeface="+mj-lt"/>
              <a:buAutoNum type="romanLcPeriod"/>
            </a:pPr>
            <a:r>
              <a:rPr lang="en-IE" altLang="is-IS" sz="2000" dirty="0" smtClean="0">
                <a:latin typeface="Garamond" panose="02020404030301010803" pitchFamily="18" charset="0"/>
              </a:rPr>
              <a:t>Child focused partnership with families</a:t>
            </a:r>
          </a:p>
          <a:p>
            <a:pPr marL="971550" lvl="1" indent="-514350">
              <a:buFont typeface="+mj-lt"/>
              <a:buAutoNum type="romanLcPeriod"/>
            </a:pPr>
            <a:r>
              <a:rPr lang="en-IE" altLang="is-IS" sz="2000" dirty="0" smtClean="0">
                <a:latin typeface="Garamond" panose="02020404030301010803" pitchFamily="18" charset="0"/>
              </a:rPr>
              <a:t>Assessment of the individual child´s need both with regard to protective and risk factors</a:t>
            </a:r>
          </a:p>
          <a:p>
            <a:pPr marL="971550" lvl="1" indent="-514350">
              <a:buFont typeface="+mj-lt"/>
              <a:buAutoNum type="romanLcPeriod"/>
            </a:pPr>
            <a:r>
              <a:rPr lang="en-IE" altLang="is-IS" sz="2000" dirty="0" smtClean="0">
                <a:latin typeface="Garamond" panose="02020404030301010803" pitchFamily="18" charset="0"/>
              </a:rPr>
              <a:t>Interdisciplinary and multiagency collaboration</a:t>
            </a:r>
          </a:p>
          <a:p>
            <a:pPr marL="971550" lvl="1" indent="-514350">
              <a:buFont typeface="+mj-lt"/>
              <a:buAutoNum type="romanLcPeriod"/>
            </a:pPr>
            <a:r>
              <a:rPr lang="en-IE" altLang="is-IS" sz="2000" dirty="0" smtClean="0">
                <a:latin typeface="Garamond" panose="02020404030301010803" pitchFamily="18" charset="0"/>
              </a:rPr>
              <a:t>Prevention of re-victimization</a:t>
            </a:r>
          </a:p>
          <a:p>
            <a:pPr lvl="1"/>
            <a:endParaRPr lang="is-IS" altLang="is-IS" dirty="0" smtClean="0"/>
          </a:p>
        </p:txBody>
      </p:sp>
    </p:spTree>
    <p:extLst>
      <p:ext uri="{BB962C8B-B14F-4D97-AF65-F5344CB8AC3E}">
        <p14:creationId xmlns:p14="http://schemas.microsoft.com/office/powerpoint/2010/main" val="389245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620689"/>
            <a:ext cx="7772400" cy="864096"/>
          </a:xfrm>
        </p:spPr>
        <p:txBody>
          <a:bodyPr/>
          <a:lstStyle/>
          <a:p>
            <a:pPr algn="l"/>
            <a:r>
              <a:rPr lang="en-IE" altLang="is-IS" sz="3600" dirty="0" smtClean="0">
                <a:solidFill>
                  <a:schemeClr val="accent2"/>
                </a:solidFill>
                <a:latin typeface="Garamond" panose="02020404030301010803" pitchFamily="18" charset="0"/>
              </a:rPr>
              <a:t>IV.	</a:t>
            </a:r>
            <a:r>
              <a:rPr lang="en-IE" altLang="is-IS" sz="4000" dirty="0" smtClean="0">
                <a:solidFill>
                  <a:schemeClr val="accent2"/>
                </a:solidFill>
                <a:latin typeface="Garamond" panose="02020404030301010803" pitchFamily="18" charset="0"/>
              </a:rPr>
              <a:t>Levels</a:t>
            </a:r>
            <a:r>
              <a:rPr lang="en-IE" altLang="is-IS" sz="3600" dirty="0" smtClean="0">
                <a:solidFill>
                  <a:schemeClr val="accent2"/>
                </a:solidFill>
                <a:latin typeface="Garamond" panose="02020404030301010803" pitchFamily="18" charset="0"/>
              </a:rPr>
              <a:t> </a:t>
            </a:r>
            <a:br>
              <a:rPr lang="en-IE" altLang="is-IS" sz="3600" dirty="0" smtClean="0">
                <a:solidFill>
                  <a:schemeClr val="accent2"/>
                </a:solidFill>
                <a:latin typeface="Garamond" panose="02020404030301010803" pitchFamily="18" charset="0"/>
              </a:rPr>
            </a:br>
            <a:r>
              <a:rPr lang="en-IE" altLang="is-IS" sz="3600" dirty="0" smtClean="0">
                <a:solidFill>
                  <a:schemeClr val="accent2"/>
                </a:solidFill>
                <a:latin typeface="Garamond" panose="02020404030301010803" pitchFamily="18" charset="0"/>
              </a:rPr>
              <a:t>of child friendly social services</a:t>
            </a:r>
            <a:endParaRPr lang="en-IE" altLang="is-IS" dirty="0" smtClean="0">
              <a:solidFill>
                <a:schemeClr val="accent2"/>
              </a:solidFill>
              <a:latin typeface="Garamond" panose="02020404030301010803" pitchFamily="18" charset="0"/>
            </a:endParaRPr>
          </a:p>
        </p:txBody>
      </p:sp>
      <p:sp>
        <p:nvSpPr>
          <p:cNvPr id="13315" name="Content Placeholder 2"/>
          <p:cNvSpPr>
            <a:spLocks noGrp="1"/>
          </p:cNvSpPr>
          <p:nvPr>
            <p:ph idx="1"/>
          </p:nvPr>
        </p:nvSpPr>
        <p:spPr>
          <a:xfrm>
            <a:off x="1066800" y="1916113"/>
            <a:ext cx="7772400" cy="4300537"/>
          </a:xfrm>
        </p:spPr>
        <p:txBody>
          <a:bodyPr/>
          <a:lstStyle/>
          <a:p>
            <a:pPr>
              <a:buFont typeface="Wingdings" pitchFamily="2" charset="2"/>
              <a:buChar char="ü"/>
            </a:pPr>
            <a:r>
              <a:rPr lang="en-IE" altLang="is-IS" sz="3600" dirty="0" smtClean="0">
                <a:latin typeface="Garamond" panose="02020404030301010803" pitchFamily="18" charset="0"/>
              </a:rPr>
              <a:t>General social services</a:t>
            </a:r>
          </a:p>
          <a:p>
            <a:pPr lvl="1">
              <a:buFont typeface="Wingdings" pitchFamily="2" charset="2"/>
              <a:buChar char="§"/>
            </a:pPr>
            <a:r>
              <a:rPr lang="en-IE" altLang="is-IS" dirty="0" smtClean="0">
                <a:latin typeface="Garamond" panose="02020404030301010803" pitchFamily="18" charset="0"/>
              </a:rPr>
              <a:t>Comprehensive, preventive and responsive</a:t>
            </a:r>
          </a:p>
          <a:p>
            <a:pPr>
              <a:buFont typeface="Wingdings" pitchFamily="2" charset="2"/>
              <a:buChar char="ü"/>
            </a:pPr>
            <a:r>
              <a:rPr lang="en-IE" altLang="is-IS" sz="3600" dirty="0" smtClean="0">
                <a:latin typeface="Garamond" panose="02020404030301010803" pitchFamily="18" charset="0"/>
              </a:rPr>
              <a:t>Specialised social services</a:t>
            </a:r>
          </a:p>
          <a:p>
            <a:pPr lvl="1">
              <a:buFont typeface="Wingdings" pitchFamily="2" charset="2"/>
              <a:buChar char="§"/>
            </a:pPr>
            <a:r>
              <a:rPr lang="en-IE" altLang="is-IS" dirty="0" smtClean="0">
                <a:latin typeface="Garamond" panose="02020404030301010803" pitchFamily="18" charset="0"/>
              </a:rPr>
              <a:t>Addresses negative impact of adverse childhood experiences</a:t>
            </a:r>
          </a:p>
          <a:p>
            <a:pPr>
              <a:buFont typeface="Wingdings" pitchFamily="2" charset="2"/>
              <a:buChar char="ü"/>
            </a:pPr>
            <a:r>
              <a:rPr lang="en-IE" altLang="is-IS" sz="3600" dirty="0" smtClean="0">
                <a:latin typeface="Garamond" panose="02020404030301010803" pitchFamily="18" charset="0"/>
              </a:rPr>
              <a:t>Intensive social services</a:t>
            </a:r>
          </a:p>
          <a:p>
            <a:pPr lvl="1">
              <a:buFont typeface="Wingdings" pitchFamily="2" charset="2"/>
              <a:buChar char="§"/>
            </a:pPr>
            <a:r>
              <a:rPr lang="en-IE" altLang="is-IS" dirty="0" smtClean="0">
                <a:latin typeface="Garamond" panose="02020404030301010803" pitchFamily="18" charset="0"/>
              </a:rPr>
              <a:t>The principle of appropriateness</a:t>
            </a:r>
          </a:p>
        </p:txBody>
      </p:sp>
    </p:spTree>
    <p:extLst>
      <p:ext uri="{BB962C8B-B14F-4D97-AF65-F5344CB8AC3E}">
        <p14:creationId xmlns:p14="http://schemas.microsoft.com/office/powerpoint/2010/main" val="297946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IE" altLang="is-IS" sz="3600" dirty="0" smtClean="0">
                <a:solidFill>
                  <a:schemeClr val="accent2"/>
                </a:solidFill>
                <a:latin typeface="Garamond" panose="02020404030301010803" pitchFamily="18" charset="0"/>
              </a:rPr>
              <a:t>V.	Key delivery strategies </a:t>
            </a:r>
            <a:br>
              <a:rPr lang="en-IE" altLang="is-IS" sz="3600" dirty="0" smtClean="0">
                <a:solidFill>
                  <a:schemeClr val="accent2"/>
                </a:solidFill>
                <a:latin typeface="Garamond" panose="02020404030301010803" pitchFamily="18" charset="0"/>
              </a:rPr>
            </a:br>
            <a:r>
              <a:rPr lang="en-IE" altLang="is-IS" sz="3200" dirty="0" smtClean="0">
                <a:solidFill>
                  <a:schemeClr val="accent2"/>
                </a:solidFill>
                <a:latin typeface="Garamond" panose="02020404030301010803" pitchFamily="18" charset="0"/>
              </a:rPr>
              <a:t>in child friendly social service </a:t>
            </a:r>
          </a:p>
        </p:txBody>
      </p:sp>
      <p:sp>
        <p:nvSpPr>
          <p:cNvPr id="14339" name="Content Placeholder 2"/>
          <p:cNvSpPr>
            <a:spLocks noGrp="1"/>
          </p:cNvSpPr>
          <p:nvPr>
            <p:ph idx="1"/>
          </p:nvPr>
        </p:nvSpPr>
        <p:spPr/>
        <p:txBody>
          <a:bodyPr/>
          <a:lstStyle/>
          <a:p>
            <a:pPr marL="457200" lvl="1" indent="-457200">
              <a:buClr>
                <a:srgbClr val="FFC000"/>
              </a:buClr>
              <a:buFont typeface="Wingdings" pitchFamily="2" charset="2"/>
              <a:buChar char="ü"/>
            </a:pPr>
            <a:r>
              <a:rPr lang="en-IE" altLang="is-IS" sz="3200" dirty="0" smtClean="0">
                <a:latin typeface="Garamond" panose="02020404030301010803" pitchFamily="18" charset="0"/>
              </a:rPr>
              <a:t>Information and advice</a:t>
            </a:r>
          </a:p>
          <a:p>
            <a:pPr marL="457200" lvl="1" indent="-457200">
              <a:buClr>
                <a:srgbClr val="FFC000"/>
              </a:buClr>
              <a:buFont typeface="Wingdings" pitchFamily="2" charset="2"/>
              <a:buChar char="ü"/>
            </a:pPr>
            <a:r>
              <a:rPr lang="en-IE" altLang="is-IS" sz="3200" dirty="0" smtClean="0">
                <a:latin typeface="Garamond" panose="02020404030301010803" pitchFamily="18" charset="0"/>
              </a:rPr>
              <a:t>Accessibility of services</a:t>
            </a:r>
          </a:p>
          <a:p>
            <a:pPr marL="457200" lvl="1" indent="-457200">
              <a:buClr>
                <a:srgbClr val="FFC000"/>
              </a:buClr>
              <a:buFont typeface="Wingdings" pitchFamily="2" charset="2"/>
              <a:buChar char="ü"/>
            </a:pPr>
            <a:r>
              <a:rPr lang="en-IE" altLang="is-IS" sz="3200" dirty="0" smtClean="0">
                <a:latin typeface="Garamond" panose="02020404030301010803" pitchFamily="18" charset="0"/>
              </a:rPr>
              <a:t>Availability</a:t>
            </a:r>
          </a:p>
          <a:p>
            <a:pPr marL="457200" lvl="1" indent="-457200">
              <a:buClr>
                <a:srgbClr val="FFC000"/>
              </a:buClr>
              <a:buFont typeface="Wingdings" pitchFamily="2" charset="2"/>
              <a:buChar char="ü"/>
            </a:pPr>
            <a:r>
              <a:rPr lang="en-IE" altLang="is-IS" sz="3200" dirty="0" smtClean="0">
                <a:latin typeface="Garamond" panose="02020404030301010803" pitchFamily="18" charset="0"/>
              </a:rPr>
              <a:t>Appropriateness, suitability</a:t>
            </a:r>
          </a:p>
          <a:p>
            <a:pPr marL="457200" lvl="1" indent="-457200">
              <a:buClr>
                <a:srgbClr val="FFC000"/>
              </a:buClr>
              <a:buFont typeface="Wingdings" pitchFamily="2" charset="2"/>
              <a:buChar char="ü"/>
            </a:pPr>
            <a:r>
              <a:rPr lang="en-IE" altLang="is-IS" sz="3200" dirty="0" smtClean="0">
                <a:latin typeface="Garamond" panose="02020404030301010803" pitchFamily="18" charset="0"/>
              </a:rPr>
              <a:t>Interdisciplinary and multiagency collaboration</a:t>
            </a:r>
          </a:p>
        </p:txBody>
      </p:sp>
    </p:spTree>
    <p:extLst>
      <p:ext uri="{BB962C8B-B14F-4D97-AF65-F5344CB8AC3E}">
        <p14:creationId xmlns:p14="http://schemas.microsoft.com/office/powerpoint/2010/main" val="3492643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IE" altLang="is-IS" sz="3600" dirty="0" smtClean="0">
                <a:solidFill>
                  <a:schemeClr val="accent2"/>
                </a:solidFill>
                <a:latin typeface="Garamond" panose="02020404030301010803" pitchFamily="18" charset="0"/>
              </a:rPr>
              <a:t>V.	Key strategies (continued)</a:t>
            </a:r>
            <a:endParaRPr lang="en-IE" altLang="is-IS" dirty="0" smtClean="0">
              <a:solidFill>
                <a:schemeClr val="accent2"/>
              </a:solidFill>
              <a:latin typeface="Garamond" panose="02020404030301010803" pitchFamily="18" charset="0"/>
            </a:endParaRPr>
          </a:p>
        </p:txBody>
      </p:sp>
      <p:sp>
        <p:nvSpPr>
          <p:cNvPr id="11267" name="Content Placeholder 2"/>
          <p:cNvSpPr>
            <a:spLocks noGrp="1"/>
          </p:cNvSpPr>
          <p:nvPr>
            <p:ph idx="1"/>
          </p:nvPr>
        </p:nvSpPr>
        <p:spPr/>
        <p:txBody>
          <a:bodyPr/>
          <a:lstStyle/>
          <a:p>
            <a:pPr marL="457200" lvl="1" indent="-457200">
              <a:buClr>
                <a:srgbClr val="FFC000"/>
              </a:buClr>
              <a:buFont typeface="Wingdings" pitchFamily="2" charset="2"/>
              <a:buChar char="ü"/>
              <a:defRPr/>
            </a:pPr>
            <a:r>
              <a:rPr lang="en-IE" sz="3200" dirty="0" smtClean="0">
                <a:latin typeface="Garamond" panose="02020404030301010803" pitchFamily="18" charset="0"/>
              </a:rPr>
              <a:t>Professional competency: training, supervision and accountability</a:t>
            </a:r>
          </a:p>
          <a:p>
            <a:pPr marL="457200" lvl="1" indent="-457200">
              <a:buClr>
                <a:srgbClr val="FFC000"/>
              </a:buClr>
              <a:buFont typeface="Wingdings" pitchFamily="2" charset="2"/>
              <a:buChar char="ü"/>
              <a:defRPr/>
            </a:pPr>
            <a:r>
              <a:rPr lang="en-IE" sz="3200" dirty="0" smtClean="0">
                <a:latin typeface="Garamond" panose="02020404030301010803" pitchFamily="18" charset="0"/>
              </a:rPr>
              <a:t>Safety of the child</a:t>
            </a:r>
          </a:p>
          <a:p>
            <a:pPr marL="457200" lvl="1" indent="-457200">
              <a:buClr>
                <a:srgbClr val="FFC000"/>
              </a:buClr>
              <a:buFont typeface="Wingdings" pitchFamily="2" charset="2"/>
              <a:buChar char="ü"/>
              <a:defRPr/>
            </a:pPr>
            <a:r>
              <a:rPr lang="en-IE" sz="3200" dirty="0" smtClean="0">
                <a:latin typeface="Garamond" panose="02020404030301010803" pitchFamily="18" charset="0"/>
              </a:rPr>
              <a:t>Confidentiality, privacy rights</a:t>
            </a:r>
          </a:p>
          <a:p>
            <a:pPr marL="457200" lvl="1" indent="-457200">
              <a:buClr>
                <a:srgbClr val="FFC000"/>
              </a:buClr>
              <a:buFont typeface="Wingdings" pitchFamily="2" charset="2"/>
              <a:buChar char="ü"/>
              <a:defRPr/>
            </a:pPr>
            <a:r>
              <a:rPr lang="en-IE" sz="3200" dirty="0" smtClean="0">
                <a:latin typeface="Garamond" panose="02020404030301010803" pitchFamily="18" charset="0"/>
              </a:rPr>
              <a:t>Mechanisms for complaints and review of decisions affecting the child</a:t>
            </a:r>
          </a:p>
          <a:p>
            <a:pPr marL="457200" lvl="1" indent="-457200">
              <a:buClr>
                <a:srgbClr val="FFC000"/>
              </a:buClr>
              <a:buFont typeface="Wingdings" pitchFamily="2" charset="2"/>
              <a:buChar char="ü"/>
              <a:defRPr/>
            </a:pPr>
            <a:r>
              <a:rPr lang="en-IE" sz="3200" dirty="0" smtClean="0">
                <a:latin typeface="Garamond" panose="02020404030301010803" pitchFamily="18" charset="0"/>
              </a:rPr>
              <a:t>Quality standards, monitoring, evaluation</a:t>
            </a:r>
          </a:p>
          <a:p>
            <a:pPr marL="514350" lvl="1" indent="-514350">
              <a:buClr>
                <a:srgbClr val="A50021"/>
              </a:buClr>
              <a:buFont typeface="+mj-lt"/>
              <a:buAutoNum type="arabicParenR"/>
              <a:defRPr/>
            </a:pPr>
            <a:endParaRPr lang="is-IS" sz="3200" dirty="0" smtClean="0"/>
          </a:p>
          <a:p>
            <a:pPr marL="514350" indent="-514350">
              <a:buFont typeface="+mj-lt"/>
              <a:buAutoNum type="arabicParenR"/>
              <a:defRPr/>
            </a:pPr>
            <a:endParaRPr lang="en-GB" dirty="0" smtClean="0"/>
          </a:p>
        </p:txBody>
      </p:sp>
    </p:spTree>
    <p:extLst>
      <p:ext uri="{BB962C8B-B14F-4D97-AF65-F5344CB8AC3E}">
        <p14:creationId xmlns:p14="http://schemas.microsoft.com/office/powerpoint/2010/main" val="1204911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is-IS" altLang="is-IS" sz="4000" dirty="0" smtClean="0">
                <a:solidFill>
                  <a:schemeClr val="accent2"/>
                </a:solidFill>
                <a:latin typeface="Garamond" panose="02020404030301010803" pitchFamily="18" charset="0"/>
              </a:rPr>
              <a:t>VI.	</a:t>
            </a:r>
            <a:r>
              <a:rPr lang="en-IE" altLang="is-IS" sz="4000" dirty="0" smtClean="0">
                <a:solidFill>
                  <a:schemeClr val="accent2"/>
                </a:solidFill>
                <a:latin typeface="Garamond" panose="02020404030301010803" pitchFamily="18" charset="0"/>
              </a:rPr>
              <a:t>Promoting </a:t>
            </a:r>
            <a:r>
              <a:rPr lang="en-IE" altLang="is-IS" sz="3600" dirty="0" smtClean="0">
                <a:solidFill>
                  <a:schemeClr val="accent2"/>
                </a:solidFill>
                <a:latin typeface="Garamond" panose="02020404030301010803" pitchFamily="18" charset="0"/>
              </a:rPr>
              <a:t/>
            </a:r>
            <a:br>
              <a:rPr lang="en-IE" altLang="is-IS" sz="3600" dirty="0" smtClean="0">
                <a:solidFill>
                  <a:schemeClr val="accent2"/>
                </a:solidFill>
                <a:latin typeface="Garamond" panose="02020404030301010803" pitchFamily="18" charset="0"/>
              </a:rPr>
            </a:br>
            <a:r>
              <a:rPr lang="en-IE" altLang="is-IS" sz="3200" dirty="0" smtClean="0">
                <a:solidFill>
                  <a:schemeClr val="accent2"/>
                </a:solidFill>
                <a:latin typeface="Garamond" panose="02020404030301010803" pitchFamily="18" charset="0"/>
              </a:rPr>
              <a:t>further child friendly actions </a:t>
            </a:r>
          </a:p>
        </p:txBody>
      </p:sp>
      <p:sp>
        <p:nvSpPr>
          <p:cNvPr id="16387" name="Content Placeholder 2"/>
          <p:cNvSpPr>
            <a:spLocks noGrp="1"/>
          </p:cNvSpPr>
          <p:nvPr>
            <p:ph idx="1"/>
          </p:nvPr>
        </p:nvSpPr>
        <p:spPr/>
        <p:txBody>
          <a:bodyPr/>
          <a:lstStyle/>
          <a:p>
            <a:pPr>
              <a:buFont typeface="Wingdings" pitchFamily="2" charset="2"/>
              <a:buChar char="ü"/>
            </a:pPr>
            <a:r>
              <a:rPr lang="en-IE" altLang="is-IS" sz="2400" dirty="0" smtClean="0">
                <a:latin typeface="Garamond" panose="02020404030301010803" pitchFamily="18" charset="0"/>
              </a:rPr>
              <a:t>To review domestic legislation, policies and practices in line with the Rec</a:t>
            </a:r>
          </a:p>
          <a:p>
            <a:pPr>
              <a:buFont typeface="Wingdings" pitchFamily="2" charset="2"/>
              <a:buChar char="ü"/>
            </a:pPr>
            <a:r>
              <a:rPr lang="en-IE" altLang="is-IS" sz="2400" dirty="0" smtClean="0">
                <a:latin typeface="Garamond" panose="02020404030301010803" pitchFamily="18" charset="0"/>
              </a:rPr>
              <a:t>To speedily ratify, if not yet done so, the relevant </a:t>
            </a:r>
            <a:r>
              <a:rPr lang="en-IE" altLang="is-IS" sz="2400" dirty="0" err="1" smtClean="0">
                <a:latin typeface="Garamond" panose="02020404030301010803" pitchFamily="18" charset="0"/>
              </a:rPr>
              <a:t>CoE</a:t>
            </a:r>
            <a:r>
              <a:rPr lang="en-IE" altLang="is-IS" sz="2400" dirty="0" smtClean="0">
                <a:latin typeface="Garamond" panose="02020404030301010803" pitchFamily="18" charset="0"/>
              </a:rPr>
              <a:t> conventions</a:t>
            </a:r>
          </a:p>
          <a:p>
            <a:pPr>
              <a:buFont typeface="Wingdings" pitchFamily="2" charset="2"/>
              <a:buChar char="ü"/>
            </a:pPr>
            <a:r>
              <a:rPr lang="en-IE" altLang="is-IS" sz="2400" dirty="0" smtClean="0">
                <a:latin typeface="Garamond" panose="02020404030301010803" pitchFamily="18" charset="0"/>
              </a:rPr>
              <a:t>To promote domestic and international cooperation, including research and sharing of good practice</a:t>
            </a:r>
          </a:p>
          <a:p>
            <a:pPr>
              <a:buFont typeface="Wingdings" pitchFamily="2" charset="2"/>
              <a:buChar char="ü"/>
            </a:pPr>
            <a:r>
              <a:rPr lang="en-IE" altLang="is-IS" sz="2400" dirty="0" smtClean="0">
                <a:latin typeface="Garamond" panose="02020404030301010803" pitchFamily="18" charset="0"/>
              </a:rPr>
              <a:t>To foster a dialog with stakeholders as well as the public on outcomes and general satisfaction of the child friendliness of social services</a:t>
            </a:r>
          </a:p>
        </p:txBody>
      </p:sp>
    </p:spTree>
    <p:extLst>
      <p:ext uri="{BB962C8B-B14F-4D97-AF65-F5344CB8AC3E}">
        <p14:creationId xmlns:p14="http://schemas.microsoft.com/office/powerpoint/2010/main" val="3837323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err="1" smtClean="0">
                <a:solidFill>
                  <a:schemeClr val="accent2"/>
                </a:solidFill>
                <a:latin typeface="Garamond" panose="02020404030301010803" pitchFamily="18" charset="0"/>
              </a:rPr>
              <a:t>Barnahus</a:t>
            </a:r>
            <a:r>
              <a:rPr lang="is-IS" dirty="0" smtClean="0">
                <a:solidFill>
                  <a:schemeClr val="accent2"/>
                </a:solidFill>
                <a:latin typeface="Garamond" panose="02020404030301010803" pitchFamily="18" charset="0"/>
              </a:rPr>
              <a:t>, </a:t>
            </a:r>
            <a:r>
              <a:rPr lang="is-IS" dirty="0" err="1" smtClean="0">
                <a:solidFill>
                  <a:schemeClr val="accent2"/>
                </a:solidFill>
                <a:latin typeface="Garamond" panose="02020404030301010803" pitchFamily="18" charset="0"/>
              </a:rPr>
              <a:t>Iceland</a:t>
            </a:r>
            <a:endParaRPr lang="is-IS" dirty="0">
              <a:solidFill>
                <a:schemeClr val="accent2"/>
              </a:solidFill>
              <a:latin typeface="Garamond" panose="02020404030301010803" pitchFamily="18" charset="0"/>
            </a:endParaRPr>
          </a:p>
        </p:txBody>
      </p:sp>
      <p:sp>
        <p:nvSpPr>
          <p:cNvPr id="3" name="Subtitle 2"/>
          <p:cNvSpPr>
            <a:spLocks noGrp="1"/>
          </p:cNvSpPr>
          <p:nvPr>
            <p:ph type="subTitle" idx="1"/>
          </p:nvPr>
        </p:nvSpPr>
        <p:spPr/>
        <p:txBody>
          <a:bodyPr/>
          <a:lstStyle/>
          <a:p>
            <a:endParaRPr lang="is-IS" dirty="0" smtClean="0">
              <a:solidFill>
                <a:schemeClr val="accent2"/>
              </a:solidFill>
              <a:latin typeface="Garamond" panose="02020404030301010803" pitchFamily="18" charset="0"/>
            </a:endParaRPr>
          </a:p>
          <a:p>
            <a:endParaRPr lang="is-IS" dirty="0" smtClean="0">
              <a:solidFill>
                <a:schemeClr val="accent2"/>
              </a:solidFill>
              <a:latin typeface="Garamond" panose="02020404030301010803" pitchFamily="18" charset="0"/>
            </a:endParaRPr>
          </a:p>
          <a:p>
            <a:r>
              <a:rPr lang="is-IS" sz="2800" i="1" dirty="0" smtClean="0">
                <a:solidFill>
                  <a:schemeClr val="accent2"/>
                </a:solidFill>
              </a:rPr>
              <a:t>Bragi </a:t>
            </a:r>
            <a:r>
              <a:rPr lang="is-IS" sz="2800" i="1" dirty="0" err="1" smtClean="0">
                <a:solidFill>
                  <a:schemeClr val="accent2"/>
                </a:solidFill>
              </a:rPr>
              <a:t>Gudbrandsson</a:t>
            </a:r>
            <a:endParaRPr lang="is-IS" sz="2800" i="1" dirty="0">
              <a:solidFill>
                <a:schemeClr val="accent2"/>
              </a:solidFill>
            </a:endParaRPr>
          </a:p>
        </p:txBody>
      </p:sp>
    </p:spTree>
    <p:extLst>
      <p:ext uri="{BB962C8B-B14F-4D97-AF65-F5344CB8AC3E}">
        <p14:creationId xmlns:p14="http://schemas.microsoft.com/office/powerpoint/2010/main" val="249243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1798832628"/>
              </p:ext>
            </p:extLst>
          </p:nvPr>
        </p:nvGraphicFramePr>
        <p:xfrm>
          <a:off x="395536" y="1052736"/>
          <a:ext cx="8280920" cy="5040560"/>
        </p:xfrm>
        <a:graphic>
          <a:graphicData uri="http://schemas.openxmlformats.org/presentationml/2006/ole">
            <mc:AlternateContent xmlns:mc="http://schemas.openxmlformats.org/markup-compatibility/2006">
              <mc:Choice xmlns:v="urn:schemas-microsoft-com:vml" Requires="v">
                <p:oleObj spid="_x0000_s1084" name="Slide" r:id="rId4" imgW="3823559" imgH="2866707" progId="PowerPoint.Slide.8">
                  <p:embed/>
                </p:oleObj>
              </mc:Choice>
              <mc:Fallback>
                <p:oleObj name="Slide" r:id="rId4" imgW="3823559" imgH="2866707" progId="PowerPoint.Slide.8">
                  <p:embed/>
                  <p:pic>
                    <p:nvPicPr>
                      <p:cNvPr id="0" name=""/>
                      <p:cNvPicPr>
                        <a:picLocks noChangeAspect="1" noChangeArrowheads="1"/>
                      </p:cNvPicPr>
                      <p:nvPr/>
                    </p:nvPicPr>
                    <p:blipFill>
                      <a:blip r:embed="rId5"/>
                      <a:srcRect/>
                      <a:stretch>
                        <a:fillRect/>
                      </a:stretch>
                    </p:blipFill>
                    <p:spPr bwMode="auto">
                      <a:xfrm>
                        <a:off x="395536" y="1052736"/>
                        <a:ext cx="8280920" cy="504056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8767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IE" altLang="is-IS" sz="4000" dirty="0" smtClean="0">
                <a:solidFill>
                  <a:schemeClr val="accent2"/>
                </a:solidFill>
                <a:latin typeface="Garamond" panose="02020404030301010803" pitchFamily="18" charset="0"/>
              </a:rPr>
              <a:t>The UN CRC, </a:t>
            </a:r>
            <a:br>
              <a:rPr lang="en-IE" altLang="is-IS" sz="4000" dirty="0" smtClean="0">
                <a:solidFill>
                  <a:schemeClr val="accent2"/>
                </a:solidFill>
                <a:latin typeface="Garamond" panose="02020404030301010803" pitchFamily="18" charset="0"/>
              </a:rPr>
            </a:br>
            <a:r>
              <a:rPr lang="en-IE" altLang="is-IS" sz="3200" dirty="0" smtClean="0">
                <a:solidFill>
                  <a:schemeClr val="accent2"/>
                </a:solidFill>
                <a:latin typeface="Garamond" panose="02020404030301010803" pitchFamily="18" charset="0"/>
              </a:rPr>
              <a:t>25 years Anniversary</a:t>
            </a:r>
          </a:p>
        </p:txBody>
      </p:sp>
      <p:sp>
        <p:nvSpPr>
          <p:cNvPr id="5123" name="Content Placeholder 2"/>
          <p:cNvSpPr>
            <a:spLocks noGrp="1"/>
          </p:cNvSpPr>
          <p:nvPr>
            <p:ph idx="1"/>
          </p:nvPr>
        </p:nvSpPr>
        <p:spPr/>
        <p:txBody>
          <a:bodyPr/>
          <a:lstStyle/>
          <a:p>
            <a:pPr>
              <a:buClr>
                <a:srgbClr val="FF0000"/>
              </a:buClr>
              <a:buFont typeface="Wingdings" pitchFamily="2" charset="2"/>
              <a:buChar char=""/>
            </a:pPr>
            <a:r>
              <a:rPr lang="en-US" altLang="is-IS" sz="2800" dirty="0" smtClean="0">
                <a:solidFill>
                  <a:schemeClr val="tx2"/>
                </a:solidFill>
                <a:latin typeface="Garamond" pitchFamily="18" charset="0"/>
              </a:rPr>
              <a:t>Not only </a:t>
            </a:r>
            <a:r>
              <a:rPr lang="en-US" altLang="is-IS" sz="2800" i="1" dirty="0" smtClean="0">
                <a:solidFill>
                  <a:schemeClr val="tx2"/>
                </a:solidFill>
                <a:latin typeface="Garamond" pitchFamily="18" charset="0"/>
              </a:rPr>
              <a:t>quantitatively</a:t>
            </a:r>
            <a:r>
              <a:rPr lang="en-US" altLang="is-IS" sz="2800" dirty="0" smtClean="0">
                <a:solidFill>
                  <a:schemeClr val="tx2"/>
                </a:solidFill>
                <a:latin typeface="Garamond" pitchFamily="18" charset="0"/>
              </a:rPr>
              <a:t> but also </a:t>
            </a:r>
            <a:r>
              <a:rPr lang="en-US" altLang="is-IS" sz="2800" i="1" dirty="0" smtClean="0">
                <a:solidFill>
                  <a:schemeClr val="tx2"/>
                </a:solidFill>
                <a:latin typeface="Garamond" pitchFamily="18" charset="0"/>
              </a:rPr>
              <a:t>qualitatively </a:t>
            </a:r>
            <a:r>
              <a:rPr lang="en-US" altLang="is-IS" sz="2800" dirty="0" smtClean="0">
                <a:solidFill>
                  <a:schemeClr val="tx2"/>
                </a:solidFill>
                <a:latin typeface="Garamond" pitchFamily="18" charset="0"/>
              </a:rPr>
              <a:t>different from earlier international agreement</a:t>
            </a:r>
          </a:p>
          <a:p>
            <a:pPr>
              <a:buClr>
                <a:srgbClr val="FF0000"/>
              </a:buClr>
              <a:buFont typeface="Wingdings" pitchFamily="2" charset="2"/>
              <a:buChar char=""/>
            </a:pPr>
            <a:r>
              <a:rPr lang="en-US" altLang="is-IS" sz="2800" dirty="0" smtClean="0">
                <a:solidFill>
                  <a:schemeClr val="tx2"/>
                </a:solidFill>
                <a:latin typeface="Garamond" pitchFamily="18" charset="0"/>
              </a:rPr>
              <a:t>The twofold nature of the UN CRC</a:t>
            </a:r>
          </a:p>
          <a:p>
            <a:pPr lvl="1">
              <a:buClr>
                <a:srgbClr val="FF0000"/>
              </a:buClr>
              <a:buFont typeface="Wingdings" pitchFamily="2" charset="2"/>
              <a:buChar char=""/>
            </a:pPr>
            <a:r>
              <a:rPr lang="en-US" altLang="is-IS" sz="2400" i="1" dirty="0" smtClean="0">
                <a:solidFill>
                  <a:schemeClr val="tx2"/>
                </a:solidFill>
                <a:latin typeface="Garamond" pitchFamily="18" charset="0"/>
              </a:rPr>
              <a:t>The Descriptive</a:t>
            </a:r>
          </a:p>
          <a:p>
            <a:pPr lvl="1">
              <a:buClr>
                <a:srgbClr val="FF0000"/>
              </a:buClr>
              <a:buFont typeface="Wingdings" pitchFamily="2" charset="2"/>
              <a:buChar char=""/>
            </a:pPr>
            <a:r>
              <a:rPr lang="en-US" altLang="is-IS" sz="2400" i="1" dirty="0" smtClean="0">
                <a:solidFill>
                  <a:schemeClr val="tx2"/>
                </a:solidFill>
                <a:latin typeface="Garamond" pitchFamily="18" charset="0"/>
              </a:rPr>
              <a:t>The Normative (dynamic)</a:t>
            </a:r>
          </a:p>
          <a:p>
            <a:pPr>
              <a:buClr>
                <a:srgbClr val="FF0000"/>
              </a:buClr>
              <a:buFont typeface="Wingdings" pitchFamily="2" charset="2"/>
              <a:buChar char=""/>
            </a:pPr>
            <a:r>
              <a:rPr lang="en-US" altLang="is-IS" sz="2800" i="1" dirty="0" smtClean="0">
                <a:solidFill>
                  <a:schemeClr val="tx2"/>
                </a:solidFill>
                <a:latin typeface="Garamond" pitchFamily="18" charset="0"/>
              </a:rPr>
              <a:t>Culturally sensitive</a:t>
            </a:r>
            <a:r>
              <a:rPr lang="en-US" altLang="is-IS" sz="2800" dirty="0" smtClean="0">
                <a:solidFill>
                  <a:schemeClr val="tx2"/>
                </a:solidFill>
                <a:latin typeface="Garamond" pitchFamily="18" charset="0"/>
              </a:rPr>
              <a:t> and thus flexible within the limits of the basic principle of the “best interest of the child”</a:t>
            </a:r>
          </a:p>
          <a:p>
            <a:pPr>
              <a:buClr>
                <a:srgbClr val="FF0000"/>
              </a:buClr>
              <a:buFont typeface="Wingdings" pitchFamily="2" charset="2"/>
              <a:buChar char=""/>
            </a:pPr>
            <a:endParaRPr lang="en-GB" altLang="is-IS" i="1" dirty="0" smtClean="0">
              <a:latin typeface="Garamond" pitchFamily="18" charset="0"/>
            </a:endParaRPr>
          </a:p>
        </p:txBody>
      </p:sp>
    </p:spTree>
    <p:extLst>
      <p:ext uri="{BB962C8B-B14F-4D97-AF65-F5344CB8AC3E}">
        <p14:creationId xmlns:p14="http://schemas.microsoft.com/office/powerpoint/2010/main" val="32443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ltLang="is-IS" dirty="0" smtClean="0">
                <a:solidFill>
                  <a:srgbClr val="FFCC00"/>
                </a:solidFill>
                <a:latin typeface="Garamond" pitchFamily="18" charset="0"/>
                <a:cs typeface="Times New Roman" pitchFamily="18" charset="0"/>
              </a:rPr>
              <a:t/>
            </a:r>
            <a:br>
              <a:rPr lang="en-GB" altLang="is-IS" dirty="0" smtClean="0">
                <a:solidFill>
                  <a:srgbClr val="FFCC00"/>
                </a:solidFill>
                <a:latin typeface="Garamond" pitchFamily="18" charset="0"/>
                <a:cs typeface="Times New Roman" pitchFamily="18" charset="0"/>
              </a:rPr>
            </a:br>
            <a:r>
              <a:rPr lang="en-GB" altLang="is-IS" sz="3600" dirty="0">
                <a:solidFill>
                  <a:schemeClr val="accent2"/>
                </a:solidFill>
                <a:latin typeface="Garamond" pitchFamily="18" charset="0"/>
                <a:cs typeface="Times New Roman" pitchFamily="18" charset="0"/>
              </a:rPr>
              <a:t>R</a:t>
            </a:r>
            <a:r>
              <a:rPr lang="en-GB" altLang="is-IS" sz="3600" dirty="0" smtClean="0">
                <a:solidFill>
                  <a:schemeClr val="accent2"/>
                </a:solidFill>
                <a:latin typeface="Garamond" pitchFamily="18" charset="0"/>
                <a:cs typeface="Times New Roman" pitchFamily="18" charset="0"/>
              </a:rPr>
              <a:t>esearch findings</a:t>
            </a:r>
            <a:r>
              <a:rPr lang="en-GB" altLang="is-IS" sz="3600" dirty="0">
                <a:solidFill>
                  <a:schemeClr val="accent2"/>
                </a:solidFill>
                <a:latin typeface="Garamond" pitchFamily="18" charset="0"/>
                <a:cs typeface="Times New Roman" pitchFamily="18" charset="0"/>
              </a:rPr>
              <a:t>: p</a:t>
            </a:r>
            <a:r>
              <a:rPr lang="en-GB" altLang="is-IS" sz="3600" dirty="0" smtClean="0">
                <a:solidFill>
                  <a:schemeClr val="accent2"/>
                </a:solidFill>
                <a:latin typeface="Garamond" pitchFamily="18" charset="0"/>
                <a:cs typeface="Times New Roman" pitchFamily="18" charset="0"/>
              </a:rPr>
              <a:t>rocedural defects</a:t>
            </a:r>
            <a:endParaRPr lang="is-IS" sz="3600" dirty="0">
              <a:solidFill>
                <a:schemeClr val="accent2"/>
              </a:solidFill>
            </a:endParaRPr>
          </a:p>
        </p:txBody>
      </p:sp>
      <p:sp>
        <p:nvSpPr>
          <p:cNvPr id="3" name="Content Placeholder 2"/>
          <p:cNvSpPr>
            <a:spLocks noGrp="1"/>
          </p:cNvSpPr>
          <p:nvPr>
            <p:ph idx="1"/>
          </p:nvPr>
        </p:nvSpPr>
        <p:spPr/>
        <p:txBody>
          <a:bodyPr/>
          <a:lstStyle/>
          <a:p>
            <a:pPr>
              <a:lnSpc>
                <a:spcPct val="90000"/>
              </a:lnSpc>
              <a:spcBef>
                <a:spcPct val="50000"/>
              </a:spcBef>
              <a:buClr>
                <a:srgbClr val="FFC000"/>
              </a:buClr>
              <a:buFont typeface="Arial" panose="020B0604020202020204" pitchFamily="34" charset="0"/>
              <a:buChar char="•"/>
            </a:pPr>
            <a:r>
              <a:rPr lang="en-GB" altLang="is-IS" sz="2400" dirty="0" smtClean="0">
                <a:solidFill>
                  <a:schemeClr val="tx1"/>
                </a:solidFill>
                <a:latin typeface="Garamond" pitchFamily="18" charset="0"/>
              </a:rPr>
              <a:t>Violation of the principle of the best </a:t>
            </a:r>
            <a:r>
              <a:rPr lang="en-GB" altLang="is-IS" sz="2400" dirty="0" err="1" smtClean="0">
                <a:solidFill>
                  <a:schemeClr val="tx1"/>
                </a:solidFill>
                <a:latin typeface="Garamond" pitchFamily="18" charset="0"/>
              </a:rPr>
              <a:t>intersts</a:t>
            </a:r>
            <a:r>
              <a:rPr lang="en-GB" altLang="is-IS" sz="2400" dirty="0" smtClean="0">
                <a:solidFill>
                  <a:schemeClr val="tx1"/>
                </a:solidFill>
                <a:latin typeface="Garamond" pitchFamily="18" charset="0"/>
              </a:rPr>
              <a:t> of the child: multiple interviews in different location</a:t>
            </a:r>
          </a:p>
          <a:p>
            <a:pPr>
              <a:lnSpc>
                <a:spcPct val="90000"/>
              </a:lnSpc>
              <a:spcBef>
                <a:spcPct val="50000"/>
              </a:spcBef>
              <a:buClr>
                <a:srgbClr val="FFC000"/>
              </a:buClr>
              <a:buFont typeface="Arial" panose="020B0604020202020204" pitchFamily="34" charset="0"/>
              <a:buChar char="•"/>
            </a:pPr>
            <a:r>
              <a:rPr lang="en-GB" altLang="is-IS" sz="2400" dirty="0" smtClean="0">
                <a:solidFill>
                  <a:schemeClr val="tx1"/>
                </a:solidFill>
                <a:latin typeface="Garamond" pitchFamily="18" charset="0"/>
              </a:rPr>
              <a:t>Lack of coordination/cooperation between the different agencies involved; Child Protection, Police, Prosecution, Medical profession, Therapists etc.</a:t>
            </a:r>
          </a:p>
          <a:p>
            <a:pPr>
              <a:lnSpc>
                <a:spcPct val="90000"/>
              </a:lnSpc>
              <a:spcBef>
                <a:spcPct val="50000"/>
              </a:spcBef>
              <a:buClr>
                <a:srgbClr val="FFC000"/>
              </a:buClr>
              <a:buFont typeface="Arial" panose="020B0604020202020204" pitchFamily="34" charset="0"/>
              <a:buChar char="•"/>
            </a:pPr>
            <a:r>
              <a:rPr lang="en-GB" altLang="is-IS" sz="2400" dirty="0" smtClean="0">
                <a:solidFill>
                  <a:schemeClr val="tx1"/>
                </a:solidFill>
                <a:latin typeface="Garamond" pitchFamily="18" charset="0"/>
              </a:rPr>
              <a:t>Lack of an interdisciplinary approach</a:t>
            </a:r>
          </a:p>
          <a:p>
            <a:pPr>
              <a:lnSpc>
                <a:spcPct val="90000"/>
              </a:lnSpc>
              <a:spcBef>
                <a:spcPct val="50000"/>
              </a:spcBef>
              <a:buClr>
                <a:srgbClr val="FFC000"/>
              </a:buClr>
              <a:buFont typeface="Arial" panose="020B0604020202020204" pitchFamily="34" charset="0"/>
              <a:buChar char="•"/>
            </a:pPr>
            <a:r>
              <a:rPr lang="en-GB" altLang="is-IS" sz="2400" dirty="0" smtClean="0">
                <a:solidFill>
                  <a:schemeClr val="tx1"/>
                </a:solidFill>
                <a:latin typeface="Garamond" pitchFamily="18" charset="0"/>
              </a:rPr>
              <a:t>Absence of appropriate guidelines in work practices</a:t>
            </a:r>
          </a:p>
          <a:p>
            <a:pPr>
              <a:lnSpc>
                <a:spcPct val="90000"/>
              </a:lnSpc>
              <a:spcBef>
                <a:spcPct val="50000"/>
              </a:spcBef>
              <a:buClr>
                <a:srgbClr val="FFC000"/>
              </a:buClr>
            </a:pPr>
            <a:r>
              <a:rPr lang="en-GB" altLang="is-IS" sz="2400" dirty="0" smtClean="0">
                <a:solidFill>
                  <a:schemeClr val="tx1"/>
                </a:solidFill>
                <a:latin typeface="Garamond" pitchFamily="18" charset="0"/>
              </a:rPr>
              <a:t>Lack of personnel with appropriate training and specialisation, especially in conducting investigative interviews</a:t>
            </a:r>
          </a:p>
          <a:p>
            <a:endParaRPr lang="is-IS" dirty="0"/>
          </a:p>
        </p:txBody>
      </p:sp>
    </p:spTree>
    <p:extLst>
      <p:ext uri="{BB962C8B-B14F-4D97-AF65-F5344CB8AC3E}">
        <p14:creationId xmlns:p14="http://schemas.microsoft.com/office/powerpoint/2010/main" val="235330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2"/>
                </a:solidFill>
                <a:latin typeface="Garamond" panose="02020404030301010803" pitchFamily="18" charset="0"/>
              </a:rPr>
              <a:t>a historical note</a:t>
            </a:r>
            <a:endParaRPr lang="en-IE" dirty="0">
              <a:solidFill>
                <a:schemeClr val="accent2"/>
              </a:solidFill>
              <a:latin typeface="Garamond" panose="02020404030301010803" pitchFamily="18" charset="0"/>
            </a:endParaRPr>
          </a:p>
        </p:txBody>
      </p:sp>
      <p:sp>
        <p:nvSpPr>
          <p:cNvPr id="3" name="Content Placeholder 2"/>
          <p:cNvSpPr>
            <a:spLocks noGrp="1"/>
          </p:cNvSpPr>
          <p:nvPr>
            <p:ph idx="1"/>
          </p:nvPr>
        </p:nvSpPr>
        <p:spPr>
          <a:xfrm>
            <a:off x="685800" y="1981200"/>
            <a:ext cx="7772400" cy="4256112"/>
          </a:xfrm>
        </p:spPr>
        <p:txBody>
          <a:bodyPr/>
          <a:lstStyle/>
          <a:p>
            <a:r>
              <a:rPr lang="en-IE" altLang="is-IS" sz="2800" dirty="0" smtClean="0">
                <a:solidFill>
                  <a:schemeClr val="tx1"/>
                </a:solidFill>
                <a:latin typeface="Garamond" pitchFamily="18" charset="0"/>
              </a:rPr>
              <a:t>Increased international awareness following the Stockholm Congress on commercial sexual exploitation of children in 1996</a:t>
            </a:r>
          </a:p>
          <a:p>
            <a:r>
              <a:rPr lang="en-IE" altLang="is-IS" sz="2800" dirty="0" smtClean="0">
                <a:solidFill>
                  <a:schemeClr val="tx1"/>
                </a:solidFill>
                <a:latin typeface="Garamond" pitchFamily="18" charset="0"/>
              </a:rPr>
              <a:t>The first research on the incidence of child sexual abuse in Iceland, conducted by the GACP in 1997</a:t>
            </a:r>
          </a:p>
          <a:p>
            <a:r>
              <a:rPr lang="en-IE" altLang="is-IS" sz="2800" dirty="0" smtClean="0">
                <a:solidFill>
                  <a:schemeClr val="tx1"/>
                </a:solidFill>
                <a:latin typeface="Garamond" pitchFamily="18" charset="0"/>
              </a:rPr>
              <a:t>The rate of child sexual abuse higher than imagined</a:t>
            </a:r>
          </a:p>
          <a:p>
            <a:r>
              <a:rPr lang="en-IE" altLang="is-IS" sz="2800" dirty="0" smtClean="0">
                <a:solidFill>
                  <a:schemeClr val="tx1"/>
                </a:solidFill>
                <a:latin typeface="Garamond" pitchFamily="18" charset="0"/>
              </a:rPr>
              <a:t>The research outcome created a public demand for improved strategies cases of child sexual abuse</a:t>
            </a:r>
            <a:endParaRPr lang="en-IE" dirty="0"/>
          </a:p>
        </p:txBody>
      </p:sp>
    </p:spTree>
    <p:extLst>
      <p:ext uri="{BB962C8B-B14F-4D97-AF65-F5344CB8AC3E}">
        <p14:creationId xmlns:p14="http://schemas.microsoft.com/office/powerpoint/2010/main" val="3092192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is-IS" altLang="is-IS" sz="3200" dirty="0" smtClean="0">
                <a:solidFill>
                  <a:srgbClr val="FFCC00"/>
                </a:solidFill>
                <a:latin typeface="Garamond" pitchFamily="18" charset="0"/>
                <a:cs typeface="Times New Roman" pitchFamily="18" charset="0"/>
              </a:rPr>
              <a:t>-</a:t>
            </a:r>
            <a:r>
              <a:rPr lang="en-IE" altLang="is-IS" sz="4000" dirty="0" smtClean="0">
                <a:solidFill>
                  <a:schemeClr val="accent2"/>
                </a:solidFill>
                <a:latin typeface="Garamond" pitchFamily="18" charset="0"/>
                <a:cs typeface="Times New Roman" pitchFamily="18" charset="0"/>
              </a:rPr>
              <a:t>Crimes of unique nature</a:t>
            </a:r>
          </a:p>
        </p:txBody>
      </p:sp>
      <p:sp>
        <p:nvSpPr>
          <p:cNvPr id="3075" name="Content Placeholder 2"/>
          <p:cNvSpPr>
            <a:spLocks noGrp="1"/>
          </p:cNvSpPr>
          <p:nvPr>
            <p:ph idx="1"/>
          </p:nvPr>
        </p:nvSpPr>
        <p:spPr/>
        <p:txBody>
          <a:bodyPr/>
          <a:lstStyle/>
          <a:p>
            <a:r>
              <a:rPr lang="en-IE" altLang="is-IS" dirty="0" smtClean="0">
                <a:solidFill>
                  <a:schemeClr val="tx1"/>
                </a:solidFill>
                <a:latin typeface="Garamond" pitchFamily="18" charset="0"/>
                <a:cs typeface="Times New Roman" pitchFamily="18" charset="0"/>
              </a:rPr>
              <a:t>The vulnerability of the child victim</a:t>
            </a:r>
          </a:p>
          <a:p>
            <a:pPr lvl="1"/>
            <a:r>
              <a:rPr lang="en-IE" altLang="is-IS" sz="2400" dirty="0" smtClean="0">
                <a:solidFill>
                  <a:schemeClr val="tx1"/>
                </a:solidFill>
                <a:latin typeface="Garamond" pitchFamily="18" charset="0"/>
                <a:cs typeface="Times New Roman" pitchFamily="18" charset="0"/>
              </a:rPr>
              <a:t>The “silent” crime, secrecy of the abuse</a:t>
            </a:r>
          </a:p>
          <a:p>
            <a:pPr lvl="1"/>
            <a:r>
              <a:rPr lang="en-IE" altLang="is-IS" sz="2400" dirty="0" smtClean="0">
                <a:solidFill>
                  <a:schemeClr val="tx1"/>
                </a:solidFill>
                <a:latin typeface="Garamond" pitchFamily="18" charset="0"/>
                <a:cs typeface="Times New Roman" pitchFamily="18" charset="0"/>
              </a:rPr>
              <a:t>Child victims difficulties in disclosures</a:t>
            </a:r>
          </a:p>
          <a:p>
            <a:r>
              <a:rPr lang="en-IE" altLang="is-IS" dirty="0" smtClean="0">
                <a:solidFill>
                  <a:schemeClr val="tx1"/>
                </a:solidFill>
                <a:latin typeface="Garamond" pitchFamily="18" charset="0"/>
                <a:cs typeface="Times New Roman" pitchFamily="18" charset="0"/>
              </a:rPr>
              <a:t>The absence of evidence other than the child´s disclosure</a:t>
            </a:r>
          </a:p>
          <a:p>
            <a:pPr lvl="1"/>
            <a:r>
              <a:rPr lang="en-IE" altLang="is-IS" sz="2400" dirty="0" smtClean="0">
                <a:solidFill>
                  <a:schemeClr val="tx1"/>
                </a:solidFill>
                <a:latin typeface="Garamond" pitchFamily="18" charset="0"/>
                <a:cs typeface="Times New Roman" pitchFamily="18" charset="0"/>
              </a:rPr>
              <a:t>Medical evidence in less than 10% of cases and only conclusive in less than 5% of all cases</a:t>
            </a:r>
          </a:p>
          <a:p>
            <a:pPr lvl="1"/>
            <a:r>
              <a:rPr lang="en-IE" altLang="is-IS" sz="2400" dirty="0" smtClean="0">
                <a:solidFill>
                  <a:schemeClr val="tx1"/>
                </a:solidFill>
                <a:latin typeface="Garamond" pitchFamily="18" charset="0"/>
                <a:cs typeface="Times New Roman" pitchFamily="18" charset="0"/>
              </a:rPr>
              <a:t>Other hard evidence or witnesses other than the child victim´s rarely exist</a:t>
            </a:r>
          </a:p>
        </p:txBody>
      </p:sp>
    </p:spTree>
    <p:extLst>
      <p:ext uri="{BB962C8B-B14F-4D97-AF65-F5344CB8AC3E}">
        <p14:creationId xmlns:p14="http://schemas.microsoft.com/office/powerpoint/2010/main" val="3667186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IE" altLang="is-IS" dirty="0" smtClean="0">
                <a:solidFill>
                  <a:schemeClr val="accent2"/>
                </a:solidFill>
                <a:latin typeface="Garamond" pitchFamily="18" charset="0"/>
                <a:cs typeface="Times New Roman" pitchFamily="18" charset="0"/>
              </a:rPr>
              <a:t>The Child´s Disclosure</a:t>
            </a:r>
          </a:p>
        </p:txBody>
      </p:sp>
      <p:sp>
        <p:nvSpPr>
          <p:cNvPr id="4099" name="Content Placeholder 2"/>
          <p:cNvSpPr>
            <a:spLocks noGrp="1"/>
          </p:cNvSpPr>
          <p:nvPr>
            <p:ph idx="1"/>
          </p:nvPr>
        </p:nvSpPr>
        <p:spPr/>
        <p:txBody>
          <a:bodyPr/>
          <a:lstStyle/>
          <a:p>
            <a:r>
              <a:rPr lang="en-IE" altLang="is-IS" dirty="0" smtClean="0">
                <a:solidFill>
                  <a:schemeClr val="tx1"/>
                </a:solidFill>
                <a:latin typeface="Garamond" pitchFamily="18" charset="0"/>
                <a:cs typeface="Times New Roman" pitchFamily="18" charset="0"/>
              </a:rPr>
              <a:t>The Child´s disclosure is the key for:</a:t>
            </a:r>
          </a:p>
          <a:p>
            <a:pPr lvl="1"/>
            <a:r>
              <a:rPr lang="en-IE" altLang="is-IS" sz="2400" dirty="0" smtClean="0">
                <a:solidFill>
                  <a:schemeClr val="tx1"/>
                </a:solidFill>
                <a:latin typeface="Garamond" pitchFamily="18" charset="0"/>
                <a:cs typeface="Times New Roman" pitchFamily="18" charset="0"/>
              </a:rPr>
              <a:t>Ensuring the safety of the child</a:t>
            </a:r>
          </a:p>
          <a:p>
            <a:pPr lvl="1"/>
            <a:r>
              <a:rPr lang="en-IE" altLang="is-IS" sz="2400" dirty="0" smtClean="0">
                <a:solidFill>
                  <a:schemeClr val="tx1"/>
                </a:solidFill>
                <a:latin typeface="Garamond" pitchFamily="18" charset="0"/>
                <a:cs typeface="Times New Roman" pitchFamily="18" charset="0"/>
              </a:rPr>
              <a:t>Providing assistance to the child victim with the aim of physical and psychological recovery</a:t>
            </a:r>
          </a:p>
          <a:p>
            <a:pPr lvl="1"/>
            <a:r>
              <a:rPr lang="en-IE" altLang="is-IS" sz="2400" dirty="0" smtClean="0">
                <a:solidFill>
                  <a:schemeClr val="tx1"/>
                </a:solidFill>
                <a:latin typeface="Garamond" pitchFamily="18" charset="0"/>
                <a:cs typeface="Times New Roman" pitchFamily="18" charset="0"/>
              </a:rPr>
              <a:t>Uncovering the crime in terms of criminal investigation, prosecution and sentencing</a:t>
            </a:r>
          </a:p>
          <a:p>
            <a:pPr lvl="1"/>
            <a:r>
              <a:rPr lang="en-IE" altLang="is-IS" sz="2400" dirty="0" smtClean="0">
                <a:solidFill>
                  <a:schemeClr val="tx1"/>
                </a:solidFill>
                <a:latin typeface="Garamond" pitchFamily="18" charset="0"/>
                <a:cs typeface="Times New Roman" pitchFamily="18" charset="0"/>
              </a:rPr>
              <a:t>Preventing the perpetrator from reoffending</a:t>
            </a:r>
          </a:p>
          <a:p>
            <a:r>
              <a:rPr lang="en-IE" altLang="is-IS" sz="2800" dirty="0" smtClean="0">
                <a:solidFill>
                  <a:schemeClr val="tx1"/>
                </a:solidFill>
                <a:latin typeface="Garamond" pitchFamily="18" charset="0"/>
                <a:cs typeface="Times New Roman" pitchFamily="18" charset="0"/>
              </a:rPr>
              <a:t>Dealing with Child Sexual Abuse is therefore the responsibility of many agencies </a:t>
            </a:r>
          </a:p>
          <a:p>
            <a:pPr lvl="1"/>
            <a:endParaRPr lang="en-IE" altLang="is-IS" dirty="0" smtClean="0">
              <a:solidFill>
                <a:schemeClr val="tx1"/>
              </a:solidFill>
            </a:endParaRPr>
          </a:p>
        </p:txBody>
      </p:sp>
    </p:spTree>
    <p:extLst>
      <p:ext uri="{BB962C8B-B14F-4D97-AF65-F5344CB8AC3E}">
        <p14:creationId xmlns:p14="http://schemas.microsoft.com/office/powerpoint/2010/main" val="3460776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IE" altLang="is-IS" sz="4000" dirty="0" smtClean="0">
                <a:solidFill>
                  <a:schemeClr val="accent2"/>
                </a:solidFill>
                <a:latin typeface="Garamond" pitchFamily="18" charset="0"/>
                <a:cs typeface="Times New Roman" pitchFamily="18" charset="0"/>
              </a:rPr>
              <a:t>Multiple interviews –</a:t>
            </a:r>
            <a:br>
              <a:rPr lang="en-IE" altLang="is-IS" sz="4000" dirty="0" smtClean="0">
                <a:solidFill>
                  <a:schemeClr val="accent2"/>
                </a:solidFill>
                <a:latin typeface="Garamond" pitchFamily="18" charset="0"/>
                <a:cs typeface="Times New Roman" pitchFamily="18" charset="0"/>
              </a:rPr>
            </a:br>
            <a:r>
              <a:rPr lang="en-IE" altLang="is-IS" sz="3200" dirty="0" smtClean="0">
                <a:solidFill>
                  <a:schemeClr val="accent2"/>
                </a:solidFill>
                <a:latin typeface="Garamond" pitchFamily="18" charset="0"/>
                <a:cs typeface="Times New Roman" pitchFamily="18" charset="0"/>
              </a:rPr>
              <a:t>Harmful to the Child Victim</a:t>
            </a:r>
          </a:p>
        </p:txBody>
      </p:sp>
      <p:sp>
        <p:nvSpPr>
          <p:cNvPr id="5123" name="Content Placeholder 2"/>
          <p:cNvSpPr>
            <a:spLocks noGrp="1"/>
          </p:cNvSpPr>
          <p:nvPr>
            <p:ph idx="1"/>
          </p:nvPr>
        </p:nvSpPr>
        <p:spPr>
          <a:xfrm>
            <a:off x="457200" y="1785938"/>
            <a:ext cx="8229600" cy="4340225"/>
          </a:xfrm>
        </p:spPr>
        <p:txBody>
          <a:bodyPr/>
          <a:lstStyle/>
          <a:p>
            <a:pPr lvl="1">
              <a:buFont typeface="Arial" charset="0"/>
              <a:buChar char="•"/>
            </a:pPr>
            <a:r>
              <a:rPr lang="en-IE" altLang="is-IS" dirty="0" smtClean="0">
                <a:solidFill>
                  <a:schemeClr val="tx1"/>
                </a:solidFill>
                <a:latin typeface="Garamond" pitchFamily="18" charset="0"/>
                <a:cs typeface="Times New Roman" pitchFamily="18" charset="0"/>
              </a:rPr>
              <a:t>All the different agencies: the Child Protection Service, the Medical Profession, the Police etc. need to have the child´s account</a:t>
            </a:r>
          </a:p>
          <a:p>
            <a:pPr lvl="1">
              <a:buFont typeface="Arial" charset="0"/>
              <a:buChar char="•"/>
            </a:pPr>
            <a:r>
              <a:rPr lang="en-IE" altLang="is-IS" dirty="0" smtClean="0">
                <a:solidFill>
                  <a:schemeClr val="tx1"/>
                </a:solidFill>
                <a:latin typeface="Garamond" pitchFamily="18" charset="0"/>
                <a:cs typeface="Times New Roman" pitchFamily="18" charset="0"/>
              </a:rPr>
              <a:t>Repetitive interviews by many professionals in different locations can have very harmful effect for the child victim</a:t>
            </a:r>
          </a:p>
          <a:p>
            <a:pPr lvl="1">
              <a:buFont typeface="Arial" charset="0"/>
              <a:buChar char="•"/>
            </a:pPr>
            <a:r>
              <a:rPr lang="en-IE" altLang="is-IS" smtClean="0">
                <a:solidFill>
                  <a:schemeClr val="tx1"/>
                </a:solidFill>
                <a:latin typeface="Garamond" pitchFamily="18" charset="0"/>
                <a:cs typeface="Times New Roman" pitchFamily="18" charset="0"/>
              </a:rPr>
              <a:t>Retraumatization </a:t>
            </a:r>
            <a:r>
              <a:rPr lang="en-IE" altLang="is-IS" dirty="0" smtClean="0">
                <a:solidFill>
                  <a:schemeClr val="tx1"/>
                </a:solidFill>
                <a:latin typeface="Garamond" pitchFamily="18" charset="0"/>
                <a:cs typeface="Times New Roman" pitchFamily="18" charset="0"/>
              </a:rPr>
              <a:t>– re-victimisation</a:t>
            </a:r>
          </a:p>
          <a:p>
            <a:pPr lvl="2">
              <a:buFont typeface="Times New Roman" pitchFamily="18" charset="0"/>
              <a:buChar char="–"/>
            </a:pPr>
            <a:r>
              <a:rPr lang="en-IE" altLang="is-IS" dirty="0" smtClean="0">
                <a:solidFill>
                  <a:schemeClr val="tx1"/>
                </a:solidFill>
                <a:latin typeface="Garamond" pitchFamily="18" charset="0"/>
                <a:cs typeface="Times New Roman" pitchFamily="18" charset="0"/>
              </a:rPr>
              <a:t>Refers to painful/stressful re-experiencing of trauma as a consequence of sexual violence</a:t>
            </a:r>
          </a:p>
          <a:p>
            <a:pPr lvl="1">
              <a:buFont typeface="Wingdings" pitchFamily="2" charset="2"/>
              <a:buChar char="§"/>
            </a:pPr>
            <a:endParaRPr lang="en-IE" altLang="is-IS" dirty="0" smtClean="0">
              <a:solidFill>
                <a:schemeClr val="tx1"/>
              </a:solidFill>
              <a:latin typeface="Garamond" pitchFamily="18" charset="0"/>
            </a:endParaRPr>
          </a:p>
        </p:txBody>
      </p:sp>
    </p:spTree>
    <p:extLst>
      <p:ext uri="{BB962C8B-B14F-4D97-AF65-F5344CB8AC3E}">
        <p14:creationId xmlns:p14="http://schemas.microsoft.com/office/powerpoint/2010/main" val="2724395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838200" indent="-838200" algn="l" eaLnBrk="1" hangingPunct="1"/>
            <a:r>
              <a:rPr lang="en-IE" altLang="is-IS" sz="3600" dirty="0" smtClean="0">
                <a:solidFill>
                  <a:schemeClr val="accent2"/>
                </a:solidFill>
                <a:latin typeface="Garamond" pitchFamily="18" charset="0"/>
              </a:rPr>
              <a:t>Violation </a:t>
            </a:r>
            <a:br>
              <a:rPr lang="en-IE" altLang="is-IS" sz="3600" dirty="0" smtClean="0">
                <a:solidFill>
                  <a:schemeClr val="accent2"/>
                </a:solidFill>
                <a:latin typeface="Garamond" pitchFamily="18" charset="0"/>
              </a:rPr>
            </a:br>
            <a:r>
              <a:rPr lang="en-IE" altLang="is-IS" sz="3600" dirty="0" smtClean="0">
                <a:solidFill>
                  <a:schemeClr val="accent2"/>
                </a:solidFill>
                <a:latin typeface="Garamond" pitchFamily="18" charset="0"/>
              </a:rPr>
              <a:t>of the “best interest of the child”</a:t>
            </a:r>
          </a:p>
        </p:txBody>
      </p:sp>
      <p:sp>
        <p:nvSpPr>
          <p:cNvPr id="8195" name="Rectangle 3"/>
          <p:cNvSpPr>
            <a:spLocks noGrp="1" noChangeArrowheads="1"/>
          </p:cNvSpPr>
          <p:nvPr>
            <p:ph type="body" idx="1"/>
          </p:nvPr>
        </p:nvSpPr>
        <p:spPr>
          <a:xfrm>
            <a:off x="685800" y="1916832"/>
            <a:ext cx="7772400" cy="4032448"/>
          </a:xfrm>
        </p:spPr>
        <p:txBody>
          <a:bodyPr/>
          <a:lstStyle/>
          <a:p>
            <a:pPr eaLnBrk="1" hangingPunct="1">
              <a:buClr>
                <a:srgbClr val="FFFF99"/>
              </a:buClr>
            </a:pPr>
            <a:r>
              <a:rPr lang="is-IS" altLang="is-IS" i="1" dirty="0" err="1" smtClean="0">
                <a:solidFill>
                  <a:srgbClr val="FF0000"/>
                </a:solidFill>
                <a:latin typeface="Garamond" pitchFamily="18" charset="0"/>
                <a:cs typeface="Times New Roman" pitchFamily="18" charset="0"/>
              </a:rPr>
              <a:t>Investigation</a:t>
            </a:r>
            <a:r>
              <a:rPr lang="is-IS" altLang="is-IS" i="1" dirty="0" smtClean="0">
                <a:solidFill>
                  <a:srgbClr val="FF0000"/>
                </a:solidFill>
                <a:latin typeface="Garamond" pitchFamily="18" charset="0"/>
                <a:cs typeface="Times New Roman" pitchFamily="18" charset="0"/>
              </a:rPr>
              <a:t> </a:t>
            </a:r>
            <a:r>
              <a:rPr lang="is-IS" altLang="is-IS" i="1" dirty="0" err="1" smtClean="0">
                <a:solidFill>
                  <a:srgbClr val="FF0000"/>
                </a:solidFill>
                <a:latin typeface="Garamond" pitchFamily="18" charset="0"/>
                <a:cs typeface="Times New Roman" pitchFamily="18" charset="0"/>
              </a:rPr>
              <a:t>often</a:t>
            </a:r>
            <a:r>
              <a:rPr lang="is-IS" altLang="is-IS" i="1" dirty="0" smtClean="0">
                <a:solidFill>
                  <a:srgbClr val="FF0000"/>
                </a:solidFill>
                <a:latin typeface="Garamond" pitchFamily="18" charset="0"/>
                <a:cs typeface="Times New Roman" pitchFamily="18" charset="0"/>
              </a:rPr>
              <a:t> </a:t>
            </a:r>
            <a:r>
              <a:rPr lang="is-IS" altLang="is-IS" i="1" dirty="0" err="1" smtClean="0">
                <a:solidFill>
                  <a:srgbClr val="FF0000"/>
                </a:solidFill>
                <a:latin typeface="Garamond" pitchFamily="18" charset="0"/>
                <a:cs typeface="Times New Roman" pitchFamily="18" charset="0"/>
              </a:rPr>
              <a:t>generates</a:t>
            </a:r>
            <a:r>
              <a:rPr lang="is-IS" altLang="is-IS" i="1" dirty="0" smtClean="0">
                <a:solidFill>
                  <a:srgbClr val="FF0000"/>
                </a:solidFill>
                <a:latin typeface="Garamond" pitchFamily="18" charset="0"/>
                <a:cs typeface="Times New Roman" pitchFamily="18" charset="0"/>
              </a:rPr>
              <a:t> </a:t>
            </a:r>
            <a:r>
              <a:rPr lang="is-IS" altLang="is-IS" i="1" dirty="0" err="1" smtClean="0">
                <a:solidFill>
                  <a:srgbClr val="FF0000"/>
                </a:solidFill>
                <a:latin typeface="Garamond" pitchFamily="18" charset="0"/>
                <a:cs typeface="Times New Roman" pitchFamily="18" charset="0"/>
              </a:rPr>
              <a:t>painful</a:t>
            </a:r>
            <a:r>
              <a:rPr lang="is-IS" altLang="is-IS" i="1" dirty="0" smtClean="0">
                <a:solidFill>
                  <a:srgbClr val="FF0000"/>
                </a:solidFill>
                <a:latin typeface="Garamond" pitchFamily="18" charset="0"/>
                <a:cs typeface="Times New Roman" pitchFamily="18" charset="0"/>
              </a:rPr>
              <a:t> </a:t>
            </a:r>
            <a:r>
              <a:rPr lang="is-IS" altLang="is-IS" i="1" dirty="0" err="1" smtClean="0">
                <a:solidFill>
                  <a:srgbClr val="FF0000"/>
                </a:solidFill>
                <a:latin typeface="Garamond" pitchFamily="18" charset="0"/>
                <a:cs typeface="Times New Roman" pitchFamily="18" charset="0"/>
              </a:rPr>
              <a:t>experiences</a:t>
            </a:r>
            <a:r>
              <a:rPr lang="is-IS" altLang="is-IS" i="1" dirty="0" smtClean="0">
                <a:solidFill>
                  <a:srgbClr val="FF0000"/>
                </a:solidFill>
                <a:latin typeface="Garamond" pitchFamily="18" charset="0"/>
                <a:cs typeface="Times New Roman" pitchFamily="18" charset="0"/>
              </a:rPr>
              <a:t> for </a:t>
            </a:r>
            <a:r>
              <a:rPr lang="en-GB" altLang="is-IS" i="1" dirty="0" smtClean="0">
                <a:solidFill>
                  <a:srgbClr val="FF0000"/>
                </a:solidFill>
                <a:latin typeface="Garamond" pitchFamily="18" charset="0"/>
                <a:cs typeface="Times New Roman" pitchFamily="18" charset="0"/>
              </a:rPr>
              <a:t>the child victim </a:t>
            </a:r>
            <a:r>
              <a:rPr lang="is-IS" altLang="is-IS" i="1" dirty="0" smtClean="0">
                <a:solidFill>
                  <a:srgbClr val="FF0000"/>
                </a:solidFill>
                <a:latin typeface="Garamond" pitchFamily="18" charset="0"/>
                <a:cs typeface="Times New Roman" pitchFamily="18" charset="0"/>
              </a:rPr>
              <a:t> </a:t>
            </a:r>
            <a:r>
              <a:rPr lang="en-GB" altLang="is-IS" i="1" dirty="0" smtClean="0">
                <a:solidFill>
                  <a:srgbClr val="FF0000"/>
                </a:solidFill>
                <a:latin typeface="Garamond" pitchFamily="18" charset="0"/>
              </a:rPr>
              <a:t> </a:t>
            </a:r>
          </a:p>
          <a:p>
            <a:pPr eaLnBrk="1" hangingPunct="1">
              <a:buFontTx/>
              <a:buNone/>
            </a:pPr>
            <a:endParaRPr lang="en-US" altLang="is-IS" dirty="0" smtClean="0">
              <a:solidFill>
                <a:srgbClr val="FFCC00"/>
              </a:solidFill>
            </a:endParaRPr>
          </a:p>
        </p:txBody>
      </p:sp>
      <p:grpSp>
        <p:nvGrpSpPr>
          <p:cNvPr id="8196" name="Group 4"/>
          <p:cNvGrpSpPr>
            <a:grpSpLocks/>
          </p:cNvGrpSpPr>
          <p:nvPr/>
        </p:nvGrpSpPr>
        <p:grpSpPr bwMode="auto">
          <a:xfrm>
            <a:off x="2700338" y="2708275"/>
            <a:ext cx="4235450" cy="3673053"/>
            <a:chOff x="1202" y="3420"/>
            <a:chExt cx="6670" cy="6467"/>
          </a:xfrm>
        </p:grpSpPr>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 y="6180"/>
              <a:ext cx="3498" cy="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6"/>
            <p:cNvGrpSpPr>
              <a:grpSpLocks/>
            </p:cNvGrpSpPr>
            <p:nvPr/>
          </p:nvGrpSpPr>
          <p:grpSpPr bwMode="auto">
            <a:xfrm>
              <a:off x="3240" y="4569"/>
              <a:ext cx="4289" cy="3773"/>
              <a:chOff x="5098" y="5589"/>
              <a:chExt cx="4289" cy="3773"/>
            </a:xfrm>
          </p:grpSpPr>
          <p:grpSp>
            <p:nvGrpSpPr>
              <p:cNvPr id="8202" name="Group 7"/>
              <p:cNvGrpSpPr>
                <a:grpSpLocks/>
              </p:cNvGrpSpPr>
              <p:nvPr/>
            </p:nvGrpSpPr>
            <p:grpSpPr bwMode="auto">
              <a:xfrm>
                <a:off x="8480" y="5589"/>
                <a:ext cx="907" cy="512"/>
                <a:chOff x="8480" y="5589"/>
                <a:chExt cx="907" cy="512"/>
              </a:xfrm>
            </p:grpSpPr>
            <p:sp>
              <p:nvSpPr>
                <p:cNvPr id="8227" name="Freeform 8"/>
                <p:cNvSpPr>
                  <a:spLocks/>
                </p:cNvSpPr>
                <p:nvPr/>
              </p:nvSpPr>
              <p:spPr bwMode="auto">
                <a:xfrm>
                  <a:off x="8480" y="5835"/>
                  <a:ext cx="540" cy="266"/>
                </a:xfrm>
                <a:custGeom>
                  <a:avLst/>
                  <a:gdLst>
                    <a:gd name="T0" fmla="*/ 0 w 540"/>
                    <a:gd name="T1" fmla="*/ 266 h 266"/>
                    <a:gd name="T2" fmla="*/ 540 w 540"/>
                    <a:gd name="T3" fmla="*/ 225 h 266"/>
                    <a:gd name="T4" fmla="*/ 196 w 540"/>
                    <a:gd name="T5" fmla="*/ 0 h 266"/>
                    <a:gd name="T6" fmla="*/ 0 w 540"/>
                    <a:gd name="T7" fmla="*/ 266 h 266"/>
                    <a:gd name="T8" fmla="*/ 0 60000 65536"/>
                    <a:gd name="T9" fmla="*/ 0 60000 65536"/>
                    <a:gd name="T10" fmla="*/ 0 60000 65536"/>
                    <a:gd name="T11" fmla="*/ 0 60000 65536"/>
                    <a:gd name="T12" fmla="*/ 0 w 540"/>
                    <a:gd name="T13" fmla="*/ 0 h 266"/>
                    <a:gd name="T14" fmla="*/ 540 w 540"/>
                    <a:gd name="T15" fmla="*/ 266 h 266"/>
                  </a:gdLst>
                  <a:ahLst/>
                  <a:cxnLst>
                    <a:cxn ang="T8">
                      <a:pos x="T0" y="T1"/>
                    </a:cxn>
                    <a:cxn ang="T9">
                      <a:pos x="T2" y="T3"/>
                    </a:cxn>
                    <a:cxn ang="T10">
                      <a:pos x="T4" y="T5"/>
                    </a:cxn>
                    <a:cxn ang="T11">
                      <a:pos x="T6" y="T7"/>
                    </a:cxn>
                  </a:cxnLst>
                  <a:rect l="T12" t="T13" r="T14" b="T15"/>
                  <a:pathLst>
                    <a:path w="540" h="266">
                      <a:moveTo>
                        <a:pt x="0" y="266"/>
                      </a:moveTo>
                      <a:lnTo>
                        <a:pt x="540" y="225"/>
                      </a:lnTo>
                      <a:lnTo>
                        <a:pt x="196" y="0"/>
                      </a:lnTo>
                      <a:lnTo>
                        <a:pt x="0" y="266"/>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s-IS"/>
                </a:p>
              </p:txBody>
            </p:sp>
            <p:sp>
              <p:nvSpPr>
                <p:cNvPr id="8228" name="Freeform 9"/>
                <p:cNvSpPr>
                  <a:spLocks/>
                </p:cNvSpPr>
                <p:nvPr/>
              </p:nvSpPr>
              <p:spPr bwMode="auto">
                <a:xfrm>
                  <a:off x="8995" y="5589"/>
                  <a:ext cx="392" cy="307"/>
                </a:xfrm>
                <a:custGeom>
                  <a:avLst/>
                  <a:gdLst>
                    <a:gd name="T0" fmla="*/ 0 w 392"/>
                    <a:gd name="T1" fmla="*/ 287 h 307"/>
                    <a:gd name="T2" fmla="*/ 392 w 392"/>
                    <a:gd name="T3" fmla="*/ 307 h 307"/>
                    <a:gd name="T4" fmla="*/ 294 w 392"/>
                    <a:gd name="T5" fmla="*/ 0 h 307"/>
                    <a:gd name="T6" fmla="*/ 0 w 392"/>
                    <a:gd name="T7" fmla="*/ 287 h 307"/>
                    <a:gd name="T8" fmla="*/ 0 60000 65536"/>
                    <a:gd name="T9" fmla="*/ 0 60000 65536"/>
                    <a:gd name="T10" fmla="*/ 0 60000 65536"/>
                    <a:gd name="T11" fmla="*/ 0 60000 65536"/>
                    <a:gd name="T12" fmla="*/ 0 w 392"/>
                    <a:gd name="T13" fmla="*/ 0 h 307"/>
                    <a:gd name="T14" fmla="*/ 392 w 392"/>
                    <a:gd name="T15" fmla="*/ 307 h 307"/>
                  </a:gdLst>
                  <a:ahLst/>
                  <a:cxnLst>
                    <a:cxn ang="T8">
                      <a:pos x="T0" y="T1"/>
                    </a:cxn>
                    <a:cxn ang="T9">
                      <a:pos x="T2" y="T3"/>
                    </a:cxn>
                    <a:cxn ang="T10">
                      <a:pos x="T4" y="T5"/>
                    </a:cxn>
                    <a:cxn ang="T11">
                      <a:pos x="T6" y="T7"/>
                    </a:cxn>
                  </a:cxnLst>
                  <a:rect l="T12" t="T13" r="T14" b="T15"/>
                  <a:pathLst>
                    <a:path w="392" h="307">
                      <a:moveTo>
                        <a:pt x="0" y="287"/>
                      </a:moveTo>
                      <a:lnTo>
                        <a:pt x="392" y="307"/>
                      </a:lnTo>
                      <a:lnTo>
                        <a:pt x="294" y="0"/>
                      </a:lnTo>
                      <a:lnTo>
                        <a:pt x="0" y="28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s-IS"/>
                </a:p>
              </p:txBody>
            </p:sp>
          </p:grpSp>
          <p:grpSp>
            <p:nvGrpSpPr>
              <p:cNvPr id="8203" name="Group 10"/>
              <p:cNvGrpSpPr>
                <a:grpSpLocks/>
              </p:cNvGrpSpPr>
              <p:nvPr/>
            </p:nvGrpSpPr>
            <p:grpSpPr bwMode="auto">
              <a:xfrm>
                <a:off x="5098" y="5732"/>
                <a:ext cx="4118" cy="3630"/>
                <a:chOff x="5098" y="5732"/>
                <a:chExt cx="4118" cy="3630"/>
              </a:xfrm>
            </p:grpSpPr>
            <p:sp>
              <p:nvSpPr>
                <p:cNvPr id="8204" name="Freeform 11"/>
                <p:cNvSpPr>
                  <a:spLocks/>
                </p:cNvSpPr>
                <p:nvPr/>
              </p:nvSpPr>
              <p:spPr bwMode="auto">
                <a:xfrm>
                  <a:off x="5098" y="5732"/>
                  <a:ext cx="4118" cy="3630"/>
                </a:xfrm>
                <a:custGeom>
                  <a:avLst/>
                  <a:gdLst>
                    <a:gd name="T0" fmla="*/ 1691 w 4118"/>
                    <a:gd name="T1" fmla="*/ 103 h 3630"/>
                    <a:gd name="T2" fmla="*/ 1667 w 4118"/>
                    <a:gd name="T3" fmla="*/ 308 h 3630"/>
                    <a:gd name="T4" fmla="*/ 1618 w 4118"/>
                    <a:gd name="T5" fmla="*/ 554 h 3630"/>
                    <a:gd name="T6" fmla="*/ 1495 w 4118"/>
                    <a:gd name="T7" fmla="*/ 759 h 3630"/>
                    <a:gd name="T8" fmla="*/ 1323 w 4118"/>
                    <a:gd name="T9" fmla="*/ 923 h 3630"/>
                    <a:gd name="T10" fmla="*/ 1103 w 4118"/>
                    <a:gd name="T11" fmla="*/ 1128 h 3630"/>
                    <a:gd name="T12" fmla="*/ 907 w 4118"/>
                    <a:gd name="T13" fmla="*/ 1538 h 3630"/>
                    <a:gd name="T14" fmla="*/ 858 w 4118"/>
                    <a:gd name="T15" fmla="*/ 1887 h 3630"/>
                    <a:gd name="T16" fmla="*/ 760 w 4118"/>
                    <a:gd name="T17" fmla="*/ 2277 h 3630"/>
                    <a:gd name="T18" fmla="*/ 613 w 4118"/>
                    <a:gd name="T19" fmla="*/ 2605 h 3630"/>
                    <a:gd name="T20" fmla="*/ 367 w 4118"/>
                    <a:gd name="T21" fmla="*/ 2953 h 3630"/>
                    <a:gd name="T22" fmla="*/ 171 w 4118"/>
                    <a:gd name="T23" fmla="*/ 3261 h 3630"/>
                    <a:gd name="T24" fmla="*/ 0 w 4118"/>
                    <a:gd name="T25" fmla="*/ 3446 h 3630"/>
                    <a:gd name="T26" fmla="*/ 24 w 4118"/>
                    <a:gd name="T27" fmla="*/ 3507 h 3630"/>
                    <a:gd name="T28" fmla="*/ 122 w 4118"/>
                    <a:gd name="T29" fmla="*/ 3569 h 3630"/>
                    <a:gd name="T30" fmla="*/ 441 w 4118"/>
                    <a:gd name="T31" fmla="*/ 3630 h 3630"/>
                    <a:gd name="T32" fmla="*/ 711 w 4118"/>
                    <a:gd name="T33" fmla="*/ 3528 h 3630"/>
                    <a:gd name="T34" fmla="*/ 980 w 4118"/>
                    <a:gd name="T35" fmla="*/ 3282 h 3630"/>
                    <a:gd name="T36" fmla="*/ 1078 w 4118"/>
                    <a:gd name="T37" fmla="*/ 3117 h 3630"/>
                    <a:gd name="T38" fmla="*/ 1274 w 4118"/>
                    <a:gd name="T39" fmla="*/ 2769 h 3630"/>
                    <a:gd name="T40" fmla="*/ 1569 w 4118"/>
                    <a:gd name="T41" fmla="*/ 2789 h 3630"/>
                    <a:gd name="T42" fmla="*/ 1667 w 4118"/>
                    <a:gd name="T43" fmla="*/ 3097 h 3630"/>
                    <a:gd name="T44" fmla="*/ 1765 w 4118"/>
                    <a:gd name="T45" fmla="*/ 3282 h 3630"/>
                    <a:gd name="T46" fmla="*/ 1863 w 4118"/>
                    <a:gd name="T47" fmla="*/ 3425 h 3630"/>
                    <a:gd name="T48" fmla="*/ 1985 w 4118"/>
                    <a:gd name="T49" fmla="*/ 3528 h 3630"/>
                    <a:gd name="T50" fmla="*/ 2157 w 4118"/>
                    <a:gd name="T51" fmla="*/ 3569 h 3630"/>
                    <a:gd name="T52" fmla="*/ 2328 w 4118"/>
                    <a:gd name="T53" fmla="*/ 3569 h 3630"/>
                    <a:gd name="T54" fmla="*/ 2475 w 4118"/>
                    <a:gd name="T55" fmla="*/ 3548 h 3630"/>
                    <a:gd name="T56" fmla="*/ 2696 w 4118"/>
                    <a:gd name="T57" fmla="*/ 3179 h 3630"/>
                    <a:gd name="T58" fmla="*/ 2917 w 4118"/>
                    <a:gd name="T59" fmla="*/ 3241 h 3630"/>
                    <a:gd name="T60" fmla="*/ 3039 w 4118"/>
                    <a:gd name="T61" fmla="*/ 3220 h 3630"/>
                    <a:gd name="T62" fmla="*/ 3162 w 4118"/>
                    <a:gd name="T63" fmla="*/ 3117 h 3630"/>
                    <a:gd name="T64" fmla="*/ 3235 w 4118"/>
                    <a:gd name="T65" fmla="*/ 2974 h 3630"/>
                    <a:gd name="T66" fmla="*/ 3260 w 4118"/>
                    <a:gd name="T67" fmla="*/ 2851 h 3630"/>
                    <a:gd name="T68" fmla="*/ 3407 w 4118"/>
                    <a:gd name="T69" fmla="*/ 2789 h 3630"/>
                    <a:gd name="T70" fmla="*/ 3529 w 4118"/>
                    <a:gd name="T71" fmla="*/ 2769 h 3630"/>
                    <a:gd name="T72" fmla="*/ 3652 w 4118"/>
                    <a:gd name="T73" fmla="*/ 2666 h 3630"/>
                    <a:gd name="T74" fmla="*/ 3726 w 4118"/>
                    <a:gd name="T75" fmla="*/ 2564 h 3630"/>
                    <a:gd name="T76" fmla="*/ 3775 w 4118"/>
                    <a:gd name="T77" fmla="*/ 2441 h 3630"/>
                    <a:gd name="T78" fmla="*/ 3701 w 4118"/>
                    <a:gd name="T79" fmla="*/ 2256 h 3630"/>
                    <a:gd name="T80" fmla="*/ 3897 w 4118"/>
                    <a:gd name="T81" fmla="*/ 2236 h 3630"/>
                    <a:gd name="T82" fmla="*/ 3995 w 4118"/>
                    <a:gd name="T83" fmla="*/ 2174 h 3630"/>
                    <a:gd name="T84" fmla="*/ 4069 w 4118"/>
                    <a:gd name="T85" fmla="*/ 2051 h 3630"/>
                    <a:gd name="T86" fmla="*/ 4118 w 4118"/>
                    <a:gd name="T87" fmla="*/ 1928 h 3630"/>
                    <a:gd name="T88" fmla="*/ 4118 w 4118"/>
                    <a:gd name="T89" fmla="*/ 1805 h 3630"/>
                    <a:gd name="T90" fmla="*/ 4069 w 4118"/>
                    <a:gd name="T91" fmla="*/ 1682 h 3630"/>
                    <a:gd name="T92" fmla="*/ 3946 w 4118"/>
                    <a:gd name="T93" fmla="*/ 1559 h 3630"/>
                    <a:gd name="T94" fmla="*/ 3873 w 4118"/>
                    <a:gd name="T95" fmla="*/ 1292 h 3630"/>
                    <a:gd name="T96" fmla="*/ 3750 w 4118"/>
                    <a:gd name="T97" fmla="*/ 1087 h 3630"/>
                    <a:gd name="T98" fmla="*/ 3750 w 4118"/>
                    <a:gd name="T99" fmla="*/ 943 h 3630"/>
                    <a:gd name="T100" fmla="*/ 3628 w 4118"/>
                    <a:gd name="T101" fmla="*/ 738 h 3630"/>
                    <a:gd name="T102" fmla="*/ 3603 w 4118"/>
                    <a:gd name="T103" fmla="*/ 554 h 3630"/>
                    <a:gd name="T104" fmla="*/ 3554 w 4118"/>
                    <a:gd name="T105" fmla="*/ 390 h 3630"/>
                    <a:gd name="T106" fmla="*/ 3554 w 4118"/>
                    <a:gd name="T107" fmla="*/ 226 h 3630"/>
                    <a:gd name="T108" fmla="*/ 3480 w 4118"/>
                    <a:gd name="T109" fmla="*/ 0 h 36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8"/>
                    <a:gd name="T166" fmla="*/ 0 h 3630"/>
                    <a:gd name="T167" fmla="*/ 4118 w 4118"/>
                    <a:gd name="T168" fmla="*/ 3630 h 36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8" h="3630">
                      <a:moveTo>
                        <a:pt x="1667" y="0"/>
                      </a:moveTo>
                      <a:lnTo>
                        <a:pt x="1691" y="103"/>
                      </a:lnTo>
                      <a:lnTo>
                        <a:pt x="1691" y="185"/>
                      </a:lnTo>
                      <a:lnTo>
                        <a:pt x="1667" y="308"/>
                      </a:lnTo>
                      <a:lnTo>
                        <a:pt x="1642" y="492"/>
                      </a:lnTo>
                      <a:lnTo>
                        <a:pt x="1618" y="554"/>
                      </a:lnTo>
                      <a:lnTo>
                        <a:pt x="1569" y="636"/>
                      </a:lnTo>
                      <a:lnTo>
                        <a:pt x="1495" y="759"/>
                      </a:lnTo>
                      <a:lnTo>
                        <a:pt x="1397" y="841"/>
                      </a:lnTo>
                      <a:lnTo>
                        <a:pt x="1323" y="923"/>
                      </a:lnTo>
                      <a:lnTo>
                        <a:pt x="1225" y="1005"/>
                      </a:lnTo>
                      <a:lnTo>
                        <a:pt x="1103" y="1128"/>
                      </a:lnTo>
                      <a:lnTo>
                        <a:pt x="1005" y="1292"/>
                      </a:lnTo>
                      <a:lnTo>
                        <a:pt x="907" y="1538"/>
                      </a:lnTo>
                      <a:lnTo>
                        <a:pt x="907" y="1682"/>
                      </a:lnTo>
                      <a:lnTo>
                        <a:pt x="858" y="1887"/>
                      </a:lnTo>
                      <a:lnTo>
                        <a:pt x="809" y="2133"/>
                      </a:lnTo>
                      <a:lnTo>
                        <a:pt x="760" y="2277"/>
                      </a:lnTo>
                      <a:lnTo>
                        <a:pt x="711" y="2400"/>
                      </a:lnTo>
                      <a:lnTo>
                        <a:pt x="613" y="2605"/>
                      </a:lnTo>
                      <a:lnTo>
                        <a:pt x="465" y="2830"/>
                      </a:lnTo>
                      <a:lnTo>
                        <a:pt x="367" y="2953"/>
                      </a:lnTo>
                      <a:lnTo>
                        <a:pt x="294" y="3097"/>
                      </a:lnTo>
                      <a:lnTo>
                        <a:pt x="171" y="3261"/>
                      </a:lnTo>
                      <a:lnTo>
                        <a:pt x="24" y="3405"/>
                      </a:lnTo>
                      <a:lnTo>
                        <a:pt x="0" y="3446"/>
                      </a:lnTo>
                      <a:lnTo>
                        <a:pt x="0" y="3487"/>
                      </a:lnTo>
                      <a:lnTo>
                        <a:pt x="24" y="3507"/>
                      </a:lnTo>
                      <a:lnTo>
                        <a:pt x="73" y="3548"/>
                      </a:lnTo>
                      <a:lnTo>
                        <a:pt x="122" y="3569"/>
                      </a:lnTo>
                      <a:lnTo>
                        <a:pt x="318" y="3610"/>
                      </a:lnTo>
                      <a:lnTo>
                        <a:pt x="441" y="3630"/>
                      </a:lnTo>
                      <a:lnTo>
                        <a:pt x="564" y="3610"/>
                      </a:lnTo>
                      <a:lnTo>
                        <a:pt x="711" y="3528"/>
                      </a:lnTo>
                      <a:lnTo>
                        <a:pt x="858" y="3425"/>
                      </a:lnTo>
                      <a:lnTo>
                        <a:pt x="980" y="3282"/>
                      </a:lnTo>
                      <a:lnTo>
                        <a:pt x="1029" y="3220"/>
                      </a:lnTo>
                      <a:lnTo>
                        <a:pt x="1078" y="3117"/>
                      </a:lnTo>
                      <a:lnTo>
                        <a:pt x="1176" y="2953"/>
                      </a:lnTo>
                      <a:lnTo>
                        <a:pt x="1274" y="2769"/>
                      </a:lnTo>
                      <a:lnTo>
                        <a:pt x="1495" y="2502"/>
                      </a:lnTo>
                      <a:lnTo>
                        <a:pt x="1569" y="2789"/>
                      </a:lnTo>
                      <a:lnTo>
                        <a:pt x="1593" y="2953"/>
                      </a:lnTo>
                      <a:lnTo>
                        <a:pt x="1667" y="3097"/>
                      </a:lnTo>
                      <a:lnTo>
                        <a:pt x="1716" y="3179"/>
                      </a:lnTo>
                      <a:lnTo>
                        <a:pt x="1765" y="3282"/>
                      </a:lnTo>
                      <a:lnTo>
                        <a:pt x="1814" y="3364"/>
                      </a:lnTo>
                      <a:lnTo>
                        <a:pt x="1863" y="3425"/>
                      </a:lnTo>
                      <a:lnTo>
                        <a:pt x="1912" y="3466"/>
                      </a:lnTo>
                      <a:lnTo>
                        <a:pt x="1985" y="3528"/>
                      </a:lnTo>
                      <a:lnTo>
                        <a:pt x="2034" y="3548"/>
                      </a:lnTo>
                      <a:lnTo>
                        <a:pt x="2157" y="3569"/>
                      </a:lnTo>
                      <a:lnTo>
                        <a:pt x="2230" y="3589"/>
                      </a:lnTo>
                      <a:lnTo>
                        <a:pt x="2328" y="3569"/>
                      </a:lnTo>
                      <a:lnTo>
                        <a:pt x="2402" y="3569"/>
                      </a:lnTo>
                      <a:lnTo>
                        <a:pt x="2475" y="3548"/>
                      </a:lnTo>
                      <a:lnTo>
                        <a:pt x="2549" y="3425"/>
                      </a:lnTo>
                      <a:lnTo>
                        <a:pt x="2696" y="3179"/>
                      </a:lnTo>
                      <a:lnTo>
                        <a:pt x="2819" y="3220"/>
                      </a:lnTo>
                      <a:lnTo>
                        <a:pt x="2917" y="3241"/>
                      </a:lnTo>
                      <a:lnTo>
                        <a:pt x="2990" y="3241"/>
                      </a:lnTo>
                      <a:lnTo>
                        <a:pt x="3039" y="3220"/>
                      </a:lnTo>
                      <a:lnTo>
                        <a:pt x="3113" y="3158"/>
                      </a:lnTo>
                      <a:lnTo>
                        <a:pt x="3162" y="3117"/>
                      </a:lnTo>
                      <a:lnTo>
                        <a:pt x="3211" y="3076"/>
                      </a:lnTo>
                      <a:lnTo>
                        <a:pt x="3235" y="2974"/>
                      </a:lnTo>
                      <a:lnTo>
                        <a:pt x="3260" y="2892"/>
                      </a:lnTo>
                      <a:lnTo>
                        <a:pt x="3260" y="2851"/>
                      </a:lnTo>
                      <a:lnTo>
                        <a:pt x="3333" y="2810"/>
                      </a:lnTo>
                      <a:lnTo>
                        <a:pt x="3407" y="2789"/>
                      </a:lnTo>
                      <a:lnTo>
                        <a:pt x="3480" y="2769"/>
                      </a:lnTo>
                      <a:lnTo>
                        <a:pt x="3529" y="2769"/>
                      </a:lnTo>
                      <a:lnTo>
                        <a:pt x="3603" y="2707"/>
                      </a:lnTo>
                      <a:lnTo>
                        <a:pt x="3652" y="2666"/>
                      </a:lnTo>
                      <a:lnTo>
                        <a:pt x="3701" y="2625"/>
                      </a:lnTo>
                      <a:lnTo>
                        <a:pt x="3726" y="2564"/>
                      </a:lnTo>
                      <a:lnTo>
                        <a:pt x="3750" y="2502"/>
                      </a:lnTo>
                      <a:lnTo>
                        <a:pt x="3775" y="2441"/>
                      </a:lnTo>
                      <a:lnTo>
                        <a:pt x="3750" y="2359"/>
                      </a:lnTo>
                      <a:lnTo>
                        <a:pt x="3701" y="2256"/>
                      </a:lnTo>
                      <a:lnTo>
                        <a:pt x="3824" y="2256"/>
                      </a:lnTo>
                      <a:lnTo>
                        <a:pt x="3897" y="2236"/>
                      </a:lnTo>
                      <a:lnTo>
                        <a:pt x="3946" y="2215"/>
                      </a:lnTo>
                      <a:lnTo>
                        <a:pt x="3995" y="2174"/>
                      </a:lnTo>
                      <a:lnTo>
                        <a:pt x="4020" y="2113"/>
                      </a:lnTo>
                      <a:lnTo>
                        <a:pt x="4069" y="2051"/>
                      </a:lnTo>
                      <a:lnTo>
                        <a:pt x="4093" y="1989"/>
                      </a:lnTo>
                      <a:lnTo>
                        <a:pt x="4118" y="1928"/>
                      </a:lnTo>
                      <a:lnTo>
                        <a:pt x="4118" y="1866"/>
                      </a:lnTo>
                      <a:lnTo>
                        <a:pt x="4118" y="1805"/>
                      </a:lnTo>
                      <a:lnTo>
                        <a:pt x="4093" y="1743"/>
                      </a:lnTo>
                      <a:lnTo>
                        <a:pt x="4069" y="1682"/>
                      </a:lnTo>
                      <a:lnTo>
                        <a:pt x="4020" y="1641"/>
                      </a:lnTo>
                      <a:lnTo>
                        <a:pt x="3946" y="1559"/>
                      </a:lnTo>
                      <a:lnTo>
                        <a:pt x="3922" y="1415"/>
                      </a:lnTo>
                      <a:lnTo>
                        <a:pt x="3873" y="1292"/>
                      </a:lnTo>
                      <a:lnTo>
                        <a:pt x="3848" y="1231"/>
                      </a:lnTo>
                      <a:lnTo>
                        <a:pt x="3750" y="1087"/>
                      </a:lnTo>
                      <a:lnTo>
                        <a:pt x="3726" y="1046"/>
                      </a:lnTo>
                      <a:lnTo>
                        <a:pt x="3750" y="943"/>
                      </a:lnTo>
                      <a:lnTo>
                        <a:pt x="3701" y="841"/>
                      </a:lnTo>
                      <a:lnTo>
                        <a:pt x="3628" y="738"/>
                      </a:lnTo>
                      <a:lnTo>
                        <a:pt x="3603" y="677"/>
                      </a:lnTo>
                      <a:lnTo>
                        <a:pt x="3603" y="554"/>
                      </a:lnTo>
                      <a:lnTo>
                        <a:pt x="3554" y="492"/>
                      </a:lnTo>
                      <a:lnTo>
                        <a:pt x="3554" y="390"/>
                      </a:lnTo>
                      <a:lnTo>
                        <a:pt x="3529" y="308"/>
                      </a:lnTo>
                      <a:lnTo>
                        <a:pt x="3554" y="226"/>
                      </a:lnTo>
                      <a:lnTo>
                        <a:pt x="3578" y="164"/>
                      </a:lnTo>
                      <a:lnTo>
                        <a:pt x="3480" y="0"/>
                      </a:lnTo>
                      <a:lnTo>
                        <a:pt x="1667" y="0"/>
                      </a:lnTo>
                      <a:close/>
                    </a:path>
                  </a:pathLst>
                </a:custGeom>
                <a:solidFill>
                  <a:srgbClr val="FF9F9F"/>
                </a:solidFill>
                <a:ln w="15875">
                  <a:solidFill>
                    <a:srgbClr val="000000"/>
                  </a:solidFill>
                  <a:round/>
                  <a:headEnd/>
                  <a:tailEnd/>
                </a:ln>
              </p:spPr>
              <p:txBody>
                <a:bodyPr/>
                <a:lstStyle/>
                <a:p>
                  <a:endParaRPr lang="is-IS"/>
                </a:p>
              </p:txBody>
            </p:sp>
            <p:grpSp>
              <p:nvGrpSpPr>
                <p:cNvPr id="8205" name="Group 12"/>
                <p:cNvGrpSpPr>
                  <a:grpSpLocks/>
                </p:cNvGrpSpPr>
                <p:nvPr/>
              </p:nvGrpSpPr>
              <p:grpSpPr bwMode="auto">
                <a:xfrm>
                  <a:off x="5245" y="5999"/>
                  <a:ext cx="3824" cy="3220"/>
                  <a:chOff x="5245" y="5999"/>
                  <a:chExt cx="3824" cy="3220"/>
                </a:xfrm>
              </p:grpSpPr>
              <p:grpSp>
                <p:nvGrpSpPr>
                  <p:cNvPr id="8206" name="Group 13"/>
                  <p:cNvGrpSpPr>
                    <a:grpSpLocks/>
                  </p:cNvGrpSpPr>
                  <p:nvPr/>
                </p:nvGrpSpPr>
                <p:grpSpPr bwMode="auto">
                  <a:xfrm>
                    <a:off x="5245" y="5999"/>
                    <a:ext cx="3824" cy="3220"/>
                    <a:chOff x="5245" y="5999"/>
                    <a:chExt cx="3824" cy="3220"/>
                  </a:xfrm>
                </p:grpSpPr>
                <p:sp>
                  <p:nvSpPr>
                    <p:cNvPr id="8208" name="Freeform 14"/>
                    <p:cNvSpPr>
                      <a:spLocks/>
                    </p:cNvSpPr>
                    <p:nvPr/>
                  </p:nvSpPr>
                  <p:spPr bwMode="auto">
                    <a:xfrm>
                      <a:off x="7451" y="7496"/>
                      <a:ext cx="907" cy="1087"/>
                    </a:xfrm>
                    <a:custGeom>
                      <a:avLst/>
                      <a:gdLst>
                        <a:gd name="T0" fmla="*/ 147 w 907"/>
                        <a:gd name="T1" fmla="*/ 759 h 1087"/>
                        <a:gd name="T2" fmla="*/ 147 w 907"/>
                        <a:gd name="T3" fmla="*/ 718 h 1087"/>
                        <a:gd name="T4" fmla="*/ 147 w 907"/>
                        <a:gd name="T5" fmla="*/ 677 h 1087"/>
                        <a:gd name="T6" fmla="*/ 147 w 907"/>
                        <a:gd name="T7" fmla="*/ 636 h 1087"/>
                        <a:gd name="T8" fmla="*/ 122 w 907"/>
                        <a:gd name="T9" fmla="*/ 595 h 1087"/>
                        <a:gd name="T10" fmla="*/ 98 w 907"/>
                        <a:gd name="T11" fmla="*/ 554 h 1087"/>
                        <a:gd name="T12" fmla="*/ 73 w 907"/>
                        <a:gd name="T13" fmla="*/ 492 h 1087"/>
                        <a:gd name="T14" fmla="*/ 49 w 907"/>
                        <a:gd name="T15" fmla="*/ 451 h 1087"/>
                        <a:gd name="T16" fmla="*/ 24 w 907"/>
                        <a:gd name="T17" fmla="*/ 390 h 1087"/>
                        <a:gd name="T18" fmla="*/ 24 w 907"/>
                        <a:gd name="T19" fmla="*/ 328 h 1087"/>
                        <a:gd name="T20" fmla="*/ 0 w 907"/>
                        <a:gd name="T21" fmla="*/ 266 h 1087"/>
                        <a:gd name="T22" fmla="*/ 0 w 907"/>
                        <a:gd name="T23" fmla="*/ 225 h 1087"/>
                        <a:gd name="T24" fmla="*/ 0 w 907"/>
                        <a:gd name="T25" fmla="*/ 184 h 1087"/>
                        <a:gd name="T26" fmla="*/ 24 w 907"/>
                        <a:gd name="T27" fmla="*/ 143 h 1087"/>
                        <a:gd name="T28" fmla="*/ 49 w 907"/>
                        <a:gd name="T29" fmla="*/ 102 h 1087"/>
                        <a:gd name="T30" fmla="*/ 73 w 907"/>
                        <a:gd name="T31" fmla="*/ 82 h 1087"/>
                        <a:gd name="T32" fmla="*/ 122 w 907"/>
                        <a:gd name="T33" fmla="*/ 41 h 1087"/>
                        <a:gd name="T34" fmla="*/ 171 w 907"/>
                        <a:gd name="T35" fmla="*/ 20 h 1087"/>
                        <a:gd name="T36" fmla="*/ 221 w 907"/>
                        <a:gd name="T37" fmla="*/ 0 h 1087"/>
                        <a:gd name="T38" fmla="*/ 294 w 907"/>
                        <a:gd name="T39" fmla="*/ 0 h 1087"/>
                        <a:gd name="T40" fmla="*/ 343 w 907"/>
                        <a:gd name="T41" fmla="*/ 0 h 1087"/>
                        <a:gd name="T42" fmla="*/ 392 w 907"/>
                        <a:gd name="T43" fmla="*/ 20 h 1087"/>
                        <a:gd name="T44" fmla="*/ 441 w 907"/>
                        <a:gd name="T45" fmla="*/ 41 h 1087"/>
                        <a:gd name="T46" fmla="*/ 490 w 907"/>
                        <a:gd name="T47" fmla="*/ 82 h 1087"/>
                        <a:gd name="T48" fmla="*/ 539 w 907"/>
                        <a:gd name="T49" fmla="*/ 123 h 1087"/>
                        <a:gd name="T50" fmla="*/ 588 w 907"/>
                        <a:gd name="T51" fmla="*/ 164 h 1087"/>
                        <a:gd name="T52" fmla="*/ 613 w 907"/>
                        <a:gd name="T53" fmla="*/ 184 h 1087"/>
                        <a:gd name="T54" fmla="*/ 637 w 907"/>
                        <a:gd name="T55" fmla="*/ 225 h 1087"/>
                        <a:gd name="T56" fmla="*/ 662 w 907"/>
                        <a:gd name="T57" fmla="*/ 266 h 1087"/>
                        <a:gd name="T58" fmla="*/ 686 w 907"/>
                        <a:gd name="T59" fmla="*/ 307 h 1087"/>
                        <a:gd name="T60" fmla="*/ 711 w 907"/>
                        <a:gd name="T61" fmla="*/ 349 h 1087"/>
                        <a:gd name="T62" fmla="*/ 760 w 907"/>
                        <a:gd name="T63" fmla="*/ 472 h 1087"/>
                        <a:gd name="T64" fmla="*/ 809 w 907"/>
                        <a:gd name="T65" fmla="*/ 615 h 1087"/>
                        <a:gd name="T66" fmla="*/ 833 w 907"/>
                        <a:gd name="T67" fmla="*/ 718 h 1087"/>
                        <a:gd name="T68" fmla="*/ 882 w 907"/>
                        <a:gd name="T69" fmla="*/ 841 h 1087"/>
                        <a:gd name="T70" fmla="*/ 907 w 907"/>
                        <a:gd name="T71" fmla="*/ 943 h 1087"/>
                        <a:gd name="T72" fmla="*/ 907 w 907"/>
                        <a:gd name="T73" fmla="*/ 1087 h 1087"/>
                        <a:gd name="T74" fmla="*/ 907 w 907"/>
                        <a:gd name="T75" fmla="*/ 1087 h 10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7"/>
                        <a:gd name="T115" fmla="*/ 0 h 1087"/>
                        <a:gd name="T116" fmla="*/ 907 w 907"/>
                        <a:gd name="T117" fmla="*/ 1087 h 10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7" h="1087">
                          <a:moveTo>
                            <a:pt x="147" y="759"/>
                          </a:moveTo>
                          <a:lnTo>
                            <a:pt x="147" y="718"/>
                          </a:lnTo>
                          <a:lnTo>
                            <a:pt x="147" y="677"/>
                          </a:lnTo>
                          <a:lnTo>
                            <a:pt x="147" y="636"/>
                          </a:lnTo>
                          <a:lnTo>
                            <a:pt x="122" y="595"/>
                          </a:lnTo>
                          <a:lnTo>
                            <a:pt x="98" y="554"/>
                          </a:lnTo>
                          <a:lnTo>
                            <a:pt x="73" y="492"/>
                          </a:lnTo>
                          <a:lnTo>
                            <a:pt x="49" y="451"/>
                          </a:lnTo>
                          <a:lnTo>
                            <a:pt x="24" y="390"/>
                          </a:lnTo>
                          <a:lnTo>
                            <a:pt x="24" y="328"/>
                          </a:lnTo>
                          <a:lnTo>
                            <a:pt x="0" y="266"/>
                          </a:lnTo>
                          <a:lnTo>
                            <a:pt x="0" y="225"/>
                          </a:lnTo>
                          <a:lnTo>
                            <a:pt x="0" y="184"/>
                          </a:lnTo>
                          <a:lnTo>
                            <a:pt x="24" y="143"/>
                          </a:lnTo>
                          <a:lnTo>
                            <a:pt x="49" y="102"/>
                          </a:lnTo>
                          <a:lnTo>
                            <a:pt x="73" y="82"/>
                          </a:lnTo>
                          <a:lnTo>
                            <a:pt x="122" y="41"/>
                          </a:lnTo>
                          <a:lnTo>
                            <a:pt x="171" y="20"/>
                          </a:lnTo>
                          <a:lnTo>
                            <a:pt x="221" y="0"/>
                          </a:lnTo>
                          <a:lnTo>
                            <a:pt x="294" y="0"/>
                          </a:lnTo>
                          <a:lnTo>
                            <a:pt x="343" y="0"/>
                          </a:lnTo>
                          <a:lnTo>
                            <a:pt x="392" y="20"/>
                          </a:lnTo>
                          <a:lnTo>
                            <a:pt x="441" y="41"/>
                          </a:lnTo>
                          <a:lnTo>
                            <a:pt x="490" y="82"/>
                          </a:lnTo>
                          <a:lnTo>
                            <a:pt x="539" y="123"/>
                          </a:lnTo>
                          <a:lnTo>
                            <a:pt x="588" y="164"/>
                          </a:lnTo>
                          <a:lnTo>
                            <a:pt x="613" y="184"/>
                          </a:lnTo>
                          <a:lnTo>
                            <a:pt x="637" y="225"/>
                          </a:lnTo>
                          <a:lnTo>
                            <a:pt x="662" y="266"/>
                          </a:lnTo>
                          <a:lnTo>
                            <a:pt x="686" y="307"/>
                          </a:lnTo>
                          <a:lnTo>
                            <a:pt x="711" y="349"/>
                          </a:lnTo>
                          <a:lnTo>
                            <a:pt x="760" y="472"/>
                          </a:lnTo>
                          <a:lnTo>
                            <a:pt x="809" y="615"/>
                          </a:lnTo>
                          <a:lnTo>
                            <a:pt x="833" y="718"/>
                          </a:lnTo>
                          <a:lnTo>
                            <a:pt x="882" y="841"/>
                          </a:lnTo>
                          <a:lnTo>
                            <a:pt x="907" y="943"/>
                          </a:lnTo>
                          <a:lnTo>
                            <a:pt x="907" y="1087"/>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09" name="Freeform 15"/>
                    <p:cNvSpPr>
                      <a:spLocks/>
                    </p:cNvSpPr>
                    <p:nvPr/>
                  </p:nvSpPr>
                  <p:spPr bwMode="auto">
                    <a:xfrm>
                      <a:off x="7059" y="8029"/>
                      <a:ext cx="784" cy="902"/>
                    </a:xfrm>
                    <a:custGeom>
                      <a:avLst/>
                      <a:gdLst>
                        <a:gd name="T0" fmla="*/ 0 w 784"/>
                        <a:gd name="T1" fmla="*/ 205 h 902"/>
                        <a:gd name="T2" fmla="*/ 24 w 784"/>
                        <a:gd name="T3" fmla="*/ 185 h 902"/>
                        <a:gd name="T4" fmla="*/ 24 w 784"/>
                        <a:gd name="T5" fmla="*/ 144 h 902"/>
                        <a:gd name="T6" fmla="*/ 49 w 784"/>
                        <a:gd name="T7" fmla="*/ 123 h 902"/>
                        <a:gd name="T8" fmla="*/ 73 w 784"/>
                        <a:gd name="T9" fmla="*/ 82 h 902"/>
                        <a:gd name="T10" fmla="*/ 73 w 784"/>
                        <a:gd name="T11" fmla="*/ 62 h 902"/>
                        <a:gd name="T12" fmla="*/ 122 w 784"/>
                        <a:gd name="T13" fmla="*/ 41 h 902"/>
                        <a:gd name="T14" fmla="*/ 147 w 784"/>
                        <a:gd name="T15" fmla="*/ 21 h 902"/>
                        <a:gd name="T16" fmla="*/ 171 w 784"/>
                        <a:gd name="T17" fmla="*/ 0 h 902"/>
                        <a:gd name="T18" fmla="*/ 245 w 784"/>
                        <a:gd name="T19" fmla="*/ 0 h 902"/>
                        <a:gd name="T20" fmla="*/ 294 w 784"/>
                        <a:gd name="T21" fmla="*/ 0 h 902"/>
                        <a:gd name="T22" fmla="*/ 318 w 784"/>
                        <a:gd name="T23" fmla="*/ 0 h 902"/>
                        <a:gd name="T24" fmla="*/ 367 w 784"/>
                        <a:gd name="T25" fmla="*/ 21 h 902"/>
                        <a:gd name="T26" fmla="*/ 416 w 784"/>
                        <a:gd name="T27" fmla="*/ 62 h 902"/>
                        <a:gd name="T28" fmla="*/ 441 w 784"/>
                        <a:gd name="T29" fmla="*/ 82 h 902"/>
                        <a:gd name="T30" fmla="*/ 465 w 784"/>
                        <a:gd name="T31" fmla="*/ 123 h 902"/>
                        <a:gd name="T32" fmla="*/ 490 w 784"/>
                        <a:gd name="T33" fmla="*/ 164 h 902"/>
                        <a:gd name="T34" fmla="*/ 539 w 784"/>
                        <a:gd name="T35" fmla="*/ 226 h 902"/>
                        <a:gd name="T36" fmla="*/ 588 w 784"/>
                        <a:gd name="T37" fmla="*/ 287 h 902"/>
                        <a:gd name="T38" fmla="*/ 637 w 784"/>
                        <a:gd name="T39" fmla="*/ 369 h 902"/>
                        <a:gd name="T40" fmla="*/ 662 w 784"/>
                        <a:gd name="T41" fmla="*/ 410 h 902"/>
                        <a:gd name="T42" fmla="*/ 711 w 784"/>
                        <a:gd name="T43" fmla="*/ 472 h 902"/>
                        <a:gd name="T44" fmla="*/ 735 w 784"/>
                        <a:gd name="T45" fmla="*/ 513 h 902"/>
                        <a:gd name="T46" fmla="*/ 760 w 784"/>
                        <a:gd name="T47" fmla="*/ 574 h 902"/>
                        <a:gd name="T48" fmla="*/ 784 w 784"/>
                        <a:gd name="T49" fmla="*/ 615 h 902"/>
                        <a:gd name="T50" fmla="*/ 784 w 784"/>
                        <a:gd name="T51" fmla="*/ 656 h 902"/>
                        <a:gd name="T52" fmla="*/ 784 w 784"/>
                        <a:gd name="T53" fmla="*/ 697 h 902"/>
                        <a:gd name="T54" fmla="*/ 784 w 784"/>
                        <a:gd name="T55" fmla="*/ 738 h 902"/>
                        <a:gd name="T56" fmla="*/ 760 w 784"/>
                        <a:gd name="T57" fmla="*/ 779 h 902"/>
                        <a:gd name="T58" fmla="*/ 760 w 784"/>
                        <a:gd name="T59" fmla="*/ 820 h 902"/>
                        <a:gd name="T60" fmla="*/ 735 w 784"/>
                        <a:gd name="T61" fmla="*/ 861 h 902"/>
                        <a:gd name="T62" fmla="*/ 711 w 784"/>
                        <a:gd name="T63" fmla="*/ 902 h 9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4"/>
                        <a:gd name="T97" fmla="*/ 0 h 902"/>
                        <a:gd name="T98" fmla="*/ 784 w 784"/>
                        <a:gd name="T99" fmla="*/ 902 h 9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4" h="902">
                          <a:moveTo>
                            <a:pt x="0" y="205"/>
                          </a:moveTo>
                          <a:lnTo>
                            <a:pt x="24" y="185"/>
                          </a:lnTo>
                          <a:lnTo>
                            <a:pt x="24" y="144"/>
                          </a:lnTo>
                          <a:lnTo>
                            <a:pt x="49" y="123"/>
                          </a:lnTo>
                          <a:lnTo>
                            <a:pt x="73" y="82"/>
                          </a:lnTo>
                          <a:lnTo>
                            <a:pt x="73" y="62"/>
                          </a:lnTo>
                          <a:lnTo>
                            <a:pt x="122" y="41"/>
                          </a:lnTo>
                          <a:lnTo>
                            <a:pt x="147" y="21"/>
                          </a:lnTo>
                          <a:lnTo>
                            <a:pt x="171" y="0"/>
                          </a:lnTo>
                          <a:lnTo>
                            <a:pt x="245" y="0"/>
                          </a:lnTo>
                          <a:lnTo>
                            <a:pt x="294" y="0"/>
                          </a:lnTo>
                          <a:lnTo>
                            <a:pt x="318" y="0"/>
                          </a:lnTo>
                          <a:lnTo>
                            <a:pt x="367" y="21"/>
                          </a:lnTo>
                          <a:lnTo>
                            <a:pt x="416" y="62"/>
                          </a:lnTo>
                          <a:lnTo>
                            <a:pt x="441" y="82"/>
                          </a:lnTo>
                          <a:lnTo>
                            <a:pt x="465" y="123"/>
                          </a:lnTo>
                          <a:lnTo>
                            <a:pt x="490" y="164"/>
                          </a:lnTo>
                          <a:lnTo>
                            <a:pt x="539" y="226"/>
                          </a:lnTo>
                          <a:lnTo>
                            <a:pt x="588" y="287"/>
                          </a:lnTo>
                          <a:lnTo>
                            <a:pt x="637" y="369"/>
                          </a:lnTo>
                          <a:lnTo>
                            <a:pt x="662" y="410"/>
                          </a:lnTo>
                          <a:lnTo>
                            <a:pt x="711" y="472"/>
                          </a:lnTo>
                          <a:lnTo>
                            <a:pt x="735" y="513"/>
                          </a:lnTo>
                          <a:lnTo>
                            <a:pt x="760" y="574"/>
                          </a:lnTo>
                          <a:lnTo>
                            <a:pt x="784" y="615"/>
                          </a:lnTo>
                          <a:lnTo>
                            <a:pt x="784" y="656"/>
                          </a:lnTo>
                          <a:lnTo>
                            <a:pt x="784" y="697"/>
                          </a:lnTo>
                          <a:lnTo>
                            <a:pt x="784" y="738"/>
                          </a:lnTo>
                          <a:lnTo>
                            <a:pt x="760" y="779"/>
                          </a:lnTo>
                          <a:lnTo>
                            <a:pt x="760" y="820"/>
                          </a:lnTo>
                          <a:lnTo>
                            <a:pt x="735" y="861"/>
                          </a:lnTo>
                          <a:lnTo>
                            <a:pt x="711" y="90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10" name="Freeform 16"/>
                    <p:cNvSpPr>
                      <a:spLocks/>
                    </p:cNvSpPr>
                    <p:nvPr/>
                  </p:nvSpPr>
                  <p:spPr bwMode="auto">
                    <a:xfrm>
                      <a:off x="7622" y="7147"/>
                      <a:ext cx="1177" cy="841"/>
                    </a:xfrm>
                    <a:custGeom>
                      <a:avLst/>
                      <a:gdLst>
                        <a:gd name="T0" fmla="*/ 50 w 1177"/>
                        <a:gd name="T1" fmla="*/ 369 h 841"/>
                        <a:gd name="T2" fmla="*/ 50 w 1177"/>
                        <a:gd name="T3" fmla="*/ 308 h 841"/>
                        <a:gd name="T4" fmla="*/ 25 w 1177"/>
                        <a:gd name="T5" fmla="*/ 267 h 841"/>
                        <a:gd name="T6" fmla="*/ 25 w 1177"/>
                        <a:gd name="T7" fmla="*/ 226 h 841"/>
                        <a:gd name="T8" fmla="*/ 0 w 1177"/>
                        <a:gd name="T9" fmla="*/ 164 h 841"/>
                        <a:gd name="T10" fmla="*/ 25 w 1177"/>
                        <a:gd name="T11" fmla="*/ 144 h 841"/>
                        <a:gd name="T12" fmla="*/ 25 w 1177"/>
                        <a:gd name="T13" fmla="*/ 103 h 841"/>
                        <a:gd name="T14" fmla="*/ 50 w 1177"/>
                        <a:gd name="T15" fmla="*/ 82 h 841"/>
                        <a:gd name="T16" fmla="*/ 99 w 1177"/>
                        <a:gd name="T17" fmla="*/ 41 h 841"/>
                        <a:gd name="T18" fmla="*/ 148 w 1177"/>
                        <a:gd name="T19" fmla="*/ 21 h 841"/>
                        <a:gd name="T20" fmla="*/ 197 w 1177"/>
                        <a:gd name="T21" fmla="*/ 0 h 841"/>
                        <a:gd name="T22" fmla="*/ 246 w 1177"/>
                        <a:gd name="T23" fmla="*/ 0 h 841"/>
                        <a:gd name="T24" fmla="*/ 319 w 1177"/>
                        <a:gd name="T25" fmla="*/ 0 h 841"/>
                        <a:gd name="T26" fmla="*/ 393 w 1177"/>
                        <a:gd name="T27" fmla="*/ 21 h 841"/>
                        <a:gd name="T28" fmla="*/ 442 w 1177"/>
                        <a:gd name="T29" fmla="*/ 41 h 841"/>
                        <a:gd name="T30" fmla="*/ 491 w 1177"/>
                        <a:gd name="T31" fmla="*/ 62 h 841"/>
                        <a:gd name="T32" fmla="*/ 540 w 1177"/>
                        <a:gd name="T33" fmla="*/ 103 h 841"/>
                        <a:gd name="T34" fmla="*/ 564 w 1177"/>
                        <a:gd name="T35" fmla="*/ 123 h 841"/>
                        <a:gd name="T36" fmla="*/ 613 w 1177"/>
                        <a:gd name="T37" fmla="*/ 164 h 841"/>
                        <a:gd name="T38" fmla="*/ 638 w 1177"/>
                        <a:gd name="T39" fmla="*/ 226 h 841"/>
                        <a:gd name="T40" fmla="*/ 711 w 1177"/>
                        <a:gd name="T41" fmla="*/ 287 h 841"/>
                        <a:gd name="T42" fmla="*/ 760 w 1177"/>
                        <a:gd name="T43" fmla="*/ 369 h 841"/>
                        <a:gd name="T44" fmla="*/ 785 w 1177"/>
                        <a:gd name="T45" fmla="*/ 410 h 841"/>
                        <a:gd name="T46" fmla="*/ 809 w 1177"/>
                        <a:gd name="T47" fmla="*/ 431 h 841"/>
                        <a:gd name="T48" fmla="*/ 858 w 1177"/>
                        <a:gd name="T49" fmla="*/ 472 h 841"/>
                        <a:gd name="T50" fmla="*/ 907 w 1177"/>
                        <a:gd name="T51" fmla="*/ 513 h 841"/>
                        <a:gd name="T52" fmla="*/ 956 w 1177"/>
                        <a:gd name="T53" fmla="*/ 574 h 841"/>
                        <a:gd name="T54" fmla="*/ 1005 w 1177"/>
                        <a:gd name="T55" fmla="*/ 595 h 841"/>
                        <a:gd name="T56" fmla="*/ 1054 w 1177"/>
                        <a:gd name="T57" fmla="*/ 656 h 841"/>
                        <a:gd name="T58" fmla="*/ 1079 w 1177"/>
                        <a:gd name="T59" fmla="*/ 718 h 841"/>
                        <a:gd name="T60" fmla="*/ 1128 w 1177"/>
                        <a:gd name="T61" fmla="*/ 759 h 841"/>
                        <a:gd name="T62" fmla="*/ 1153 w 1177"/>
                        <a:gd name="T63" fmla="*/ 800 h 841"/>
                        <a:gd name="T64" fmla="*/ 1177 w 1177"/>
                        <a:gd name="T65" fmla="*/ 841 h 8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7"/>
                        <a:gd name="T100" fmla="*/ 0 h 841"/>
                        <a:gd name="T101" fmla="*/ 1177 w 1177"/>
                        <a:gd name="T102" fmla="*/ 841 h 8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7" h="841">
                          <a:moveTo>
                            <a:pt x="50" y="369"/>
                          </a:moveTo>
                          <a:lnTo>
                            <a:pt x="50" y="308"/>
                          </a:lnTo>
                          <a:lnTo>
                            <a:pt x="25" y="267"/>
                          </a:lnTo>
                          <a:lnTo>
                            <a:pt x="25" y="226"/>
                          </a:lnTo>
                          <a:lnTo>
                            <a:pt x="0" y="164"/>
                          </a:lnTo>
                          <a:lnTo>
                            <a:pt x="25" y="144"/>
                          </a:lnTo>
                          <a:lnTo>
                            <a:pt x="25" y="103"/>
                          </a:lnTo>
                          <a:lnTo>
                            <a:pt x="50" y="82"/>
                          </a:lnTo>
                          <a:lnTo>
                            <a:pt x="99" y="41"/>
                          </a:lnTo>
                          <a:lnTo>
                            <a:pt x="148" y="21"/>
                          </a:lnTo>
                          <a:lnTo>
                            <a:pt x="197" y="0"/>
                          </a:lnTo>
                          <a:lnTo>
                            <a:pt x="246" y="0"/>
                          </a:lnTo>
                          <a:lnTo>
                            <a:pt x="319" y="0"/>
                          </a:lnTo>
                          <a:lnTo>
                            <a:pt x="393" y="21"/>
                          </a:lnTo>
                          <a:lnTo>
                            <a:pt x="442" y="41"/>
                          </a:lnTo>
                          <a:lnTo>
                            <a:pt x="491" y="62"/>
                          </a:lnTo>
                          <a:lnTo>
                            <a:pt x="540" y="103"/>
                          </a:lnTo>
                          <a:lnTo>
                            <a:pt x="564" y="123"/>
                          </a:lnTo>
                          <a:lnTo>
                            <a:pt x="613" y="164"/>
                          </a:lnTo>
                          <a:lnTo>
                            <a:pt x="638" y="226"/>
                          </a:lnTo>
                          <a:lnTo>
                            <a:pt x="711" y="287"/>
                          </a:lnTo>
                          <a:lnTo>
                            <a:pt x="760" y="369"/>
                          </a:lnTo>
                          <a:lnTo>
                            <a:pt x="785" y="410"/>
                          </a:lnTo>
                          <a:lnTo>
                            <a:pt x="809" y="431"/>
                          </a:lnTo>
                          <a:lnTo>
                            <a:pt x="858" y="472"/>
                          </a:lnTo>
                          <a:lnTo>
                            <a:pt x="907" y="513"/>
                          </a:lnTo>
                          <a:lnTo>
                            <a:pt x="956" y="574"/>
                          </a:lnTo>
                          <a:lnTo>
                            <a:pt x="1005" y="595"/>
                          </a:lnTo>
                          <a:lnTo>
                            <a:pt x="1054" y="656"/>
                          </a:lnTo>
                          <a:lnTo>
                            <a:pt x="1079" y="718"/>
                          </a:lnTo>
                          <a:lnTo>
                            <a:pt x="1128" y="759"/>
                          </a:lnTo>
                          <a:lnTo>
                            <a:pt x="1153" y="800"/>
                          </a:lnTo>
                          <a:lnTo>
                            <a:pt x="1177" y="841"/>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grpSp>
                  <p:nvGrpSpPr>
                    <p:cNvPr id="8211" name="Group 17"/>
                    <p:cNvGrpSpPr>
                      <a:grpSpLocks/>
                    </p:cNvGrpSpPr>
                    <p:nvPr/>
                  </p:nvGrpSpPr>
                  <p:grpSpPr bwMode="auto">
                    <a:xfrm>
                      <a:off x="5245" y="5999"/>
                      <a:ext cx="3824" cy="3220"/>
                      <a:chOff x="5245" y="5999"/>
                      <a:chExt cx="3824" cy="3220"/>
                    </a:xfrm>
                  </p:grpSpPr>
                  <p:grpSp>
                    <p:nvGrpSpPr>
                      <p:cNvPr id="8212" name="Group 18"/>
                      <p:cNvGrpSpPr>
                        <a:grpSpLocks/>
                      </p:cNvGrpSpPr>
                      <p:nvPr/>
                    </p:nvGrpSpPr>
                    <p:grpSpPr bwMode="auto">
                      <a:xfrm>
                        <a:off x="6470" y="5999"/>
                        <a:ext cx="2599" cy="2953"/>
                        <a:chOff x="6470" y="5999"/>
                        <a:chExt cx="2599" cy="2953"/>
                      </a:xfrm>
                    </p:grpSpPr>
                    <p:grpSp>
                      <p:nvGrpSpPr>
                        <p:cNvPr id="8214" name="Group 19"/>
                        <p:cNvGrpSpPr>
                          <a:grpSpLocks/>
                        </p:cNvGrpSpPr>
                        <p:nvPr/>
                      </p:nvGrpSpPr>
                      <p:grpSpPr bwMode="auto">
                        <a:xfrm>
                          <a:off x="6936" y="8378"/>
                          <a:ext cx="392" cy="574"/>
                          <a:chOff x="6936" y="8378"/>
                          <a:chExt cx="392" cy="574"/>
                        </a:xfrm>
                      </p:grpSpPr>
                      <p:sp>
                        <p:nvSpPr>
                          <p:cNvPr id="8224" name="Freeform 20"/>
                          <p:cNvSpPr>
                            <a:spLocks/>
                          </p:cNvSpPr>
                          <p:nvPr/>
                        </p:nvSpPr>
                        <p:spPr bwMode="auto">
                          <a:xfrm>
                            <a:off x="7083" y="8378"/>
                            <a:ext cx="245" cy="471"/>
                          </a:xfrm>
                          <a:custGeom>
                            <a:avLst/>
                            <a:gdLst>
                              <a:gd name="T0" fmla="*/ 0 w 245"/>
                              <a:gd name="T1" fmla="*/ 0 h 471"/>
                              <a:gd name="T2" fmla="*/ 0 w 245"/>
                              <a:gd name="T3" fmla="*/ 61 h 471"/>
                              <a:gd name="T4" fmla="*/ 0 w 245"/>
                              <a:gd name="T5" fmla="*/ 102 h 471"/>
                              <a:gd name="T6" fmla="*/ 25 w 245"/>
                              <a:gd name="T7" fmla="*/ 143 h 471"/>
                              <a:gd name="T8" fmla="*/ 25 w 245"/>
                              <a:gd name="T9" fmla="*/ 184 h 471"/>
                              <a:gd name="T10" fmla="*/ 49 w 245"/>
                              <a:gd name="T11" fmla="*/ 246 h 471"/>
                              <a:gd name="T12" fmla="*/ 74 w 245"/>
                              <a:gd name="T13" fmla="*/ 287 h 471"/>
                              <a:gd name="T14" fmla="*/ 98 w 245"/>
                              <a:gd name="T15" fmla="*/ 328 h 471"/>
                              <a:gd name="T16" fmla="*/ 123 w 245"/>
                              <a:gd name="T17" fmla="*/ 369 h 471"/>
                              <a:gd name="T18" fmla="*/ 172 w 245"/>
                              <a:gd name="T19" fmla="*/ 410 h 471"/>
                              <a:gd name="T20" fmla="*/ 196 w 245"/>
                              <a:gd name="T21" fmla="*/ 451 h 471"/>
                              <a:gd name="T22" fmla="*/ 245 w 245"/>
                              <a:gd name="T23" fmla="*/ 471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471"/>
                              <a:gd name="T38" fmla="*/ 245 w 245"/>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471">
                                <a:moveTo>
                                  <a:pt x="0" y="0"/>
                                </a:moveTo>
                                <a:lnTo>
                                  <a:pt x="0" y="61"/>
                                </a:lnTo>
                                <a:lnTo>
                                  <a:pt x="0" y="102"/>
                                </a:lnTo>
                                <a:lnTo>
                                  <a:pt x="25" y="143"/>
                                </a:lnTo>
                                <a:lnTo>
                                  <a:pt x="25" y="184"/>
                                </a:lnTo>
                                <a:lnTo>
                                  <a:pt x="49" y="246"/>
                                </a:lnTo>
                                <a:lnTo>
                                  <a:pt x="74" y="287"/>
                                </a:lnTo>
                                <a:lnTo>
                                  <a:pt x="98" y="328"/>
                                </a:lnTo>
                                <a:lnTo>
                                  <a:pt x="123" y="369"/>
                                </a:lnTo>
                                <a:lnTo>
                                  <a:pt x="172" y="410"/>
                                </a:lnTo>
                                <a:lnTo>
                                  <a:pt x="196" y="451"/>
                                </a:lnTo>
                                <a:lnTo>
                                  <a:pt x="245" y="471"/>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25" name="Freeform 21"/>
                          <p:cNvSpPr>
                            <a:spLocks/>
                          </p:cNvSpPr>
                          <p:nvPr/>
                        </p:nvSpPr>
                        <p:spPr bwMode="auto">
                          <a:xfrm>
                            <a:off x="7157" y="8788"/>
                            <a:ext cx="98" cy="164"/>
                          </a:xfrm>
                          <a:custGeom>
                            <a:avLst/>
                            <a:gdLst>
                              <a:gd name="T0" fmla="*/ 98 w 98"/>
                              <a:gd name="T1" fmla="*/ 0 h 164"/>
                              <a:gd name="T2" fmla="*/ 49 w 98"/>
                              <a:gd name="T3" fmla="*/ 20 h 164"/>
                              <a:gd name="T4" fmla="*/ 24 w 98"/>
                              <a:gd name="T5" fmla="*/ 41 h 164"/>
                              <a:gd name="T6" fmla="*/ 24 w 98"/>
                              <a:gd name="T7" fmla="*/ 61 h 164"/>
                              <a:gd name="T8" fmla="*/ 0 w 98"/>
                              <a:gd name="T9" fmla="*/ 82 h 164"/>
                              <a:gd name="T10" fmla="*/ 0 w 98"/>
                              <a:gd name="T11" fmla="*/ 123 h 164"/>
                              <a:gd name="T12" fmla="*/ 0 w 98"/>
                              <a:gd name="T13" fmla="*/ 164 h 164"/>
                              <a:gd name="T14" fmla="*/ 0 60000 65536"/>
                              <a:gd name="T15" fmla="*/ 0 60000 65536"/>
                              <a:gd name="T16" fmla="*/ 0 60000 65536"/>
                              <a:gd name="T17" fmla="*/ 0 60000 65536"/>
                              <a:gd name="T18" fmla="*/ 0 60000 65536"/>
                              <a:gd name="T19" fmla="*/ 0 60000 65536"/>
                              <a:gd name="T20" fmla="*/ 0 60000 65536"/>
                              <a:gd name="T21" fmla="*/ 0 w 98"/>
                              <a:gd name="T22" fmla="*/ 0 h 164"/>
                              <a:gd name="T23" fmla="*/ 98 w 98"/>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64">
                                <a:moveTo>
                                  <a:pt x="98" y="0"/>
                                </a:moveTo>
                                <a:lnTo>
                                  <a:pt x="49" y="20"/>
                                </a:lnTo>
                                <a:lnTo>
                                  <a:pt x="24" y="41"/>
                                </a:lnTo>
                                <a:lnTo>
                                  <a:pt x="24" y="61"/>
                                </a:lnTo>
                                <a:lnTo>
                                  <a:pt x="0" y="82"/>
                                </a:lnTo>
                                <a:lnTo>
                                  <a:pt x="0" y="123"/>
                                </a:lnTo>
                                <a:lnTo>
                                  <a:pt x="0" y="164"/>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26" name="Freeform 22"/>
                          <p:cNvSpPr>
                            <a:spLocks/>
                          </p:cNvSpPr>
                          <p:nvPr/>
                        </p:nvSpPr>
                        <p:spPr bwMode="auto">
                          <a:xfrm>
                            <a:off x="6936" y="8439"/>
                            <a:ext cx="147" cy="82"/>
                          </a:xfrm>
                          <a:custGeom>
                            <a:avLst/>
                            <a:gdLst>
                              <a:gd name="T0" fmla="*/ 147 w 147"/>
                              <a:gd name="T1" fmla="*/ 0 h 82"/>
                              <a:gd name="T2" fmla="*/ 98 w 147"/>
                              <a:gd name="T3" fmla="*/ 0 h 82"/>
                              <a:gd name="T4" fmla="*/ 74 w 147"/>
                              <a:gd name="T5" fmla="*/ 21 h 82"/>
                              <a:gd name="T6" fmla="*/ 49 w 147"/>
                              <a:gd name="T7" fmla="*/ 41 h 82"/>
                              <a:gd name="T8" fmla="*/ 0 w 147"/>
                              <a:gd name="T9" fmla="*/ 62 h 82"/>
                              <a:gd name="T10" fmla="*/ 0 w 147"/>
                              <a:gd name="T11" fmla="*/ 82 h 82"/>
                              <a:gd name="T12" fmla="*/ 0 60000 65536"/>
                              <a:gd name="T13" fmla="*/ 0 60000 65536"/>
                              <a:gd name="T14" fmla="*/ 0 60000 65536"/>
                              <a:gd name="T15" fmla="*/ 0 60000 65536"/>
                              <a:gd name="T16" fmla="*/ 0 60000 65536"/>
                              <a:gd name="T17" fmla="*/ 0 60000 65536"/>
                              <a:gd name="T18" fmla="*/ 0 w 147"/>
                              <a:gd name="T19" fmla="*/ 0 h 82"/>
                              <a:gd name="T20" fmla="*/ 147 w 147"/>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47" h="82">
                                <a:moveTo>
                                  <a:pt x="147" y="0"/>
                                </a:moveTo>
                                <a:lnTo>
                                  <a:pt x="98" y="0"/>
                                </a:lnTo>
                                <a:lnTo>
                                  <a:pt x="74" y="21"/>
                                </a:lnTo>
                                <a:lnTo>
                                  <a:pt x="49" y="41"/>
                                </a:lnTo>
                                <a:lnTo>
                                  <a:pt x="0" y="62"/>
                                </a:lnTo>
                                <a:lnTo>
                                  <a:pt x="0" y="8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grpSp>
                    <p:sp>
                      <p:nvSpPr>
                        <p:cNvPr id="8215" name="Freeform 23"/>
                        <p:cNvSpPr>
                          <a:spLocks/>
                        </p:cNvSpPr>
                        <p:nvPr/>
                      </p:nvSpPr>
                      <p:spPr bwMode="auto">
                        <a:xfrm>
                          <a:off x="7230" y="8337"/>
                          <a:ext cx="392" cy="184"/>
                        </a:xfrm>
                        <a:custGeom>
                          <a:avLst/>
                          <a:gdLst>
                            <a:gd name="T0" fmla="*/ 0 w 392"/>
                            <a:gd name="T1" fmla="*/ 61 h 184"/>
                            <a:gd name="T2" fmla="*/ 0 w 392"/>
                            <a:gd name="T3" fmla="*/ 82 h 184"/>
                            <a:gd name="T4" fmla="*/ 25 w 392"/>
                            <a:gd name="T5" fmla="*/ 123 h 184"/>
                            <a:gd name="T6" fmla="*/ 49 w 392"/>
                            <a:gd name="T7" fmla="*/ 143 h 184"/>
                            <a:gd name="T8" fmla="*/ 98 w 392"/>
                            <a:gd name="T9" fmla="*/ 164 h 184"/>
                            <a:gd name="T10" fmla="*/ 123 w 392"/>
                            <a:gd name="T11" fmla="*/ 164 h 184"/>
                            <a:gd name="T12" fmla="*/ 172 w 392"/>
                            <a:gd name="T13" fmla="*/ 184 h 184"/>
                            <a:gd name="T14" fmla="*/ 221 w 392"/>
                            <a:gd name="T15" fmla="*/ 164 h 184"/>
                            <a:gd name="T16" fmla="*/ 245 w 392"/>
                            <a:gd name="T17" fmla="*/ 164 h 184"/>
                            <a:gd name="T18" fmla="*/ 294 w 392"/>
                            <a:gd name="T19" fmla="*/ 143 h 184"/>
                            <a:gd name="T20" fmla="*/ 319 w 392"/>
                            <a:gd name="T21" fmla="*/ 123 h 184"/>
                            <a:gd name="T22" fmla="*/ 343 w 392"/>
                            <a:gd name="T23" fmla="*/ 102 h 184"/>
                            <a:gd name="T24" fmla="*/ 368 w 392"/>
                            <a:gd name="T25" fmla="*/ 61 h 184"/>
                            <a:gd name="T26" fmla="*/ 392 w 392"/>
                            <a:gd name="T27" fmla="*/ 41 h 184"/>
                            <a:gd name="T28" fmla="*/ 392 w 392"/>
                            <a:gd name="T29" fmla="*/ 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2"/>
                            <a:gd name="T46" fmla="*/ 0 h 184"/>
                            <a:gd name="T47" fmla="*/ 392 w 392"/>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2" h="184">
                              <a:moveTo>
                                <a:pt x="0" y="61"/>
                              </a:moveTo>
                              <a:lnTo>
                                <a:pt x="0" y="82"/>
                              </a:lnTo>
                              <a:lnTo>
                                <a:pt x="25" y="123"/>
                              </a:lnTo>
                              <a:lnTo>
                                <a:pt x="49" y="143"/>
                              </a:lnTo>
                              <a:lnTo>
                                <a:pt x="98" y="164"/>
                              </a:lnTo>
                              <a:lnTo>
                                <a:pt x="123" y="164"/>
                              </a:lnTo>
                              <a:lnTo>
                                <a:pt x="172" y="184"/>
                              </a:lnTo>
                              <a:lnTo>
                                <a:pt x="221" y="164"/>
                              </a:lnTo>
                              <a:lnTo>
                                <a:pt x="245" y="164"/>
                              </a:lnTo>
                              <a:lnTo>
                                <a:pt x="294" y="143"/>
                              </a:lnTo>
                              <a:lnTo>
                                <a:pt x="319" y="123"/>
                              </a:lnTo>
                              <a:lnTo>
                                <a:pt x="343" y="102"/>
                              </a:lnTo>
                              <a:lnTo>
                                <a:pt x="368" y="61"/>
                              </a:lnTo>
                              <a:lnTo>
                                <a:pt x="392" y="41"/>
                              </a:lnTo>
                              <a:lnTo>
                                <a:pt x="392"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16" name="Freeform 24"/>
                        <p:cNvSpPr>
                          <a:spLocks/>
                        </p:cNvSpPr>
                        <p:nvPr/>
                      </p:nvSpPr>
                      <p:spPr bwMode="auto">
                        <a:xfrm>
                          <a:off x="7524" y="7598"/>
                          <a:ext cx="417" cy="349"/>
                        </a:xfrm>
                        <a:custGeom>
                          <a:avLst/>
                          <a:gdLst>
                            <a:gd name="T0" fmla="*/ 0 w 417"/>
                            <a:gd name="T1" fmla="*/ 185 h 349"/>
                            <a:gd name="T2" fmla="*/ 25 w 417"/>
                            <a:gd name="T3" fmla="*/ 205 h 349"/>
                            <a:gd name="T4" fmla="*/ 49 w 417"/>
                            <a:gd name="T5" fmla="*/ 226 h 349"/>
                            <a:gd name="T6" fmla="*/ 98 w 417"/>
                            <a:gd name="T7" fmla="*/ 267 h 349"/>
                            <a:gd name="T8" fmla="*/ 123 w 417"/>
                            <a:gd name="T9" fmla="*/ 308 h 349"/>
                            <a:gd name="T10" fmla="*/ 172 w 417"/>
                            <a:gd name="T11" fmla="*/ 329 h 349"/>
                            <a:gd name="T12" fmla="*/ 221 w 417"/>
                            <a:gd name="T13" fmla="*/ 349 h 349"/>
                            <a:gd name="T14" fmla="*/ 270 w 417"/>
                            <a:gd name="T15" fmla="*/ 349 h 349"/>
                            <a:gd name="T16" fmla="*/ 295 w 417"/>
                            <a:gd name="T17" fmla="*/ 329 h 349"/>
                            <a:gd name="T18" fmla="*/ 344 w 417"/>
                            <a:gd name="T19" fmla="*/ 329 h 349"/>
                            <a:gd name="T20" fmla="*/ 368 w 417"/>
                            <a:gd name="T21" fmla="*/ 308 h 349"/>
                            <a:gd name="T22" fmla="*/ 393 w 417"/>
                            <a:gd name="T23" fmla="*/ 288 h 349"/>
                            <a:gd name="T24" fmla="*/ 417 w 417"/>
                            <a:gd name="T25" fmla="*/ 247 h 349"/>
                            <a:gd name="T26" fmla="*/ 417 w 417"/>
                            <a:gd name="T27" fmla="*/ 205 h 349"/>
                            <a:gd name="T28" fmla="*/ 417 w 417"/>
                            <a:gd name="T29" fmla="*/ 144 h 349"/>
                            <a:gd name="T30" fmla="*/ 393 w 417"/>
                            <a:gd name="T31" fmla="*/ 123 h 349"/>
                            <a:gd name="T32" fmla="*/ 393 w 417"/>
                            <a:gd name="T33" fmla="*/ 82 h 349"/>
                            <a:gd name="T34" fmla="*/ 368 w 417"/>
                            <a:gd name="T35" fmla="*/ 41 h 349"/>
                            <a:gd name="T36" fmla="*/ 319 w 417"/>
                            <a:gd name="T37" fmla="*/ 0 h 3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349"/>
                            <a:gd name="T59" fmla="*/ 417 w 417"/>
                            <a:gd name="T60" fmla="*/ 349 h 3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349">
                              <a:moveTo>
                                <a:pt x="0" y="185"/>
                              </a:moveTo>
                              <a:lnTo>
                                <a:pt x="25" y="205"/>
                              </a:lnTo>
                              <a:lnTo>
                                <a:pt x="49" y="226"/>
                              </a:lnTo>
                              <a:lnTo>
                                <a:pt x="98" y="267"/>
                              </a:lnTo>
                              <a:lnTo>
                                <a:pt x="123" y="308"/>
                              </a:lnTo>
                              <a:lnTo>
                                <a:pt x="172" y="329"/>
                              </a:lnTo>
                              <a:lnTo>
                                <a:pt x="221" y="349"/>
                              </a:lnTo>
                              <a:lnTo>
                                <a:pt x="270" y="349"/>
                              </a:lnTo>
                              <a:lnTo>
                                <a:pt x="295" y="329"/>
                              </a:lnTo>
                              <a:lnTo>
                                <a:pt x="344" y="329"/>
                              </a:lnTo>
                              <a:lnTo>
                                <a:pt x="368" y="308"/>
                              </a:lnTo>
                              <a:lnTo>
                                <a:pt x="393" y="288"/>
                              </a:lnTo>
                              <a:lnTo>
                                <a:pt x="417" y="247"/>
                              </a:lnTo>
                              <a:lnTo>
                                <a:pt x="417" y="205"/>
                              </a:lnTo>
                              <a:lnTo>
                                <a:pt x="417" y="144"/>
                              </a:lnTo>
                              <a:lnTo>
                                <a:pt x="393" y="123"/>
                              </a:lnTo>
                              <a:lnTo>
                                <a:pt x="393" y="82"/>
                              </a:lnTo>
                              <a:lnTo>
                                <a:pt x="368" y="41"/>
                              </a:lnTo>
                              <a:lnTo>
                                <a:pt x="319"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17" name="Freeform 25"/>
                        <p:cNvSpPr>
                          <a:spLocks/>
                        </p:cNvSpPr>
                        <p:nvPr/>
                      </p:nvSpPr>
                      <p:spPr bwMode="auto">
                        <a:xfrm>
                          <a:off x="7966" y="7209"/>
                          <a:ext cx="171" cy="369"/>
                        </a:xfrm>
                        <a:custGeom>
                          <a:avLst/>
                          <a:gdLst>
                            <a:gd name="T0" fmla="*/ 24 w 171"/>
                            <a:gd name="T1" fmla="*/ 0 h 369"/>
                            <a:gd name="T2" fmla="*/ 98 w 171"/>
                            <a:gd name="T3" fmla="*/ 102 h 369"/>
                            <a:gd name="T4" fmla="*/ 147 w 171"/>
                            <a:gd name="T5" fmla="*/ 164 h 369"/>
                            <a:gd name="T6" fmla="*/ 171 w 171"/>
                            <a:gd name="T7" fmla="*/ 184 h 369"/>
                            <a:gd name="T8" fmla="*/ 171 w 171"/>
                            <a:gd name="T9" fmla="*/ 225 h 369"/>
                            <a:gd name="T10" fmla="*/ 147 w 171"/>
                            <a:gd name="T11" fmla="*/ 287 h 369"/>
                            <a:gd name="T12" fmla="*/ 147 w 171"/>
                            <a:gd name="T13" fmla="*/ 328 h 369"/>
                            <a:gd name="T14" fmla="*/ 98 w 171"/>
                            <a:gd name="T15" fmla="*/ 348 h 369"/>
                            <a:gd name="T16" fmla="*/ 49 w 171"/>
                            <a:gd name="T17" fmla="*/ 369 h 369"/>
                            <a:gd name="T18" fmla="*/ 0 w 171"/>
                            <a:gd name="T19" fmla="*/ 348 h 3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369"/>
                            <a:gd name="T32" fmla="*/ 171 w 171"/>
                            <a:gd name="T33" fmla="*/ 369 h 3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369">
                              <a:moveTo>
                                <a:pt x="24" y="0"/>
                              </a:moveTo>
                              <a:lnTo>
                                <a:pt x="98" y="102"/>
                              </a:lnTo>
                              <a:lnTo>
                                <a:pt x="147" y="164"/>
                              </a:lnTo>
                              <a:lnTo>
                                <a:pt x="171" y="184"/>
                              </a:lnTo>
                              <a:lnTo>
                                <a:pt x="171" y="225"/>
                              </a:lnTo>
                              <a:lnTo>
                                <a:pt x="147" y="287"/>
                              </a:lnTo>
                              <a:lnTo>
                                <a:pt x="147" y="328"/>
                              </a:lnTo>
                              <a:lnTo>
                                <a:pt x="98" y="348"/>
                              </a:lnTo>
                              <a:lnTo>
                                <a:pt x="49" y="369"/>
                              </a:lnTo>
                              <a:lnTo>
                                <a:pt x="0" y="34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18" name="Freeform 26"/>
                        <p:cNvSpPr>
                          <a:spLocks/>
                        </p:cNvSpPr>
                        <p:nvPr/>
                      </p:nvSpPr>
                      <p:spPr bwMode="auto">
                        <a:xfrm>
                          <a:off x="8064" y="6963"/>
                          <a:ext cx="1005" cy="533"/>
                        </a:xfrm>
                        <a:custGeom>
                          <a:avLst/>
                          <a:gdLst>
                            <a:gd name="T0" fmla="*/ 0 w 1005"/>
                            <a:gd name="T1" fmla="*/ 225 h 533"/>
                            <a:gd name="T2" fmla="*/ 0 w 1005"/>
                            <a:gd name="T3" fmla="*/ 184 h 533"/>
                            <a:gd name="T4" fmla="*/ 0 w 1005"/>
                            <a:gd name="T5" fmla="*/ 143 h 533"/>
                            <a:gd name="T6" fmla="*/ 24 w 1005"/>
                            <a:gd name="T7" fmla="*/ 123 h 533"/>
                            <a:gd name="T8" fmla="*/ 49 w 1005"/>
                            <a:gd name="T9" fmla="*/ 82 h 533"/>
                            <a:gd name="T10" fmla="*/ 98 w 1005"/>
                            <a:gd name="T11" fmla="*/ 61 h 533"/>
                            <a:gd name="T12" fmla="*/ 122 w 1005"/>
                            <a:gd name="T13" fmla="*/ 41 h 533"/>
                            <a:gd name="T14" fmla="*/ 171 w 1005"/>
                            <a:gd name="T15" fmla="*/ 20 h 533"/>
                            <a:gd name="T16" fmla="*/ 245 w 1005"/>
                            <a:gd name="T17" fmla="*/ 0 h 533"/>
                            <a:gd name="T18" fmla="*/ 294 w 1005"/>
                            <a:gd name="T19" fmla="*/ 0 h 533"/>
                            <a:gd name="T20" fmla="*/ 343 w 1005"/>
                            <a:gd name="T21" fmla="*/ 20 h 533"/>
                            <a:gd name="T22" fmla="*/ 416 w 1005"/>
                            <a:gd name="T23" fmla="*/ 61 h 533"/>
                            <a:gd name="T24" fmla="*/ 490 w 1005"/>
                            <a:gd name="T25" fmla="*/ 102 h 533"/>
                            <a:gd name="T26" fmla="*/ 514 w 1005"/>
                            <a:gd name="T27" fmla="*/ 123 h 533"/>
                            <a:gd name="T28" fmla="*/ 612 w 1005"/>
                            <a:gd name="T29" fmla="*/ 205 h 533"/>
                            <a:gd name="T30" fmla="*/ 662 w 1005"/>
                            <a:gd name="T31" fmla="*/ 266 h 533"/>
                            <a:gd name="T32" fmla="*/ 711 w 1005"/>
                            <a:gd name="T33" fmla="*/ 307 h 533"/>
                            <a:gd name="T34" fmla="*/ 760 w 1005"/>
                            <a:gd name="T35" fmla="*/ 328 h 533"/>
                            <a:gd name="T36" fmla="*/ 833 w 1005"/>
                            <a:gd name="T37" fmla="*/ 369 h 533"/>
                            <a:gd name="T38" fmla="*/ 907 w 1005"/>
                            <a:gd name="T39" fmla="*/ 451 h 533"/>
                            <a:gd name="T40" fmla="*/ 1005 w 1005"/>
                            <a:gd name="T41" fmla="*/ 533 h 5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5"/>
                            <a:gd name="T64" fmla="*/ 0 h 533"/>
                            <a:gd name="T65" fmla="*/ 1005 w 1005"/>
                            <a:gd name="T66" fmla="*/ 533 h 5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5" h="533">
                              <a:moveTo>
                                <a:pt x="0" y="225"/>
                              </a:moveTo>
                              <a:lnTo>
                                <a:pt x="0" y="184"/>
                              </a:lnTo>
                              <a:lnTo>
                                <a:pt x="0" y="143"/>
                              </a:lnTo>
                              <a:lnTo>
                                <a:pt x="24" y="123"/>
                              </a:lnTo>
                              <a:lnTo>
                                <a:pt x="49" y="82"/>
                              </a:lnTo>
                              <a:lnTo>
                                <a:pt x="98" y="61"/>
                              </a:lnTo>
                              <a:lnTo>
                                <a:pt x="122" y="41"/>
                              </a:lnTo>
                              <a:lnTo>
                                <a:pt x="171" y="20"/>
                              </a:lnTo>
                              <a:lnTo>
                                <a:pt x="245" y="0"/>
                              </a:lnTo>
                              <a:lnTo>
                                <a:pt x="294" y="0"/>
                              </a:lnTo>
                              <a:lnTo>
                                <a:pt x="343" y="20"/>
                              </a:lnTo>
                              <a:lnTo>
                                <a:pt x="416" y="61"/>
                              </a:lnTo>
                              <a:lnTo>
                                <a:pt x="490" y="102"/>
                              </a:lnTo>
                              <a:lnTo>
                                <a:pt x="514" y="123"/>
                              </a:lnTo>
                              <a:lnTo>
                                <a:pt x="612" y="205"/>
                              </a:lnTo>
                              <a:lnTo>
                                <a:pt x="662" y="266"/>
                              </a:lnTo>
                              <a:lnTo>
                                <a:pt x="711" y="307"/>
                              </a:lnTo>
                              <a:lnTo>
                                <a:pt x="760" y="328"/>
                              </a:lnTo>
                              <a:lnTo>
                                <a:pt x="833" y="369"/>
                              </a:lnTo>
                              <a:lnTo>
                                <a:pt x="907" y="451"/>
                              </a:lnTo>
                              <a:lnTo>
                                <a:pt x="1005" y="533"/>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19" name="Freeform 27"/>
                        <p:cNvSpPr>
                          <a:spLocks/>
                        </p:cNvSpPr>
                        <p:nvPr/>
                      </p:nvSpPr>
                      <p:spPr bwMode="auto">
                        <a:xfrm>
                          <a:off x="8235" y="7045"/>
                          <a:ext cx="196" cy="287"/>
                        </a:xfrm>
                        <a:custGeom>
                          <a:avLst/>
                          <a:gdLst>
                            <a:gd name="T0" fmla="*/ 123 w 196"/>
                            <a:gd name="T1" fmla="*/ 0 h 287"/>
                            <a:gd name="T2" fmla="*/ 147 w 196"/>
                            <a:gd name="T3" fmla="*/ 61 h 287"/>
                            <a:gd name="T4" fmla="*/ 172 w 196"/>
                            <a:gd name="T5" fmla="*/ 102 h 287"/>
                            <a:gd name="T6" fmla="*/ 196 w 196"/>
                            <a:gd name="T7" fmla="*/ 143 h 287"/>
                            <a:gd name="T8" fmla="*/ 196 w 196"/>
                            <a:gd name="T9" fmla="*/ 184 h 287"/>
                            <a:gd name="T10" fmla="*/ 196 w 196"/>
                            <a:gd name="T11" fmla="*/ 225 h 287"/>
                            <a:gd name="T12" fmla="*/ 172 w 196"/>
                            <a:gd name="T13" fmla="*/ 266 h 287"/>
                            <a:gd name="T14" fmla="*/ 172 w 196"/>
                            <a:gd name="T15" fmla="*/ 266 h 287"/>
                            <a:gd name="T16" fmla="*/ 123 w 196"/>
                            <a:gd name="T17" fmla="*/ 287 h 287"/>
                            <a:gd name="T18" fmla="*/ 74 w 196"/>
                            <a:gd name="T19" fmla="*/ 287 h 287"/>
                            <a:gd name="T20" fmla="*/ 25 w 196"/>
                            <a:gd name="T21" fmla="*/ 266 h 287"/>
                            <a:gd name="T22" fmla="*/ 0 w 196"/>
                            <a:gd name="T23" fmla="*/ 246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287"/>
                            <a:gd name="T38" fmla="*/ 196 w 196"/>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287">
                              <a:moveTo>
                                <a:pt x="123" y="0"/>
                              </a:moveTo>
                              <a:lnTo>
                                <a:pt x="147" y="61"/>
                              </a:lnTo>
                              <a:lnTo>
                                <a:pt x="172" y="102"/>
                              </a:lnTo>
                              <a:lnTo>
                                <a:pt x="196" y="143"/>
                              </a:lnTo>
                              <a:lnTo>
                                <a:pt x="196" y="184"/>
                              </a:lnTo>
                              <a:lnTo>
                                <a:pt x="196" y="225"/>
                              </a:lnTo>
                              <a:lnTo>
                                <a:pt x="172" y="266"/>
                              </a:lnTo>
                              <a:lnTo>
                                <a:pt x="123" y="287"/>
                              </a:lnTo>
                              <a:lnTo>
                                <a:pt x="74" y="287"/>
                              </a:lnTo>
                              <a:lnTo>
                                <a:pt x="25" y="266"/>
                              </a:lnTo>
                              <a:lnTo>
                                <a:pt x="0" y="246"/>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20" name="Freeform 28"/>
                        <p:cNvSpPr>
                          <a:spLocks/>
                        </p:cNvSpPr>
                        <p:nvPr/>
                      </p:nvSpPr>
                      <p:spPr bwMode="auto">
                        <a:xfrm>
                          <a:off x="6568" y="7639"/>
                          <a:ext cx="687" cy="616"/>
                        </a:xfrm>
                        <a:custGeom>
                          <a:avLst/>
                          <a:gdLst>
                            <a:gd name="T0" fmla="*/ 687 w 687"/>
                            <a:gd name="T1" fmla="*/ 0 h 616"/>
                            <a:gd name="T2" fmla="*/ 662 w 687"/>
                            <a:gd name="T3" fmla="*/ 41 h 616"/>
                            <a:gd name="T4" fmla="*/ 662 w 687"/>
                            <a:gd name="T5" fmla="*/ 103 h 616"/>
                            <a:gd name="T6" fmla="*/ 662 w 687"/>
                            <a:gd name="T7" fmla="*/ 144 h 616"/>
                            <a:gd name="T8" fmla="*/ 638 w 687"/>
                            <a:gd name="T9" fmla="*/ 185 h 616"/>
                            <a:gd name="T10" fmla="*/ 613 w 687"/>
                            <a:gd name="T11" fmla="*/ 226 h 616"/>
                            <a:gd name="T12" fmla="*/ 589 w 687"/>
                            <a:gd name="T13" fmla="*/ 267 h 616"/>
                            <a:gd name="T14" fmla="*/ 540 w 687"/>
                            <a:gd name="T15" fmla="*/ 308 h 616"/>
                            <a:gd name="T16" fmla="*/ 491 w 687"/>
                            <a:gd name="T17" fmla="*/ 349 h 616"/>
                            <a:gd name="T18" fmla="*/ 442 w 687"/>
                            <a:gd name="T19" fmla="*/ 370 h 616"/>
                            <a:gd name="T20" fmla="*/ 393 w 687"/>
                            <a:gd name="T21" fmla="*/ 390 h 616"/>
                            <a:gd name="T22" fmla="*/ 344 w 687"/>
                            <a:gd name="T23" fmla="*/ 390 h 616"/>
                            <a:gd name="T24" fmla="*/ 270 w 687"/>
                            <a:gd name="T25" fmla="*/ 411 h 616"/>
                            <a:gd name="T26" fmla="*/ 246 w 687"/>
                            <a:gd name="T27" fmla="*/ 452 h 616"/>
                            <a:gd name="T28" fmla="*/ 221 w 687"/>
                            <a:gd name="T29" fmla="*/ 472 h 616"/>
                            <a:gd name="T30" fmla="*/ 172 w 687"/>
                            <a:gd name="T31" fmla="*/ 493 h 616"/>
                            <a:gd name="T32" fmla="*/ 99 w 687"/>
                            <a:gd name="T33" fmla="*/ 513 h 616"/>
                            <a:gd name="T34" fmla="*/ 25 w 687"/>
                            <a:gd name="T35" fmla="*/ 554 h 616"/>
                            <a:gd name="T36" fmla="*/ 0 w 687"/>
                            <a:gd name="T37" fmla="*/ 616 h 6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7"/>
                            <a:gd name="T58" fmla="*/ 0 h 616"/>
                            <a:gd name="T59" fmla="*/ 687 w 687"/>
                            <a:gd name="T60" fmla="*/ 616 h 6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7" h="616">
                              <a:moveTo>
                                <a:pt x="687" y="0"/>
                              </a:moveTo>
                              <a:lnTo>
                                <a:pt x="662" y="41"/>
                              </a:lnTo>
                              <a:lnTo>
                                <a:pt x="662" y="103"/>
                              </a:lnTo>
                              <a:lnTo>
                                <a:pt x="662" y="144"/>
                              </a:lnTo>
                              <a:lnTo>
                                <a:pt x="638" y="185"/>
                              </a:lnTo>
                              <a:lnTo>
                                <a:pt x="613" y="226"/>
                              </a:lnTo>
                              <a:lnTo>
                                <a:pt x="589" y="267"/>
                              </a:lnTo>
                              <a:lnTo>
                                <a:pt x="540" y="308"/>
                              </a:lnTo>
                              <a:lnTo>
                                <a:pt x="491" y="349"/>
                              </a:lnTo>
                              <a:lnTo>
                                <a:pt x="442" y="370"/>
                              </a:lnTo>
                              <a:lnTo>
                                <a:pt x="393" y="390"/>
                              </a:lnTo>
                              <a:lnTo>
                                <a:pt x="344" y="390"/>
                              </a:lnTo>
                              <a:lnTo>
                                <a:pt x="270" y="411"/>
                              </a:lnTo>
                              <a:lnTo>
                                <a:pt x="246" y="452"/>
                              </a:lnTo>
                              <a:lnTo>
                                <a:pt x="221" y="472"/>
                              </a:lnTo>
                              <a:lnTo>
                                <a:pt x="172" y="493"/>
                              </a:lnTo>
                              <a:lnTo>
                                <a:pt x="99" y="513"/>
                              </a:lnTo>
                              <a:lnTo>
                                <a:pt x="25" y="554"/>
                              </a:lnTo>
                              <a:lnTo>
                                <a:pt x="0" y="616"/>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21" name="Freeform 29"/>
                        <p:cNvSpPr>
                          <a:spLocks/>
                        </p:cNvSpPr>
                        <p:nvPr/>
                      </p:nvSpPr>
                      <p:spPr bwMode="auto">
                        <a:xfrm>
                          <a:off x="7794" y="6122"/>
                          <a:ext cx="760" cy="123"/>
                        </a:xfrm>
                        <a:custGeom>
                          <a:avLst/>
                          <a:gdLst>
                            <a:gd name="T0" fmla="*/ 0 w 760"/>
                            <a:gd name="T1" fmla="*/ 123 h 123"/>
                            <a:gd name="T2" fmla="*/ 74 w 760"/>
                            <a:gd name="T3" fmla="*/ 82 h 123"/>
                            <a:gd name="T4" fmla="*/ 147 w 760"/>
                            <a:gd name="T5" fmla="*/ 61 h 123"/>
                            <a:gd name="T6" fmla="*/ 270 w 760"/>
                            <a:gd name="T7" fmla="*/ 20 h 123"/>
                            <a:gd name="T8" fmla="*/ 368 w 760"/>
                            <a:gd name="T9" fmla="*/ 0 h 123"/>
                            <a:gd name="T10" fmla="*/ 466 w 760"/>
                            <a:gd name="T11" fmla="*/ 0 h 123"/>
                            <a:gd name="T12" fmla="*/ 539 w 760"/>
                            <a:gd name="T13" fmla="*/ 20 h 123"/>
                            <a:gd name="T14" fmla="*/ 637 w 760"/>
                            <a:gd name="T15" fmla="*/ 41 h 123"/>
                            <a:gd name="T16" fmla="*/ 711 w 760"/>
                            <a:gd name="T17" fmla="*/ 61 h 123"/>
                            <a:gd name="T18" fmla="*/ 760 w 760"/>
                            <a:gd name="T19" fmla="*/ 102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0"/>
                            <a:gd name="T31" fmla="*/ 0 h 123"/>
                            <a:gd name="T32" fmla="*/ 760 w 7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0" h="123">
                              <a:moveTo>
                                <a:pt x="0" y="123"/>
                              </a:moveTo>
                              <a:lnTo>
                                <a:pt x="74" y="82"/>
                              </a:lnTo>
                              <a:lnTo>
                                <a:pt x="147" y="61"/>
                              </a:lnTo>
                              <a:lnTo>
                                <a:pt x="270" y="20"/>
                              </a:lnTo>
                              <a:lnTo>
                                <a:pt x="368" y="0"/>
                              </a:lnTo>
                              <a:lnTo>
                                <a:pt x="466" y="0"/>
                              </a:lnTo>
                              <a:lnTo>
                                <a:pt x="539" y="20"/>
                              </a:lnTo>
                              <a:lnTo>
                                <a:pt x="637" y="41"/>
                              </a:lnTo>
                              <a:lnTo>
                                <a:pt x="711" y="61"/>
                              </a:lnTo>
                              <a:lnTo>
                                <a:pt x="760" y="10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22" name="Freeform 30"/>
                        <p:cNvSpPr>
                          <a:spLocks/>
                        </p:cNvSpPr>
                        <p:nvPr/>
                      </p:nvSpPr>
                      <p:spPr bwMode="auto">
                        <a:xfrm>
                          <a:off x="8162" y="5999"/>
                          <a:ext cx="416" cy="123"/>
                        </a:xfrm>
                        <a:custGeom>
                          <a:avLst/>
                          <a:gdLst>
                            <a:gd name="T0" fmla="*/ 0 w 416"/>
                            <a:gd name="T1" fmla="*/ 0 h 123"/>
                            <a:gd name="T2" fmla="*/ 49 w 416"/>
                            <a:gd name="T3" fmla="*/ 0 h 123"/>
                            <a:gd name="T4" fmla="*/ 98 w 416"/>
                            <a:gd name="T5" fmla="*/ 0 h 123"/>
                            <a:gd name="T6" fmla="*/ 171 w 416"/>
                            <a:gd name="T7" fmla="*/ 0 h 123"/>
                            <a:gd name="T8" fmla="*/ 245 w 416"/>
                            <a:gd name="T9" fmla="*/ 20 h 123"/>
                            <a:gd name="T10" fmla="*/ 294 w 416"/>
                            <a:gd name="T11" fmla="*/ 41 h 123"/>
                            <a:gd name="T12" fmla="*/ 367 w 416"/>
                            <a:gd name="T13" fmla="*/ 82 h 123"/>
                            <a:gd name="T14" fmla="*/ 416 w 416"/>
                            <a:gd name="T15" fmla="*/ 123 h 123"/>
                            <a:gd name="T16" fmla="*/ 0 60000 65536"/>
                            <a:gd name="T17" fmla="*/ 0 60000 65536"/>
                            <a:gd name="T18" fmla="*/ 0 60000 65536"/>
                            <a:gd name="T19" fmla="*/ 0 60000 65536"/>
                            <a:gd name="T20" fmla="*/ 0 60000 65536"/>
                            <a:gd name="T21" fmla="*/ 0 60000 65536"/>
                            <a:gd name="T22" fmla="*/ 0 60000 65536"/>
                            <a:gd name="T23" fmla="*/ 0 60000 65536"/>
                            <a:gd name="T24" fmla="*/ 0 w 416"/>
                            <a:gd name="T25" fmla="*/ 0 h 123"/>
                            <a:gd name="T26" fmla="*/ 416 w 416"/>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6" h="123">
                              <a:moveTo>
                                <a:pt x="0" y="0"/>
                              </a:moveTo>
                              <a:lnTo>
                                <a:pt x="49" y="0"/>
                              </a:lnTo>
                              <a:lnTo>
                                <a:pt x="98" y="0"/>
                              </a:lnTo>
                              <a:lnTo>
                                <a:pt x="171" y="0"/>
                              </a:lnTo>
                              <a:lnTo>
                                <a:pt x="245" y="20"/>
                              </a:lnTo>
                              <a:lnTo>
                                <a:pt x="294" y="41"/>
                              </a:lnTo>
                              <a:lnTo>
                                <a:pt x="367" y="82"/>
                              </a:lnTo>
                              <a:lnTo>
                                <a:pt x="416" y="123"/>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sp>
                      <p:nvSpPr>
                        <p:cNvPr id="8223" name="Freeform 31"/>
                        <p:cNvSpPr>
                          <a:spLocks/>
                        </p:cNvSpPr>
                        <p:nvPr/>
                      </p:nvSpPr>
                      <p:spPr bwMode="auto">
                        <a:xfrm>
                          <a:off x="6470" y="6286"/>
                          <a:ext cx="785" cy="328"/>
                        </a:xfrm>
                        <a:custGeom>
                          <a:avLst/>
                          <a:gdLst>
                            <a:gd name="T0" fmla="*/ 0 w 785"/>
                            <a:gd name="T1" fmla="*/ 328 h 328"/>
                            <a:gd name="T2" fmla="*/ 98 w 785"/>
                            <a:gd name="T3" fmla="*/ 266 h 328"/>
                            <a:gd name="T4" fmla="*/ 148 w 785"/>
                            <a:gd name="T5" fmla="*/ 225 h 328"/>
                            <a:gd name="T6" fmla="*/ 197 w 785"/>
                            <a:gd name="T7" fmla="*/ 184 h 328"/>
                            <a:gd name="T8" fmla="*/ 221 w 785"/>
                            <a:gd name="T9" fmla="*/ 143 h 328"/>
                            <a:gd name="T10" fmla="*/ 270 w 785"/>
                            <a:gd name="T11" fmla="*/ 102 h 328"/>
                            <a:gd name="T12" fmla="*/ 319 w 785"/>
                            <a:gd name="T13" fmla="*/ 82 h 328"/>
                            <a:gd name="T14" fmla="*/ 368 w 785"/>
                            <a:gd name="T15" fmla="*/ 41 h 328"/>
                            <a:gd name="T16" fmla="*/ 417 w 785"/>
                            <a:gd name="T17" fmla="*/ 20 h 328"/>
                            <a:gd name="T18" fmla="*/ 466 w 785"/>
                            <a:gd name="T19" fmla="*/ 0 h 328"/>
                            <a:gd name="T20" fmla="*/ 540 w 785"/>
                            <a:gd name="T21" fmla="*/ 0 h 328"/>
                            <a:gd name="T22" fmla="*/ 613 w 785"/>
                            <a:gd name="T23" fmla="*/ 0 h 328"/>
                            <a:gd name="T24" fmla="*/ 785 w 785"/>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5"/>
                            <a:gd name="T40" fmla="*/ 0 h 328"/>
                            <a:gd name="T41" fmla="*/ 785 w 785"/>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5" h="328">
                              <a:moveTo>
                                <a:pt x="0" y="328"/>
                              </a:moveTo>
                              <a:lnTo>
                                <a:pt x="98" y="266"/>
                              </a:lnTo>
                              <a:lnTo>
                                <a:pt x="148" y="225"/>
                              </a:lnTo>
                              <a:lnTo>
                                <a:pt x="197" y="184"/>
                              </a:lnTo>
                              <a:lnTo>
                                <a:pt x="221" y="143"/>
                              </a:lnTo>
                              <a:lnTo>
                                <a:pt x="270" y="102"/>
                              </a:lnTo>
                              <a:lnTo>
                                <a:pt x="319" y="82"/>
                              </a:lnTo>
                              <a:lnTo>
                                <a:pt x="368" y="41"/>
                              </a:lnTo>
                              <a:lnTo>
                                <a:pt x="417" y="20"/>
                              </a:lnTo>
                              <a:lnTo>
                                <a:pt x="466" y="0"/>
                              </a:lnTo>
                              <a:lnTo>
                                <a:pt x="540" y="0"/>
                              </a:lnTo>
                              <a:lnTo>
                                <a:pt x="613" y="0"/>
                              </a:lnTo>
                              <a:lnTo>
                                <a:pt x="785"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grpSp>
                  <p:sp>
                    <p:nvSpPr>
                      <p:cNvPr id="8213" name="Freeform 32"/>
                      <p:cNvSpPr>
                        <a:spLocks/>
                      </p:cNvSpPr>
                      <p:nvPr/>
                    </p:nvSpPr>
                    <p:spPr bwMode="auto">
                      <a:xfrm>
                        <a:off x="5245" y="8870"/>
                        <a:ext cx="245" cy="349"/>
                      </a:xfrm>
                      <a:custGeom>
                        <a:avLst/>
                        <a:gdLst>
                          <a:gd name="T0" fmla="*/ 147 w 245"/>
                          <a:gd name="T1" fmla="*/ 0 h 349"/>
                          <a:gd name="T2" fmla="*/ 171 w 245"/>
                          <a:gd name="T3" fmla="*/ 0 h 349"/>
                          <a:gd name="T4" fmla="*/ 196 w 245"/>
                          <a:gd name="T5" fmla="*/ 20 h 349"/>
                          <a:gd name="T6" fmla="*/ 220 w 245"/>
                          <a:gd name="T7" fmla="*/ 41 h 349"/>
                          <a:gd name="T8" fmla="*/ 245 w 245"/>
                          <a:gd name="T9" fmla="*/ 61 h 349"/>
                          <a:gd name="T10" fmla="*/ 220 w 245"/>
                          <a:gd name="T11" fmla="*/ 123 h 349"/>
                          <a:gd name="T12" fmla="*/ 220 w 245"/>
                          <a:gd name="T13" fmla="*/ 164 h 349"/>
                          <a:gd name="T14" fmla="*/ 171 w 245"/>
                          <a:gd name="T15" fmla="*/ 205 h 349"/>
                          <a:gd name="T16" fmla="*/ 147 w 245"/>
                          <a:gd name="T17" fmla="*/ 246 h 349"/>
                          <a:gd name="T18" fmla="*/ 98 w 245"/>
                          <a:gd name="T19" fmla="*/ 287 h 349"/>
                          <a:gd name="T20" fmla="*/ 73 w 245"/>
                          <a:gd name="T21" fmla="*/ 308 h 349"/>
                          <a:gd name="T22" fmla="*/ 0 w 245"/>
                          <a:gd name="T23" fmla="*/ 349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349"/>
                          <a:gd name="T38" fmla="*/ 245 w 245"/>
                          <a:gd name="T39" fmla="*/ 349 h 3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349">
                            <a:moveTo>
                              <a:pt x="147" y="0"/>
                            </a:moveTo>
                            <a:lnTo>
                              <a:pt x="171" y="0"/>
                            </a:lnTo>
                            <a:lnTo>
                              <a:pt x="196" y="20"/>
                            </a:lnTo>
                            <a:lnTo>
                              <a:pt x="220" y="41"/>
                            </a:lnTo>
                            <a:lnTo>
                              <a:pt x="245" y="61"/>
                            </a:lnTo>
                            <a:lnTo>
                              <a:pt x="220" y="123"/>
                            </a:lnTo>
                            <a:lnTo>
                              <a:pt x="220" y="164"/>
                            </a:lnTo>
                            <a:lnTo>
                              <a:pt x="171" y="205"/>
                            </a:lnTo>
                            <a:lnTo>
                              <a:pt x="147" y="246"/>
                            </a:lnTo>
                            <a:lnTo>
                              <a:pt x="98" y="287"/>
                            </a:lnTo>
                            <a:lnTo>
                              <a:pt x="73" y="308"/>
                            </a:lnTo>
                            <a:lnTo>
                              <a:pt x="0" y="349"/>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grpSp>
              </p:grpSp>
              <p:sp>
                <p:nvSpPr>
                  <p:cNvPr id="8207" name="Freeform 33"/>
                  <p:cNvSpPr>
                    <a:spLocks/>
                  </p:cNvSpPr>
                  <p:nvPr/>
                </p:nvSpPr>
                <p:spPr bwMode="auto">
                  <a:xfrm>
                    <a:off x="7843" y="6696"/>
                    <a:ext cx="98" cy="431"/>
                  </a:xfrm>
                  <a:custGeom>
                    <a:avLst/>
                    <a:gdLst>
                      <a:gd name="T0" fmla="*/ 25 w 98"/>
                      <a:gd name="T1" fmla="*/ 0 h 431"/>
                      <a:gd name="T2" fmla="*/ 74 w 98"/>
                      <a:gd name="T3" fmla="*/ 82 h 431"/>
                      <a:gd name="T4" fmla="*/ 74 w 98"/>
                      <a:gd name="T5" fmla="*/ 123 h 431"/>
                      <a:gd name="T6" fmla="*/ 98 w 98"/>
                      <a:gd name="T7" fmla="*/ 164 h 431"/>
                      <a:gd name="T8" fmla="*/ 98 w 98"/>
                      <a:gd name="T9" fmla="*/ 205 h 431"/>
                      <a:gd name="T10" fmla="*/ 98 w 98"/>
                      <a:gd name="T11" fmla="*/ 267 h 431"/>
                      <a:gd name="T12" fmla="*/ 98 w 98"/>
                      <a:gd name="T13" fmla="*/ 308 h 431"/>
                      <a:gd name="T14" fmla="*/ 74 w 98"/>
                      <a:gd name="T15" fmla="*/ 328 h 431"/>
                      <a:gd name="T16" fmla="*/ 74 w 98"/>
                      <a:gd name="T17" fmla="*/ 369 h 431"/>
                      <a:gd name="T18" fmla="*/ 49 w 98"/>
                      <a:gd name="T19" fmla="*/ 410 h 431"/>
                      <a:gd name="T20" fmla="*/ 0 w 98"/>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431"/>
                      <a:gd name="T35" fmla="*/ 98 w 98"/>
                      <a:gd name="T36" fmla="*/ 431 h 4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431">
                        <a:moveTo>
                          <a:pt x="25" y="0"/>
                        </a:moveTo>
                        <a:lnTo>
                          <a:pt x="74" y="82"/>
                        </a:lnTo>
                        <a:lnTo>
                          <a:pt x="74" y="123"/>
                        </a:lnTo>
                        <a:lnTo>
                          <a:pt x="98" y="164"/>
                        </a:lnTo>
                        <a:lnTo>
                          <a:pt x="98" y="205"/>
                        </a:lnTo>
                        <a:lnTo>
                          <a:pt x="98" y="267"/>
                        </a:lnTo>
                        <a:lnTo>
                          <a:pt x="98" y="308"/>
                        </a:lnTo>
                        <a:lnTo>
                          <a:pt x="74" y="328"/>
                        </a:lnTo>
                        <a:lnTo>
                          <a:pt x="74" y="369"/>
                        </a:lnTo>
                        <a:lnTo>
                          <a:pt x="49" y="410"/>
                        </a:lnTo>
                        <a:lnTo>
                          <a:pt x="0" y="431"/>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s-IS"/>
                  </a:p>
                </p:txBody>
              </p:sp>
            </p:grpSp>
          </p:grpSp>
        </p:grpSp>
        <p:grpSp>
          <p:nvGrpSpPr>
            <p:cNvPr id="8199" name="Group 34"/>
            <p:cNvGrpSpPr>
              <a:grpSpLocks/>
            </p:cNvGrpSpPr>
            <p:nvPr/>
          </p:nvGrpSpPr>
          <p:grpSpPr bwMode="auto">
            <a:xfrm>
              <a:off x="4833" y="3420"/>
              <a:ext cx="3039" cy="1641"/>
              <a:chOff x="6691" y="4440"/>
              <a:chExt cx="3039" cy="1641"/>
            </a:xfrm>
          </p:grpSpPr>
          <p:sp>
            <p:nvSpPr>
              <p:cNvPr id="8200" name="Freeform 35"/>
              <p:cNvSpPr>
                <a:spLocks/>
              </p:cNvSpPr>
              <p:nvPr/>
            </p:nvSpPr>
            <p:spPr bwMode="auto">
              <a:xfrm>
                <a:off x="6765" y="5301"/>
                <a:ext cx="2451" cy="780"/>
              </a:xfrm>
              <a:custGeom>
                <a:avLst/>
                <a:gdLst>
                  <a:gd name="T0" fmla="*/ 24 w 2451"/>
                  <a:gd name="T1" fmla="*/ 0 h 780"/>
                  <a:gd name="T2" fmla="*/ 49 w 2451"/>
                  <a:gd name="T3" fmla="*/ 82 h 780"/>
                  <a:gd name="T4" fmla="*/ 0 w 2451"/>
                  <a:gd name="T5" fmla="*/ 554 h 780"/>
                  <a:gd name="T6" fmla="*/ 220 w 2451"/>
                  <a:gd name="T7" fmla="*/ 534 h 780"/>
                  <a:gd name="T8" fmla="*/ 416 w 2451"/>
                  <a:gd name="T9" fmla="*/ 513 h 780"/>
                  <a:gd name="T10" fmla="*/ 735 w 2451"/>
                  <a:gd name="T11" fmla="*/ 513 h 780"/>
                  <a:gd name="T12" fmla="*/ 1005 w 2451"/>
                  <a:gd name="T13" fmla="*/ 513 h 780"/>
                  <a:gd name="T14" fmla="*/ 1176 w 2451"/>
                  <a:gd name="T15" fmla="*/ 534 h 780"/>
                  <a:gd name="T16" fmla="*/ 1470 w 2451"/>
                  <a:gd name="T17" fmla="*/ 575 h 780"/>
                  <a:gd name="T18" fmla="*/ 1691 w 2451"/>
                  <a:gd name="T19" fmla="*/ 595 h 780"/>
                  <a:gd name="T20" fmla="*/ 1813 w 2451"/>
                  <a:gd name="T21" fmla="*/ 616 h 780"/>
                  <a:gd name="T22" fmla="*/ 1961 w 2451"/>
                  <a:gd name="T23" fmla="*/ 657 h 780"/>
                  <a:gd name="T24" fmla="*/ 2132 w 2451"/>
                  <a:gd name="T25" fmla="*/ 718 h 780"/>
                  <a:gd name="T26" fmla="*/ 2206 w 2451"/>
                  <a:gd name="T27" fmla="*/ 759 h 780"/>
                  <a:gd name="T28" fmla="*/ 2279 w 2451"/>
                  <a:gd name="T29" fmla="*/ 780 h 780"/>
                  <a:gd name="T30" fmla="*/ 2451 w 2451"/>
                  <a:gd name="T31" fmla="*/ 390 h 780"/>
                  <a:gd name="T32" fmla="*/ 1715 w 2451"/>
                  <a:gd name="T33" fmla="*/ 164 h 780"/>
                  <a:gd name="T34" fmla="*/ 980 w 2451"/>
                  <a:gd name="T35" fmla="*/ 21 h 780"/>
                  <a:gd name="T36" fmla="*/ 416 w 2451"/>
                  <a:gd name="T37" fmla="*/ 0 h 780"/>
                  <a:gd name="T38" fmla="*/ 24 w 2451"/>
                  <a:gd name="T39" fmla="*/ 0 h 7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51"/>
                  <a:gd name="T61" fmla="*/ 0 h 780"/>
                  <a:gd name="T62" fmla="*/ 2451 w 2451"/>
                  <a:gd name="T63" fmla="*/ 780 h 7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51" h="780">
                    <a:moveTo>
                      <a:pt x="24" y="0"/>
                    </a:moveTo>
                    <a:lnTo>
                      <a:pt x="49" y="82"/>
                    </a:lnTo>
                    <a:lnTo>
                      <a:pt x="0" y="554"/>
                    </a:lnTo>
                    <a:lnTo>
                      <a:pt x="220" y="534"/>
                    </a:lnTo>
                    <a:lnTo>
                      <a:pt x="416" y="513"/>
                    </a:lnTo>
                    <a:lnTo>
                      <a:pt x="735" y="513"/>
                    </a:lnTo>
                    <a:lnTo>
                      <a:pt x="1005" y="513"/>
                    </a:lnTo>
                    <a:lnTo>
                      <a:pt x="1176" y="534"/>
                    </a:lnTo>
                    <a:lnTo>
                      <a:pt x="1470" y="575"/>
                    </a:lnTo>
                    <a:lnTo>
                      <a:pt x="1691" y="595"/>
                    </a:lnTo>
                    <a:lnTo>
                      <a:pt x="1813" y="616"/>
                    </a:lnTo>
                    <a:lnTo>
                      <a:pt x="1961" y="657"/>
                    </a:lnTo>
                    <a:lnTo>
                      <a:pt x="2132" y="718"/>
                    </a:lnTo>
                    <a:lnTo>
                      <a:pt x="2206" y="759"/>
                    </a:lnTo>
                    <a:lnTo>
                      <a:pt x="2279" y="780"/>
                    </a:lnTo>
                    <a:lnTo>
                      <a:pt x="2451" y="390"/>
                    </a:lnTo>
                    <a:lnTo>
                      <a:pt x="1715" y="164"/>
                    </a:lnTo>
                    <a:lnTo>
                      <a:pt x="980" y="21"/>
                    </a:lnTo>
                    <a:lnTo>
                      <a:pt x="416"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s-IS"/>
              </a:p>
            </p:txBody>
          </p:sp>
          <p:sp>
            <p:nvSpPr>
              <p:cNvPr id="8201" name="Freeform 36"/>
              <p:cNvSpPr>
                <a:spLocks/>
              </p:cNvSpPr>
              <p:nvPr/>
            </p:nvSpPr>
            <p:spPr bwMode="auto">
              <a:xfrm>
                <a:off x="6691" y="4440"/>
                <a:ext cx="3039" cy="1456"/>
              </a:xfrm>
              <a:custGeom>
                <a:avLst/>
                <a:gdLst>
                  <a:gd name="T0" fmla="*/ 0 w 3039"/>
                  <a:gd name="T1" fmla="*/ 0 h 1456"/>
                  <a:gd name="T2" fmla="*/ 3039 w 3039"/>
                  <a:gd name="T3" fmla="*/ 0 h 1456"/>
                  <a:gd name="T4" fmla="*/ 2696 w 3039"/>
                  <a:gd name="T5" fmla="*/ 1456 h 1456"/>
                  <a:gd name="T6" fmla="*/ 2549 w 3039"/>
                  <a:gd name="T7" fmla="*/ 1374 h 1456"/>
                  <a:gd name="T8" fmla="*/ 2231 w 3039"/>
                  <a:gd name="T9" fmla="*/ 1251 h 1456"/>
                  <a:gd name="T10" fmla="*/ 2059 w 3039"/>
                  <a:gd name="T11" fmla="*/ 1190 h 1456"/>
                  <a:gd name="T12" fmla="*/ 1985 w 3039"/>
                  <a:gd name="T13" fmla="*/ 1169 h 1456"/>
                  <a:gd name="T14" fmla="*/ 1814 w 3039"/>
                  <a:gd name="T15" fmla="*/ 1128 h 1456"/>
                  <a:gd name="T16" fmla="*/ 1716 w 3039"/>
                  <a:gd name="T17" fmla="*/ 1107 h 1456"/>
                  <a:gd name="T18" fmla="*/ 1569 w 3039"/>
                  <a:gd name="T19" fmla="*/ 1066 h 1456"/>
                  <a:gd name="T20" fmla="*/ 1422 w 3039"/>
                  <a:gd name="T21" fmla="*/ 1025 h 1456"/>
                  <a:gd name="T22" fmla="*/ 1177 w 3039"/>
                  <a:gd name="T23" fmla="*/ 984 h 1456"/>
                  <a:gd name="T24" fmla="*/ 956 w 3039"/>
                  <a:gd name="T25" fmla="*/ 964 h 1456"/>
                  <a:gd name="T26" fmla="*/ 711 w 3039"/>
                  <a:gd name="T27" fmla="*/ 943 h 1456"/>
                  <a:gd name="T28" fmla="*/ 515 w 3039"/>
                  <a:gd name="T29" fmla="*/ 923 h 1456"/>
                  <a:gd name="T30" fmla="*/ 270 w 3039"/>
                  <a:gd name="T31" fmla="*/ 923 h 1456"/>
                  <a:gd name="T32" fmla="*/ 74 w 3039"/>
                  <a:gd name="T33" fmla="*/ 943 h 1456"/>
                  <a:gd name="T34" fmla="*/ 0 w 3039"/>
                  <a:gd name="T35" fmla="*/ 0 h 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9"/>
                  <a:gd name="T55" fmla="*/ 0 h 1456"/>
                  <a:gd name="T56" fmla="*/ 3039 w 3039"/>
                  <a:gd name="T57" fmla="*/ 1456 h 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9" h="1456">
                    <a:moveTo>
                      <a:pt x="0" y="0"/>
                    </a:moveTo>
                    <a:lnTo>
                      <a:pt x="3039" y="0"/>
                    </a:lnTo>
                    <a:lnTo>
                      <a:pt x="2696" y="1456"/>
                    </a:lnTo>
                    <a:lnTo>
                      <a:pt x="2549" y="1374"/>
                    </a:lnTo>
                    <a:lnTo>
                      <a:pt x="2231" y="1251"/>
                    </a:lnTo>
                    <a:lnTo>
                      <a:pt x="2059" y="1190"/>
                    </a:lnTo>
                    <a:lnTo>
                      <a:pt x="1985" y="1169"/>
                    </a:lnTo>
                    <a:lnTo>
                      <a:pt x="1814" y="1128"/>
                    </a:lnTo>
                    <a:lnTo>
                      <a:pt x="1716" y="1107"/>
                    </a:lnTo>
                    <a:lnTo>
                      <a:pt x="1569" y="1066"/>
                    </a:lnTo>
                    <a:lnTo>
                      <a:pt x="1422" y="1025"/>
                    </a:lnTo>
                    <a:lnTo>
                      <a:pt x="1177" y="984"/>
                    </a:lnTo>
                    <a:lnTo>
                      <a:pt x="956" y="964"/>
                    </a:lnTo>
                    <a:lnTo>
                      <a:pt x="711" y="943"/>
                    </a:lnTo>
                    <a:lnTo>
                      <a:pt x="515" y="923"/>
                    </a:lnTo>
                    <a:lnTo>
                      <a:pt x="270" y="923"/>
                    </a:lnTo>
                    <a:lnTo>
                      <a:pt x="74" y="943"/>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s-IS"/>
              </a:p>
            </p:txBody>
          </p:sp>
        </p:grpSp>
      </p:grpSp>
    </p:spTree>
    <p:extLst>
      <p:ext uri="{BB962C8B-B14F-4D97-AF65-F5344CB8AC3E}">
        <p14:creationId xmlns:p14="http://schemas.microsoft.com/office/powerpoint/2010/main" val="2187319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s-IS" altLang="is-IS" dirty="0">
                <a:solidFill>
                  <a:schemeClr val="accent2"/>
                </a:solidFill>
                <a:latin typeface="Garamond" pitchFamily="18" charset="0"/>
              </a:rPr>
              <a:t>UN CRC </a:t>
            </a:r>
            <a:endParaRPr lang="is-IS" dirty="0">
              <a:solidFill>
                <a:schemeClr val="accent2"/>
              </a:solidFill>
            </a:endParaRPr>
          </a:p>
        </p:txBody>
      </p:sp>
      <p:sp>
        <p:nvSpPr>
          <p:cNvPr id="3" name="Content Placeholder 2"/>
          <p:cNvSpPr>
            <a:spLocks noGrp="1"/>
          </p:cNvSpPr>
          <p:nvPr>
            <p:ph idx="1"/>
          </p:nvPr>
        </p:nvSpPr>
        <p:spPr/>
        <p:txBody>
          <a:bodyPr/>
          <a:lstStyle/>
          <a:p>
            <a:pPr>
              <a:lnSpc>
                <a:spcPct val="90000"/>
              </a:lnSpc>
              <a:buClr>
                <a:srgbClr val="FFC000"/>
              </a:buClr>
              <a:buFont typeface="Wingdings" panose="05000000000000000000" pitchFamily="2" charset="2"/>
              <a:buChar char="ü"/>
              <a:defRPr/>
            </a:pPr>
            <a:r>
              <a:rPr lang="en-GB" dirty="0">
                <a:solidFill>
                  <a:schemeClr val="tx1"/>
                </a:solidFill>
                <a:latin typeface="Garamond" pitchFamily="18" charset="0"/>
                <a:ea typeface="GulimChe" pitchFamily="49" charset="-127"/>
                <a:cs typeface="Times New Roman" pitchFamily="18" charset="0"/>
              </a:rPr>
              <a:t>Article 3.1</a:t>
            </a:r>
          </a:p>
          <a:p>
            <a:pPr>
              <a:lnSpc>
                <a:spcPct val="90000"/>
              </a:lnSpc>
              <a:buClr>
                <a:srgbClr val="FFFF66"/>
              </a:buClr>
              <a:buNone/>
              <a:defRPr/>
            </a:pPr>
            <a:r>
              <a:rPr lang="en-GB" dirty="0">
                <a:solidFill>
                  <a:schemeClr val="tx1"/>
                </a:solidFill>
                <a:latin typeface="Garamond" pitchFamily="18" charset="0"/>
                <a:ea typeface="GulimChe" pitchFamily="49" charset="-127"/>
                <a:cs typeface="Times New Roman" pitchFamily="18" charset="0"/>
              </a:rPr>
              <a:t>		“In all actions concerning children, whether undertaken by public or private social welfare institutions, courts of law, administrative authorities or legislative bodies, the best interest of the child shall be a primary consideration”</a:t>
            </a:r>
          </a:p>
          <a:p>
            <a:pPr marL="0" indent="0">
              <a:lnSpc>
                <a:spcPct val="90000"/>
              </a:lnSpc>
              <a:buClr>
                <a:srgbClr val="FFFF66"/>
              </a:buClr>
              <a:buNone/>
              <a:defRPr/>
            </a:pPr>
            <a:r>
              <a:rPr lang="en-GB" dirty="0">
                <a:solidFill>
                  <a:schemeClr val="tx1"/>
                </a:solidFill>
                <a:latin typeface="Garamond" pitchFamily="18" charset="0"/>
                <a:ea typeface="GulimChe" pitchFamily="49" charset="-127"/>
                <a:cs typeface="Times New Roman" pitchFamily="18" charset="0"/>
              </a:rPr>
              <a:t> </a:t>
            </a:r>
          </a:p>
          <a:p>
            <a:pPr marL="0" indent="0">
              <a:buNone/>
            </a:pPr>
            <a:endParaRPr lang="is-IS" dirty="0"/>
          </a:p>
        </p:txBody>
      </p:sp>
    </p:spTree>
    <p:extLst>
      <p:ext uri="{BB962C8B-B14F-4D97-AF65-F5344CB8AC3E}">
        <p14:creationId xmlns:p14="http://schemas.microsoft.com/office/powerpoint/2010/main" val="2915128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GB" dirty="0" smtClean="0">
                <a:solidFill>
                  <a:schemeClr val="tx2"/>
                </a:solidFill>
                <a:latin typeface="Garamond" panose="02020404030301010803" pitchFamily="18" charset="0"/>
              </a:rPr>
              <a:t>The goal is to identify child-friendly strategies and practices to ensure:</a:t>
            </a:r>
          </a:p>
          <a:p>
            <a:pPr>
              <a:buFont typeface="Wingdings" pitchFamily="2" charset="2"/>
              <a:buChar char="ü"/>
              <a:defRPr/>
            </a:pPr>
            <a:r>
              <a:rPr lang="en-GB" dirty="0" smtClean="0">
                <a:solidFill>
                  <a:srgbClr val="FF0000"/>
                </a:solidFill>
                <a:latin typeface="Garamond" panose="02020404030301010803" pitchFamily="18" charset="0"/>
              </a:rPr>
              <a:t>The „best interests of the child“</a:t>
            </a:r>
          </a:p>
          <a:p>
            <a:pPr marL="0" indent="0">
              <a:buFont typeface="Wingdings" pitchFamily="2" charset="2"/>
              <a:buNone/>
              <a:defRPr/>
            </a:pPr>
            <a:r>
              <a:rPr lang="en-GB" dirty="0" smtClean="0">
                <a:solidFill>
                  <a:schemeClr val="tx2"/>
                </a:solidFill>
                <a:latin typeface="Garamond" panose="02020404030301010803" pitchFamily="18" charset="0"/>
              </a:rPr>
              <a:t>without compromising the human right principle:</a:t>
            </a:r>
          </a:p>
          <a:p>
            <a:pPr>
              <a:buFont typeface="Wingdings" pitchFamily="2" charset="2"/>
              <a:buChar char="ü"/>
              <a:defRPr/>
            </a:pPr>
            <a:r>
              <a:rPr lang="en-GB" dirty="0" smtClean="0">
                <a:solidFill>
                  <a:srgbClr val="FF0000"/>
                </a:solidFill>
                <a:latin typeface="Garamond" panose="02020404030301010803" pitchFamily="18" charset="0"/>
              </a:rPr>
              <a:t>The “due process” (fair trial)</a:t>
            </a:r>
          </a:p>
          <a:p>
            <a:pPr>
              <a:buFont typeface="Wingdings" pitchFamily="2" charset="2"/>
              <a:buChar char="ü"/>
              <a:defRPr/>
            </a:pPr>
            <a:endParaRPr lang="en-GB" dirty="0" smtClean="0">
              <a:latin typeface="Garamond" panose="02020404030301010803" pitchFamily="18" charset="0"/>
            </a:endParaRPr>
          </a:p>
          <a:p>
            <a:pPr>
              <a:buFont typeface="Wingdings" pitchFamily="2" charset="2"/>
              <a:buChar char="ü"/>
              <a:defRPr/>
            </a:pPr>
            <a:endParaRPr lang="en-GB" dirty="0"/>
          </a:p>
        </p:txBody>
      </p:sp>
      <p:sp>
        <p:nvSpPr>
          <p:cNvPr id="8195" name="Title 1"/>
          <p:cNvSpPr>
            <a:spLocks noGrp="1"/>
          </p:cNvSpPr>
          <p:nvPr>
            <p:ph type="title"/>
          </p:nvPr>
        </p:nvSpPr>
        <p:spPr/>
        <p:txBody>
          <a:bodyPr/>
          <a:lstStyle/>
          <a:p>
            <a:pPr algn="l"/>
            <a:r>
              <a:rPr lang="en-GB" altLang="is-IS" dirty="0" smtClean="0">
                <a:solidFill>
                  <a:schemeClr val="accent2"/>
                </a:solidFill>
                <a:latin typeface="Garamond" pitchFamily="18" charset="0"/>
              </a:rPr>
              <a:t>Child-friendly</a:t>
            </a:r>
          </a:p>
        </p:txBody>
      </p:sp>
    </p:spTree>
    <p:extLst>
      <p:ext uri="{BB962C8B-B14F-4D97-AF65-F5344CB8AC3E}">
        <p14:creationId xmlns:p14="http://schemas.microsoft.com/office/powerpoint/2010/main" val="318919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2"/>
                </a:solidFill>
                <a:latin typeface="Garamond" panose="02020404030301010803" pitchFamily="18" charset="0"/>
              </a:rPr>
              <a:t>multiagency collaboration</a:t>
            </a:r>
            <a:endParaRPr lang="en-IE" dirty="0">
              <a:solidFill>
                <a:schemeClr val="accent2"/>
              </a:solidFill>
              <a:latin typeface="Garamond" panose="02020404030301010803" pitchFamily="18" charset="0"/>
            </a:endParaRPr>
          </a:p>
        </p:txBody>
      </p:sp>
      <p:sp>
        <p:nvSpPr>
          <p:cNvPr id="3" name="Content Placeholder 2"/>
          <p:cNvSpPr>
            <a:spLocks noGrp="1"/>
          </p:cNvSpPr>
          <p:nvPr>
            <p:ph idx="1"/>
          </p:nvPr>
        </p:nvSpPr>
        <p:spPr/>
        <p:txBody>
          <a:bodyPr/>
          <a:lstStyle/>
          <a:p>
            <a:pPr>
              <a:lnSpc>
                <a:spcPct val="90000"/>
              </a:lnSpc>
              <a:buClr>
                <a:srgbClr val="FFC000"/>
              </a:buClr>
            </a:pPr>
            <a:r>
              <a:rPr lang="en-GB" altLang="is-IS" sz="2400" dirty="0">
                <a:solidFill>
                  <a:schemeClr val="tx1"/>
                </a:solidFill>
                <a:latin typeface="Garamond" pitchFamily="18" charset="0"/>
                <a:cs typeface="Times New Roman" charset="0"/>
              </a:rPr>
              <a:t>The Gov. Agency for Child Protection</a:t>
            </a:r>
          </a:p>
          <a:p>
            <a:pPr>
              <a:lnSpc>
                <a:spcPct val="90000"/>
              </a:lnSpc>
              <a:buClr>
                <a:srgbClr val="FFC000"/>
              </a:buClr>
            </a:pPr>
            <a:r>
              <a:rPr lang="en-GB" altLang="is-IS" sz="2400" dirty="0">
                <a:solidFill>
                  <a:schemeClr val="tx1"/>
                </a:solidFill>
                <a:latin typeface="Garamond" pitchFamily="18" charset="0"/>
                <a:cs typeface="Times New Roman" charset="0"/>
              </a:rPr>
              <a:t>The State Police</a:t>
            </a:r>
          </a:p>
          <a:p>
            <a:pPr>
              <a:lnSpc>
                <a:spcPct val="90000"/>
              </a:lnSpc>
              <a:buClr>
                <a:srgbClr val="FFC000"/>
              </a:buClr>
            </a:pPr>
            <a:r>
              <a:rPr lang="en-GB" altLang="is-IS" sz="2400" dirty="0">
                <a:solidFill>
                  <a:schemeClr val="tx1"/>
                </a:solidFill>
                <a:latin typeface="Garamond" pitchFamily="18" charset="0"/>
                <a:cs typeface="Times New Roman" charset="0"/>
              </a:rPr>
              <a:t>The State Prosecution</a:t>
            </a:r>
          </a:p>
          <a:p>
            <a:pPr>
              <a:lnSpc>
                <a:spcPct val="90000"/>
              </a:lnSpc>
              <a:buClr>
                <a:srgbClr val="FFC000"/>
              </a:buClr>
            </a:pPr>
            <a:r>
              <a:rPr lang="en-GB" altLang="is-IS" sz="2400" dirty="0">
                <a:solidFill>
                  <a:schemeClr val="tx1"/>
                </a:solidFill>
                <a:latin typeface="Garamond" pitchFamily="18" charset="0"/>
                <a:cs typeface="Times New Roman" charset="0"/>
              </a:rPr>
              <a:t>The Police Dep. in Reykjavik</a:t>
            </a:r>
          </a:p>
          <a:p>
            <a:pPr>
              <a:lnSpc>
                <a:spcPct val="90000"/>
              </a:lnSpc>
              <a:buClr>
                <a:srgbClr val="FFC000"/>
              </a:buClr>
            </a:pPr>
            <a:r>
              <a:rPr lang="en-GB" altLang="is-IS" sz="2400" dirty="0">
                <a:solidFill>
                  <a:schemeClr val="tx1"/>
                </a:solidFill>
                <a:latin typeface="Garamond" pitchFamily="18" charset="0"/>
                <a:cs typeface="Times New Roman" charset="0"/>
              </a:rPr>
              <a:t>The University Hospital – Dep. of </a:t>
            </a:r>
            <a:r>
              <a:rPr lang="en-GB" altLang="is-IS" sz="2400" dirty="0" err="1" smtClean="0">
                <a:solidFill>
                  <a:schemeClr val="tx1"/>
                </a:solidFill>
                <a:latin typeface="Garamond" pitchFamily="18" charset="0"/>
                <a:cs typeface="Times New Roman" charset="0"/>
              </a:rPr>
              <a:t>Peadiatrics</a:t>
            </a:r>
            <a:r>
              <a:rPr lang="en-GB" altLang="is-IS" sz="2400" dirty="0" smtClean="0">
                <a:solidFill>
                  <a:schemeClr val="tx1"/>
                </a:solidFill>
                <a:latin typeface="Garamond" pitchFamily="18" charset="0"/>
                <a:cs typeface="Times New Roman" charset="0"/>
              </a:rPr>
              <a:t> </a:t>
            </a:r>
            <a:r>
              <a:rPr lang="en-GB" altLang="is-IS" sz="2400" dirty="0">
                <a:solidFill>
                  <a:schemeClr val="tx1"/>
                </a:solidFill>
                <a:latin typeface="Garamond" pitchFamily="18" charset="0"/>
                <a:cs typeface="Times New Roman" charset="0"/>
              </a:rPr>
              <a:t>and Dep. of child Psychiatry</a:t>
            </a:r>
          </a:p>
          <a:p>
            <a:pPr>
              <a:lnSpc>
                <a:spcPct val="90000"/>
              </a:lnSpc>
              <a:buClr>
                <a:srgbClr val="FFC000"/>
              </a:buClr>
            </a:pPr>
            <a:r>
              <a:rPr lang="en-GB" altLang="is-IS" sz="2400" dirty="0">
                <a:solidFill>
                  <a:schemeClr val="tx1"/>
                </a:solidFill>
                <a:latin typeface="Garamond" pitchFamily="18" charset="0"/>
                <a:cs typeface="Times New Roman" charset="0"/>
              </a:rPr>
              <a:t>Association of the Directors of Local Social Services</a:t>
            </a:r>
            <a:endParaRPr lang="is-IS" altLang="is-IS" sz="2400" dirty="0">
              <a:solidFill>
                <a:schemeClr val="tx1"/>
              </a:solidFill>
              <a:latin typeface="Garamond" pitchFamily="18" charset="0"/>
              <a:cs typeface="Times New Roman" charset="0"/>
            </a:endParaRPr>
          </a:p>
          <a:p>
            <a:pPr>
              <a:lnSpc>
                <a:spcPct val="90000"/>
              </a:lnSpc>
              <a:buClr>
                <a:srgbClr val="FFC000"/>
              </a:buClr>
            </a:pPr>
            <a:r>
              <a:rPr lang="en-GB" altLang="is-IS" sz="2400" dirty="0">
                <a:solidFill>
                  <a:schemeClr val="tx1"/>
                </a:solidFill>
                <a:latin typeface="Garamond" pitchFamily="18" charset="0"/>
                <a:cs typeface="Times New Roman" charset="0"/>
              </a:rPr>
              <a:t>The Child Protection </a:t>
            </a:r>
            <a:r>
              <a:rPr lang="en-GB" altLang="is-IS" sz="2400" dirty="0" smtClean="0">
                <a:solidFill>
                  <a:schemeClr val="tx1"/>
                </a:solidFill>
                <a:latin typeface="Garamond" pitchFamily="18" charset="0"/>
                <a:cs typeface="Times New Roman" charset="0"/>
              </a:rPr>
              <a:t>Services </a:t>
            </a:r>
            <a:r>
              <a:rPr lang="en-GB" altLang="is-IS" sz="2400" dirty="0">
                <a:solidFill>
                  <a:schemeClr val="tx1"/>
                </a:solidFill>
                <a:latin typeface="Garamond" pitchFamily="18" charset="0"/>
                <a:cs typeface="Times New Roman" charset="0"/>
              </a:rPr>
              <a:t>in Reykjavik</a:t>
            </a:r>
            <a:r>
              <a:rPr lang="en-GB" altLang="is-IS" sz="2400" dirty="0">
                <a:solidFill>
                  <a:schemeClr val="tx1"/>
                </a:solidFill>
                <a:latin typeface="Garamond" pitchFamily="18" charset="0"/>
              </a:rPr>
              <a:t> </a:t>
            </a:r>
          </a:p>
          <a:p>
            <a:pPr marL="0" indent="0">
              <a:buNone/>
            </a:pPr>
            <a:endParaRPr lang="is-IS" dirty="0"/>
          </a:p>
        </p:txBody>
      </p:sp>
      <p:graphicFrame>
        <p:nvGraphicFramePr>
          <p:cNvPr id="4" name="Object 3"/>
          <p:cNvGraphicFramePr>
            <a:graphicFrameLocks noChangeAspect="1"/>
          </p:cNvGraphicFramePr>
          <p:nvPr>
            <p:extLst>
              <p:ext uri="{D42A27DB-BD31-4B8C-83A1-F6EECF244321}">
                <p14:modId xmlns:p14="http://schemas.microsoft.com/office/powerpoint/2010/main" val="356453323"/>
              </p:ext>
            </p:extLst>
          </p:nvPr>
        </p:nvGraphicFramePr>
        <p:xfrm>
          <a:off x="5148064" y="4797152"/>
          <a:ext cx="3052763" cy="1798637"/>
        </p:xfrm>
        <a:graphic>
          <a:graphicData uri="http://schemas.openxmlformats.org/presentationml/2006/ole">
            <mc:AlternateContent xmlns:mc="http://schemas.openxmlformats.org/markup-compatibility/2006">
              <mc:Choice xmlns:v="urn:schemas-microsoft-com:vml" Requires="v">
                <p:oleObj spid="_x0000_s4140" r:id="rId3" imgW="3967163" imgH="2338388" progId="">
                  <p:embed/>
                </p:oleObj>
              </mc:Choice>
              <mc:Fallback>
                <p:oleObj r:id="rId3" imgW="3967163" imgH="233838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797152"/>
                        <a:ext cx="30527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5720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560642" cy="416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r>
              <a:rPr lang="is-IS" dirty="0" err="1">
                <a:solidFill>
                  <a:schemeClr val="accent2"/>
                </a:solidFill>
                <a:latin typeface="Garamond" panose="02020404030301010803" pitchFamily="18" charset="0"/>
              </a:rPr>
              <a:t>t</a:t>
            </a:r>
            <a:r>
              <a:rPr lang="is-IS" dirty="0" err="1" smtClean="0">
                <a:solidFill>
                  <a:schemeClr val="accent2"/>
                </a:solidFill>
                <a:latin typeface="Garamond" panose="02020404030301010803" pitchFamily="18" charset="0"/>
              </a:rPr>
              <a:t>he</a:t>
            </a:r>
            <a:r>
              <a:rPr lang="is-IS" dirty="0" smtClean="0">
                <a:solidFill>
                  <a:schemeClr val="accent2"/>
                </a:solidFill>
                <a:latin typeface="Garamond" panose="02020404030301010803" pitchFamily="18" charset="0"/>
              </a:rPr>
              <a:t> </a:t>
            </a:r>
            <a:r>
              <a:rPr lang="is-IS" dirty="0" err="1" smtClean="0">
                <a:solidFill>
                  <a:schemeClr val="accent2"/>
                </a:solidFill>
                <a:latin typeface="Garamond" panose="02020404030301010803" pitchFamily="18" charset="0"/>
              </a:rPr>
              <a:t>Barnahus</a:t>
            </a:r>
            <a:r>
              <a:rPr lang="is-IS" dirty="0" smtClean="0">
                <a:solidFill>
                  <a:schemeClr val="accent2"/>
                </a:solidFill>
                <a:latin typeface="Garamond" panose="02020404030301010803" pitchFamily="18" charset="0"/>
              </a:rPr>
              <a:t> in Reykjavík</a:t>
            </a:r>
            <a:endParaRPr lang="is-IS"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704197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en-GB" altLang="is-IS" sz="4000" dirty="0" err="1" smtClean="0">
                <a:solidFill>
                  <a:schemeClr val="accent2"/>
                </a:solidFill>
                <a:latin typeface="Garamond" pitchFamily="18" charset="0"/>
              </a:rPr>
              <a:t>CoE</a:t>
            </a:r>
            <a:r>
              <a:rPr lang="en-GB" altLang="is-IS" sz="4000" dirty="0" smtClean="0">
                <a:solidFill>
                  <a:schemeClr val="accent2"/>
                </a:solidFill>
                <a:latin typeface="Garamond" pitchFamily="18" charset="0"/>
              </a:rPr>
              <a:t> Achievements: </a:t>
            </a:r>
            <a:br>
              <a:rPr lang="en-GB" altLang="is-IS" sz="4000" dirty="0" smtClean="0">
                <a:solidFill>
                  <a:schemeClr val="accent2"/>
                </a:solidFill>
                <a:latin typeface="Garamond" pitchFamily="18" charset="0"/>
              </a:rPr>
            </a:br>
            <a:r>
              <a:rPr lang="en-GB" altLang="is-IS" sz="2800" dirty="0" smtClean="0">
                <a:solidFill>
                  <a:schemeClr val="accent2"/>
                </a:solidFill>
                <a:latin typeface="Garamond" pitchFamily="18" charset="0"/>
              </a:rPr>
              <a:t>Standard Setting for Enhancing the Rights of Children</a:t>
            </a:r>
          </a:p>
        </p:txBody>
      </p:sp>
      <p:sp>
        <p:nvSpPr>
          <p:cNvPr id="6147" name="Content Placeholder 2"/>
          <p:cNvSpPr>
            <a:spLocks noGrp="1"/>
          </p:cNvSpPr>
          <p:nvPr>
            <p:ph idx="1"/>
          </p:nvPr>
        </p:nvSpPr>
        <p:spPr/>
        <p:txBody>
          <a:bodyPr/>
          <a:lstStyle/>
          <a:p>
            <a:pPr>
              <a:buFont typeface="Wingdings" pitchFamily="2" charset="2"/>
              <a:buChar char="ü"/>
            </a:pPr>
            <a:r>
              <a:rPr lang="en-GB" altLang="is-IS" dirty="0" smtClean="0">
                <a:solidFill>
                  <a:schemeClr val="tx2"/>
                </a:solidFill>
                <a:latin typeface="Garamond" pitchFamily="18" charset="0"/>
              </a:rPr>
              <a:t>Translating/Operationalizing the Rights into the different context in the life of children such as:</a:t>
            </a:r>
          </a:p>
          <a:p>
            <a:pPr lvl="1">
              <a:buFont typeface="Wingdings" pitchFamily="2" charset="2"/>
              <a:buChar char="ü"/>
            </a:pPr>
            <a:r>
              <a:rPr lang="en-GB" altLang="is-IS" sz="2400" dirty="0" smtClean="0">
                <a:solidFill>
                  <a:schemeClr val="tx2"/>
                </a:solidFill>
                <a:latin typeface="Garamond" pitchFamily="18" charset="0"/>
              </a:rPr>
              <a:t>Institutions, Rec (2005)5</a:t>
            </a:r>
          </a:p>
          <a:p>
            <a:pPr lvl="1">
              <a:buFont typeface="Wingdings" pitchFamily="2" charset="2"/>
              <a:buChar char="ü"/>
            </a:pPr>
            <a:r>
              <a:rPr lang="en-GB" altLang="is-IS" sz="2400" dirty="0" smtClean="0">
                <a:solidFill>
                  <a:schemeClr val="tx2"/>
                </a:solidFill>
                <a:latin typeface="Garamond" pitchFamily="18" charset="0"/>
              </a:rPr>
              <a:t>Family environment - Parenting; Rec (2006)19</a:t>
            </a:r>
          </a:p>
          <a:p>
            <a:pPr lvl="1">
              <a:buFont typeface="Wingdings" pitchFamily="2" charset="2"/>
              <a:buChar char="ü"/>
            </a:pPr>
            <a:r>
              <a:rPr lang="en-GB" altLang="is-IS" sz="2400" dirty="0" smtClean="0">
                <a:solidFill>
                  <a:schemeClr val="tx2"/>
                </a:solidFill>
                <a:latin typeface="Garamond" pitchFamily="18" charset="0"/>
              </a:rPr>
              <a:t>Judicial system; the Guidelines 2010</a:t>
            </a:r>
          </a:p>
          <a:p>
            <a:pPr lvl="1">
              <a:buFont typeface="Wingdings" pitchFamily="2" charset="2"/>
              <a:buChar char="ü"/>
            </a:pPr>
            <a:r>
              <a:rPr lang="en-GB" altLang="is-IS" sz="2400" dirty="0" smtClean="0">
                <a:solidFill>
                  <a:srgbClr val="FF0000"/>
                </a:solidFill>
                <a:latin typeface="Garamond" pitchFamily="18" charset="0"/>
              </a:rPr>
              <a:t>Child friendly -Social services; Rec (2011)12</a:t>
            </a:r>
          </a:p>
          <a:p>
            <a:pPr lvl="1">
              <a:buFont typeface="Wingdings" pitchFamily="2" charset="2"/>
              <a:buChar char="ü"/>
            </a:pPr>
            <a:r>
              <a:rPr lang="en-GB" altLang="is-IS" sz="2400" dirty="0" smtClean="0">
                <a:solidFill>
                  <a:schemeClr val="tx2"/>
                </a:solidFill>
                <a:latin typeface="Garamond" pitchFamily="18" charset="0"/>
              </a:rPr>
              <a:t>Health Care; Guidelines 2011</a:t>
            </a:r>
          </a:p>
          <a:p>
            <a:pPr lvl="1">
              <a:buFont typeface="Wingdings" pitchFamily="2" charset="2"/>
              <a:buChar char="ü"/>
            </a:pPr>
            <a:r>
              <a:rPr lang="en-GB" altLang="is-IS" sz="2400" dirty="0" smtClean="0">
                <a:solidFill>
                  <a:schemeClr val="tx2"/>
                </a:solidFill>
                <a:latin typeface="Garamond" pitchFamily="18" charset="0"/>
              </a:rPr>
              <a:t>Participation in Society; Rec (2012)2</a:t>
            </a:r>
          </a:p>
        </p:txBody>
      </p:sp>
    </p:spTree>
    <p:extLst>
      <p:ext uri="{BB962C8B-B14F-4D97-AF65-F5344CB8AC3E}">
        <p14:creationId xmlns:p14="http://schemas.microsoft.com/office/powerpoint/2010/main" val="355513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2"/>
          <p:cNvSpPr>
            <a:spLocks noChangeArrowheads="1"/>
          </p:cNvSpPr>
          <p:nvPr/>
        </p:nvSpPr>
        <p:spPr bwMode="auto">
          <a:xfrm>
            <a:off x="899592" y="1341966"/>
            <a:ext cx="7711008" cy="1096433"/>
          </a:xfrm>
          <a:prstGeom prst="triangle">
            <a:avLst>
              <a:gd name="adj" fmla="val 50000"/>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is-IS" altLang="en-US" sz="2400">
              <a:latin typeface="Arial Narrow" pitchFamily="34" charset="0"/>
            </a:endParaRPr>
          </a:p>
        </p:txBody>
      </p:sp>
      <p:sp>
        <p:nvSpPr>
          <p:cNvPr id="15363" name="Text Box 23"/>
          <p:cNvSpPr txBox="1">
            <a:spLocks noChangeArrowheads="1"/>
          </p:cNvSpPr>
          <p:nvPr/>
        </p:nvSpPr>
        <p:spPr bwMode="auto">
          <a:xfrm>
            <a:off x="2339975" y="1341967"/>
            <a:ext cx="510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s-IS" altLang="en-US" sz="3600" b="1" dirty="0" smtClean="0">
                <a:latin typeface="Times New Roman" charset="0"/>
              </a:rPr>
              <a:t>Barnahus</a:t>
            </a:r>
            <a:endParaRPr lang="en-GB" altLang="en-US" sz="3600" b="1" dirty="0">
              <a:latin typeface="Times New Roman" charset="0"/>
            </a:endParaRPr>
          </a:p>
        </p:txBody>
      </p:sp>
      <p:graphicFrame>
        <p:nvGraphicFramePr>
          <p:cNvPr id="29720" name="Group 24"/>
          <p:cNvGraphicFramePr>
            <a:graphicFrameLocks noGrp="1"/>
          </p:cNvGraphicFramePr>
          <p:nvPr>
            <p:extLst>
              <p:ext uri="{D42A27DB-BD31-4B8C-83A1-F6EECF244321}">
                <p14:modId xmlns:p14="http://schemas.microsoft.com/office/powerpoint/2010/main" val="3482786703"/>
              </p:ext>
            </p:extLst>
          </p:nvPr>
        </p:nvGraphicFramePr>
        <p:xfrm>
          <a:off x="990600" y="2438400"/>
          <a:ext cx="7620000" cy="3899596"/>
        </p:xfrm>
        <a:graphic>
          <a:graphicData uri="http://schemas.openxmlformats.org/drawingml/2006/table">
            <a:tbl>
              <a:tblPr/>
              <a:tblGrid>
                <a:gridCol w="2540000"/>
                <a:gridCol w="2540000"/>
                <a:gridCol w="2540000"/>
              </a:tblGrid>
              <a:tr h="1949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bg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949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bg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15380" name="Text Box 40"/>
          <p:cNvSpPr txBox="1">
            <a:spLocks noChangeArrowheads="1"/>
          </p:cNvSpPr>
          <p:nvPr/>
        </p:nvSpPr>
        <p:spPr bwMode="auto">
          <a:xfrm>
            <a:off x="1371600" y="3733801"/>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s-IS" altLang="en-US" sz="2400">
              <a:latin typeface="Times New Roman" charset="0"/>
            </a:endParaRPr>
          </a:p>
        </p:txBody>
      </p:sp>
      <p:sp>
        <p:nvSpPr>
          <p:cNvPr id="29737" name="Text Box 41"/>
          <p:cNvSpPr txBox="1">
            <a:spLocks noChangeArrowheads="1"/>
          </p:cNvSpPr>
          <p:nvPr/>
        </p:nvSpPr>
        <p:spPr bwMode="auto">
          <a:xfrm>
            <a:off x="1295400" y="2971800"/>
            <a:ext cx="1981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s-IS" altLang="en-US" sz="2800" dirty="0">
                <a:latin typeface="Times New Roman" charset="0"/>
              </a:rPr>
              <a:t>Medical </a:t>
            </a:r>
            <a:r>
              <a:rPr lang="en-GB" altLang="en-US" sz="2800" dirty="0">
                <a:latin typeface="Times New Roman" charset="0"/>
              </a:rPr>
              <a:t>Exams and </a:t>
            </a:r>
            <a:r>
              <a:rPr lang="is-IS" altLang="en-US" sz="2800" dirty="0">
                <a:latin typeface="Times New Roman" charset="0"/>
              </a:rPr>
              <a:t>Evaluation</a:t>
            </a:r>
            <a:endParaRPr lang="en-GB" altLang="en-US" sz="2800" dirty="0">
              <a:latin typeface="Times New Roman" charset="0"/>
            </a:endParaRPr>
          </a:p>
        </p:txBody>
      </p:sp>
      <p:sp>
        <p:nvSpPr>
          <p:cNvPr id="29738" name="Text Box 42"/>
          <p:cNvSpPr txBox="1">
            <a:spLocks noChangeArrowheads="1"/>
          </p:cNvSpPr>
          <p:nvPr/>
        </p:nvSpPr>
        <p:spPr bwMode="auto">
          <a:xfrm>
            <a:off x="3657600" y="2743200"/>
            <a:ext cx="2209800" cy="138499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s-IS" altLang="en-US" sz="2800" dirty="0">
                <a:latin typeface="Times New Roman" charset="0"/>
              </a:rPr>
              <a:t>Joint </a:t>
            </a:r>
            <a:r>
              <a:rPr lang="en-GB" altLang="en-US" sz="2800" dirty="0">
                <a:latin typeface="Times New Roman" charset="0"/>
              </a:rPr>
              <a:t>Investigative Interviews</a:t>
            </a:r>
          </a:p>
        </p:txBody>
      </p:sp>
      <p:sp>
        <p:nvSpPr>
          <p:cNvPr id="29739" name="Text Box 43"/>
          <p:cNvSpPr txBox="1">
            <a:spLocks noChangeArrowheads="1"/>
          </p:cNvSpPr>
          <p:nvPr/>
        </p:nvSpPr>
        <p:spPr bwMode="auto">
          <a:xfrm>
            <a:off x="6096000" y="2819400"/>
            <a:ext cx="24384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s-IS" altLang="en-US" sz="2800" dirty="0">
                <a:latin typeface="Times New Roman" charset="0"/>
              </a:rPr>
              <a:t>Victim </a:t>
            </a:r>
          </a:p>
          <a:p>
            <a:pPr algn="ctr" eaLnBrk="1" hangingPunct="1">
              <a:spcBef>
                <a:spcPct val="20000"/>
              </a:spcBef>
            </a:pPr>
            <a:r>
              <a:rPr lang="en-GB" altLang="en-US" sz="2800" dirty="0">
                <a:latin typeface="Times New Roman" charset="0"/>
              </a:rPr>
              <a:t>Therapy </a:t>
            </a:r>
          </a:p>
          <a:p>
            <a:pPr algn="ctr" eaLnBrk="1" hangingPunct="1">
              <a:spcBef>
                <a:spcPct val="20000"/>
              </a:spcBef>
            </a:pPr>
            <a:endParaRPr lang="en-GB" altLang="en-US" sz="2800" b="1" dirty="0">
              <a:solidFill>
                <a:srgbClr val="0033CC"/>
              </a:solidFill>
              <a:latin typeface="Times New Roman" charset="0"/>
            </a:endParaRPr>
          </a:p>
        </p:txBody>
      </p:sp>
      <p:sp>
        <p:nvSpPr>
          <p:cNvPr id="29740" name="Text Box 44"/>
          <p:cNvSpPr txBox="1">
            <a:spLocks noChangeArrowheads="1"/>
          </p:cNvSpPr>
          <p:nvPr/>
        </p:nvSpPr>
        <p:spPr bwMode="auto">
          <a:xfrm>
            <a:off x="1143000" y="4953000"/>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s-IS" altLang="en-US" sz="2800" dirty="0">
                <a:latin typeface="Times New Roman" charset="0"/>
              </a:rPr>
              <a:t>Family </a:t>
            </a:r>
            <a:r>
              <a:rPr lang="en-GB" altLang="en-US" sz="2800" dirty="0">
                <a:latin typeface="Times New Roman" charset="0"/>
              </a:rPr>
              <a:t>Counselling/ Support</a:t>
            </a:r>
          </a:p>
        </p:txBody>
      </p:sp>
      <p:sp>
        <p:nvSpPr>
          <p:cNvPr id="29741" name="Text Box 45"/>
          <p:cNvSpPr txBox="1">
            <a:spLocks noChangeArrowheads="1"/>
          </p:cNvSpPr>
          <p:nvPr/>
        </p:nvSpPr>
        <p:spPr bwMode="auto">
          <a:xfrm>
            <a:off x="3581400" y="4953000"/>
            <a:ext cx="236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s-IS" altLang="en-US" sz="2800" dirty="0" err="1" smtClean="0">
                <a:latin typeface="Times New Roman" charset="0"/>
              </a:rPr>
              <a:t>Consultation</a:t>
            </a:r>
            <a:r>
              <a:rPr lang="is-IS" altLang="en-US" sz="2800" dirty="0" smtClean="0">
                <a:latin typeface="Times New Roman" charset="0"/>
              </a:rPr>
              <a:t> and </a:t>
            </a:r>
            <a:r>
              <a:rPr lang="is-IS" altLang="en-US" sz="2800" dirty="0" err="1" smtClean="0">
                <a:latin typeface="Times New Roman" charset="0"/>
              </a:rPr>
              <a:t>advice</a:t>
            </a:r>
            <a:r>
              <a:rPr lang="is-IS" altLang="en-US" sz="2800" dirty="0" smtClean="0">
                <a:latin typeface="Times New Roman" charset="0"/>
              </a:rPr>
              <a:t> </a:t>
            </a:r>
            <a:r>
              <a:rPr lang="is-IS" altLang="en-US" sz="2800" dirty="0" err="1" smtClean="0">
                <a:latin typeface="Times New Roman" charset="0"/>
              </a:rPr>
              <a:t>to</a:t>
            </a:r>
            <a:r>
              <a:rPr lang="is-IS" altLang="en-US" sz="2800" dirty="0" smtClean="0">
                <a:latin typeface="Times New Roman" charset="0"/>
              </a:rPr>
              <a:t> </a:t>
            </a:r>
            <a:r>
              <a:rPr lang="is-IS" altLang="en-US" sz="2800" dirty="0" err="1" smtClean="0">
                <a:latin typeface="Times New Roman" charset="0"/>
              </a:rPr>
              <a:t>local</a:t>
            </a:r>
            <a:r>
              <a:rPr lang="is-IS" altLang="en-US" sz="2800" dirty="0" smtClean="0">
                <a:latin typeface="Times New Roman" charset="0"/>
              </a:rPr>
              <a:t> CPS </a:t>
            </a:r>
            <a:endParaRPr lang="en-GB" altLang="en-US" sz="2800" dirty="0">
              <a:latin typeface="Times New Roman" charset="0"/>
            </a:endParaRPr>
          </a:p>
        </p:txBody>
      </p:sp>
      <p:sp>
        <p:nvSpPr>
          <p:cNvPr id="15386" name="Text Box 46"/>
          <p:cNvSpPr txBox="1">
            <a:spLocks noChangeArrowheads="1"/>
          </p:cNvSpPr>
          <p:nvPr/>
        </p:nvSpPr>
        <p:spPr bwMode="auto">
          <a:xfrm>
            <a:off x="6172200" y="4953001"/>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s-IS" altLang="en-US" sz="2400">
              <a:latin typeface="Times New Roman" charset="0"/>
            </a:endParaRPr>
          </a:p>
        </p:txBody>
      </p:sp>
      <p:sp>
        <p:nvSpPr>
          <p:cNvPr id="29743" name="Text Box 47"/>
          <p:cNvSpPr txBox="1">
            <a:spLocks noChangeArrowheads="1"/>
          </p:cNvSpPr>
          <p:nvPr/>
        </p:nvSpPr>
        <p:spPr bwMode="auto">
          <a:xfrm>
            <a:off x="6096000" y="4876800"/>
            <a:ext cx="2438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s-IS" altLang="en-US" sz="2800" dirty="0" err="1" smtClean="0">
                <a:latin typeface="Times New Roman" charset="0"/>
              </a:rPr>
              <a:t>Education</a:t>
            </a:r>
            <a:r>
              <a:rPr lang="is-IS" altLang="en-US" sz="2800" dirty="0" smtClean="0">
                <a:latin typeface="Times New Roman" charset="0"/>
              </a:rPr>
              <a:t>, </a:t>
            </a:r>
            <a:r>
              <a:rPr lang="is-IS" altLang="en-US" sz="2800" dirty="0" err="1" smtClean="0">
                <a:latin typeface="Times New Roman" charset="0"/>
              </a:rPr>
              <a:t>training</a:t>
            </a:r>
            <a:r>
              <a:rPr lang="is-IS" altLang="en-US" sz="2800" dirty="0" smtClean="0">
                <a:latin typeface="Times New Roman" charset="0"/>
              </a:rPr>
              <a:t>, </a:t>
            </a:r>
            <a:r>
              <a:rPr lang="is-IS" altLang="en-US" sz="2800" dirty="0" err="1" smtClean="0">
                <a:latin typeface="Times New Roman" charset="0"/>
              </a:rPr>
              <a:t>research</a:t>
            </a:r>
            <a:endParaRPr lang="en-GB" altLang="en-US" sz="2800" dirty="0">
              <a:latin typeface="Times New Roman" charset="0"/>
            </a:endParaRPr>
          </a:p>
        </p:txBody>
      </p:sp>
      <p:sp>
        <p:nvSpPr>
          <p:cNvPr id="15388" name="Rectangle 48"/>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s-IS" altLang="en-US" sz="4400" b="1">
                <a:solidFill>
                  <a:schemeClr val="tx2"/>
                </a:solidFill>
              </a:rPr>
              <a:t> </a:t>
            </a:r>
            <a:endParaRPr lang="en-US" altLang="en-US" sz="3600" b="1">
              <a:solidFill>
                <a:srgbClr val="0033CC"/>
              </a:solidFill>
              <a:latin typeface="Times New Roman" charset="0"/>
            </a:endParaRPr>
          </a:p>
        </p:txBody>
      </p:sp>
    </p:spTree>
    <p:extLst>
      <p:ext uri="{BB962C8B-B14F-4D97-AF65-F5344CB8AC3E}">
        <p14:creationId xmlns:p14="http://schemas.microsoft.com/office/powerpoint/2010/main" val="3143020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7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7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7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7" grpId="0" autoUpdateAnimBg="0"/>
      <p:bldP spid="29738" grpId="0" autoUpdateAnimBg="0"/>
      <p:bldP spid="29739" grpId="0" autoUpdateAnimBg="0"/>
      <p:bldP spid="29740" grpId="0" autoUpdateAnimBg="0"/>
      <p:bldP spid="29741" grpId="0" autoUpdateAnimBg="0"/>
      <p:bldP spid="297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2400" cy="864096"/>
          </a:xfrm>
        </p:spPr>
        <p:txBody>
          <a:bodyPr/>
          <a:lstStyle/>
          <a:p>
            <a:pPr algn="l"/>
            <a:r>
              <a:rPr lang="is-IS" altLang="is-IS" dirty="0" smtClean="0">
                <a:solidFill>
                  <a:srgbClr val="FFCC00"/>
                </a:solidFill>
                <a:latin typeface="Garamond" pitchFamily="18" charset="0"/>
                <a:cs typeface="Times New Roman" charset="0"/>
              </a:rPr>
              <a:t/>
            </a:r>
            <a:br>
              <a:rPr lang="is-IS" altLang="is-IS" dirty="0" smtClean="0">
                <a:solidFill>
                  <a:srgbClr val="FFCC00"/>
                </a:solidFill>
                <a:latin typeface="Garamond" pitchFamily="18" charset="0"/>
                <a:cs typeface="Times New Roman" charset="0"/>
              </a:rPr>
            </a:br>
            <a:r>
              <a:rPr lang="en-IE" altLang="is-IS" dirty="0" smtClean="0">
                <a:solidFill>
                  <a:schemeClr val="accent2"/>
                </a:solidFill>
                <a:latin typeface="Garamond" pitchFamily="18" charset="0"/>
                <a:cs typeface="Times New Roman" charset="0"/>
              </a:rPr>
              <a:t>Court testimonies </a:t>
            </a:r>
            <a:br>
              <a:rPr lang="en-IE" altLang="is-IS" dirty="0" smtClean="0">
                <a:solidFill>
                  <a:schemeClr val="accent2"/>
                </a:solidFill>
                <a:latin typeface="Garamond" pitchFamily="18" charset="0"/>
                <a:cs typeface="Times New Roman" charset="0"/>
              </a:rPr>
            </a:br>
            <a:r>
              <a:rPr lang="en-IE" altLang="is-IS" sz="2800" dirty="0" smtClean="0">
                <a:solidFill>
                  <a:schemeClr val="accent2"/>
                </a:solidFill>
                <a:latin typeface="Garamond" pitchFamily="18" charset="0"/>
                <a:cs typeface="Times New Roman" charset="0"/>
              </a:rPr>
              <a:t>(Joint investigative interviews</a:t>
            </a:r>
            <a:r>
              <a:rPr lang="is-IS" altLang="is-IS" sz="2800" dirty="0" smtClean="0">
                <a:solidFill>
                  <a:schemeClr val="accent2"/>
                </a:solidFill>
                <a:latin typeface="Garamond" pitchFamily="18" charset="0"/>
                <a:cs typeface="Times New Roman" charset="0"/>
              </a:rPr>
              <a:t>)</a:t>
            </a:r>
            <a:br>
              <a:rPr lang="is-IS" altLang="is-IS" sz="2800" dirty="0" smtClean="0">
                <a:solidFill>
                  <a:schemeClr val="accent2"/>
                </a:solidFill>
                <a:latin typeface="Garamond" pitchFamily="18" charset="0"/>
                <a:cs typeface="Times New Roman" charset="0"/>
              </a:rPr>
            </a:br>
            <a:endParaRPr lang="is-IS" sz="2800" dirty="0">
              <a:solidFill>
                <a:schemeClr val="accent2"/>
              </a:solidFill>
            </a:endParaRPr>
          </a:p>
        </p:txBody>
      </p:sp>
      <p:sp>
        <p:nvSpPr>
          <p:cNvPr id="3" name="Content Placeholder 2"/>
          <p:cNvSpPr>
            <a:spLocks noGrp="1"/>
          </p:cNvSpPr>
          <p:nvPr>
            <p:ph sz="half" idx="1"/>
          </p:nvPr>
        </p:nvSpPr>
        <p:spPr>
          <a:xfrm>
            <a:off x="685800" y="1981200"/>
            <a:ext cx="4462264" cy="4114800"/>
          </a:xfrm>
          <a:noFill/>
        </p:spPr>
        <p:txBody>
          <a:bodyPr/>
          <a:lstStyle/>
          <a:p>
            <a:pPr>
              <a:buClr>
                <a:srgbClr val="FFC000"/>
              </a:buClr>
            </a:pPr>
            <a:r>
              <a:rPr lang="en-IE" altLang="is-IS" sz="2400" dirty="0" smtClean="0">
                <a:solidFill>
                  <a:schemeClr val="tx1"/>
                </a:solidFill>
                <a:latin typeface="Garamond" pitchFamily="18" charset="0"/>
                <a:cs typeface="Times New Roman" charset="0"/>
              </a:rPr>
              <a:t>The Court Judge is in charge of the procedure</a:t>
            </a:r>
          </a:p>
          <a:p>
            <a:pPr>
              <a:buClr>
                <a:srgbClr val="FFC000"/>
              </a:buClr>
            </a:pPr>
            <a:r>
              <a:rPr lang="en-IE" altLang="is-IS" sz="2400" dirty="0" smtClean="0">
                <a:solidFill>
                  <a:schemeClr val="tx1"/>
                </a:solidFill>
                <a:latin typeface="Garamond" pitchFamily="18" charset="0"/>
                <a:cs typeface="Times New Roman" charset="0"/>
              </a:rPr>
              <a:t>The Prosecution</a:t>
            </a:r>
          </a:p>
          <a:p>
            <a:pPr>
              <a:buClr>
                <a:srgbClr val="FFC000"/>
              </a:buClr>
            </a:pPr>
            <a:r>
              <a:rPr lang="en-IE" altLang="is-IS" sz="2400" dirty="0" smtClean="0">
                <a:solidFill>
                  <a:schemeClr val="tx1"/>
                </a:solidFill>
                <a:latin typeface="Garamond" pitchFamily="18" charset="0"/>
                <a:cs typeface="Times New Roman" charset="0"/>
              </a:rPr>
              <a:t>The Police</a:t>
            </a:r>
          </a:p>
          <a:p>
            <a:pPr>
              <a:buClr>
                <a:srgbClr val="FFC000"/>
              </a:buClr>
            </a:pPr>
            <a:r>
              <a:rPr lang="en-IE" altLang="is-IS" sz="2400" dirty="0" smtClean="0">
                <a:solidFill>
                  <a:schemeClr val="tx1"/>
                </a:solidFill>
                <a:latin typeface="Garamond" pitchFamily="18" charset="0"/>
                <a:cs typeface="Times New Roman" charset="0"/>
              </a:rPr>
              <a:t>The CPS representative</a:t>
            </a:r>
          </a:p>
          <a:p>
            <a:pPr>
              <a:buClr>
                <a:srgbClr val="FFC000"/>
              </a:buClr>
            </a:pPr>
            <a:r>
              <a:rPr lang="en-IE" altLang="is-IS" sz="2400" dirty="0" smtClean="0">
                <a:solidFill>
                  <a:schemeClr val="tx1"/>
                </a:solidFill>
                <a:latin typeface="Garamond" pitchFamily="18" charset="0"/>
                <a:cs typeface="Times New Roman" charset="0"/>
              </a:rPr>
              <a:t>The Child’s Legal Advocate</a:t>
            </a:r>
          </a:p>
          <a:p>
            <a:pPr>
              <a:buClr>
                <a:srgbClr val="FFC000"/>
              </a:buClr>
            </a:pPr>
            <a:r>
              <a:rPr lang="en-IE" altLang="is-IS" sz="2400" dirty="0" smtClean="0">
                <a:solidFill>
                  <a:schemeClr val="tx1"/>
                </a:solidFill>
                <a:latin typeface="Garamond" pitchFamily="18" charset="0"/>
                <a:cs typeface="Times New Roman" charset="0"/>
              </a:rPr>
              <a:t>The Defence</a:t>
            </a:r>
          </a:p>
          <a:p>
            <a:pPr>
              <a:buClr>
                <a:srgbClr val="FF0000"/>
              </a:buClr>
              <a:buFont typeface="Wingdings" panose="05000000000000000000" pitchFamily="2" charset="2"/>
              <a:buChar char="ü"/>
            </a:pPr>
            <a:r>
              <a:rPr lang="en-IE" altLang="is-IS" sz="2400" u="sng" dirty="0" smtClean="0">
                <a:solidFill>
                  <a:schemeClr val="accent2"/>
                </a:solidFill>
                <a:latin typeface="Garamond" pitchFamily="18" charset="0"/>
                <a:cs typeface="Times New Roman" charset="0"/>
              </a:rPr>
              <a:t>Testimonies in Reykjavík Court</a:t>
            </a:r>
          </a:p>
          <a:p>
            <a:pPr>
              <a:buClr>
                <a:srgbClr val="FF0000"/>
              </a:buClr>
              <a:buFont typeface="Wingdings" panose="05000000000000000000" pitchFamily="2" charset="2"/>
              <a:buChar char="ü"/>
            </a:pPr>
            <a:r>
              <a:rPr lang="en-IE" altLang="is-IS" sz="2400" u="sng" dirty="0" smtClean="0">
                <a:solidFill>
                  <a:schemeClr val="accent2"/>
                </a:solidFill>
                <a:latin typeface="Garamond" pitchFamily="18" charset="0"/>
                <a:cs typeface="Times New Roman" charset="0"/>
              </a:rPr>
              <a:t>Police interviews with victims </a:t>
            </a:r>
            <a:r>
              <a:rPr lang="is-IS" altLang="is-IS" sz="2400" u="sng" dirty="0" smtClean="0">
                <a:solidFill>
                  <a:schemeClr val="accent2"/>
                </a:solidFill>
                <a:latin typeface="Garamond" pitchFamily="18" charset="0"/>
                <a:cs typeface="Times New Roman" charset="0"/>
              </a:rPr>
              <a:t>15-16 </a:t>
            </a:r>
            <a:r>
              <a:rPr lang="is-IS" altLang="is-IS" sz="2400" u="sng" dirty="0" err="1" smtClean="0">
                <a:solidFill>
                  <a:schemeClr val="accent2"/>
                </a:solidFill>
                <a:latin typeface="Garamond" pitchFamily="18" charset="0"/>
                <a:cs typeface="Times New Roman" charset="0"/>
              </a:rPr>
              <a:t>years</a:t>
            </a:r>
            <a:endParaRPr lang="en-GB" altLang="is-IS" u="sng" dirty="0">
              <a:solidFill>
                <a:schemeClr val="accent2"/>
              </a:solidFill>
              <a:latin typeface="Garamond" pitchFamily="18" charset="0"/>
              <a:cs typeface="Times New Roman" charset="0"/>
            </a:endParaRPr>
          </a:p>
          <a:p>
            <a:pPr>
              <a:buClr>
                <a:srgbClr val="FFC000"/>
              </a:buClr>
            </a:pPr>
            <a:endParaRPr lang="is-IS" u="sng" dirty="0">
              <a:solidFill>
                <a:schemeClr val="accent2"/>
              </a:solidFill>
            </a:endParaRPr>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30995104"/>
              </p:ext>
            </p:extLst>
          </p:nvPr>
        </p:nvGraphicFramePr>
        <p:xfrm>
          <a:off x="5436096" y="2204864"/>
          <a:ext cx="3596208" cy="3240360"/>
        </p:xfrm>
        <a:graphic>
          <a:graphicData uri="http://schemas.openxmlformats.org/presentationml/2006/ole">
            <mc:AlternateContent xmlns:mc="http://schemas.openxmlformats.org/markup-compatibility/2006">
              <mc:Choice xmlns:v="urn:schemas-microsoft-com:vml" Requires="v">
                <p:oleObj spid="_x0000_s3118" r:id="rId4" imgW="3984625" imgH="3781425" progId="">
                  <p:embed/>
                </p:oleObj>
              </mc:Choice>
              <mc:Fallback>
                <p:oleObj r:id="rId4" imgW="3984625" imgH="378142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204864"/>
                        <a:ext cx="3596208" cy="32403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41183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2"/>
                </a:solidFill>
                <a:latin typeface="Garamond" panose="02020404030301010803" pitchFamily="18" charset="0"/>
              </a:rPr>
              <a:t>Controversies</a:t>
            </a:r>
            <a:endParaRPr lang="en-IE" dirty="0">
              <a:solidFill>
                <a:schemeClr val="accent2"/>
              </a:solidFill>
              <a:latin typeface="Garamond" panose="02020404030301010803" pitchFamily="18" charset="0"/>
            </a:endParaRPr>
          </a:p>
        </p:txBody>
      </p:sp>
      <p:sp>
        <p:nvSpPr>
          <p:cNvPr id="3" name="Content Placeholder 2"/>
          <p:cNvSpPr>
            <a:spLocks noGrp="1"/>
          </p:cNvSpPr>
          <p:nvPr>
            <p:ph idx="1"/>
          </p:nvPr>
        </p:nvSpPr>
        <p:spPr>
          <a:xfrm>
            <a:off x="683568" y="1700808"/>
            <a:ext cx="7772400" cy="4539208"/>
          </a:xfrm>
        </p:spPr>
        <p:txBody>
          <a:bodyPr/>
          <a:lstStyle/>
          <a:p>
            <a:pPr>
              <a:buClr>
                <a:srgbClr val="FFC000"/>
              </a:buClr>
            </a:pPr>
            <a:r>
              <a:rPr lang="en-GB" altLang="is-IS" sz="2800" dirty="0">
                <a:solidFill>
                  <a:schemeClr val="tx1"/>
                </a:solidFill>
                <a:latin typeface="Garamond" pitchFamily="18" charset="0"/>
                <a:cs typeface="Times New Roman" charset="0"/>
              </a:rPr>
              <a:t>Controversial changes in the legislation</a:t>
            </a:r>
            <a:endParaRPr lang="is-IS" altLang="is-IS" sz="2800" dirty="0">
              <a:solidFill>
                <a:schemeClr val="tx1"/>
              </a:solidFill>
              <a:latin typeface="Garamond" pitchFamily="18" charset="0"/>
              <a:cs typeface="Times New Roman" charset="0"/>
            </a:endParaRPr>
          </a:p>
          <a:p>
            <a:pPr>
              <a:buClr>
                <a:srgbClr val="FFC000"/>
              </a:buClr>
            </a:pPr>
            <a:r>
              <a:rPr lang="en-GB" altLang="is-IS" sz="2800" dirty="0">
                <a:solidFill>
                  <a:schemeClr val="tx1"/>
                </a:solidFill>
                <a:latin typeface="Garamond" pitchFamily="18" charset="0"/>
                <a:cs typeface="Times New Roman" charset="0"/>
              </a:rPr>
              <a:t>The Court Judges´ discretion</a:t>
            </a:r>
            <a:r>
              <a:rPr lang="is-IS" altLang="is-IS" sz="2800" dirty="0">
                <a:solidFill>
                  <a:schemeClr val="tx1"/>
                </a:solidFill>
                <a:latin typeface="Garamond" pitchFamily="18" charset="0"/>
                <a:cs typeface="Times New Roman" charset="0"/>
              </a:rPr>
              <a:t>:</a:t>
            </a:r>
            <a:r>
              <a:rPr lang="en-GB" altLang="is-IS" sz="2800" dirty="0">
                <a:solidFill>
                  <a:schemeClr val="tx1"/>
                </a:solidFill>
                <a:latin typeface="Garamond" pitchFamily="18" charset="0"/>
                <a:cs typeface="Times New Roman" charset="0"/>
              </a:rPr>
              <a:t> </a:t>
            </a:r>
            <a:endParaRPr lang="is-IS" altLang="is-IS" sz="2800" dirty="0">
              <a:solidFill>
                <a:schemeClr val="tx1"/>
              </a:solidFill>
              <a:latin typeface="Garamond" pitchFamily="18" charset="0"/>
              <a:cs typeface="Times New Roman" charset="0"/>
            </a:endParaRPr>
          </a:p>
          <a:p>
            <a:pPr lvl="1">
              <a:buClr>
                <a:srgbClr val="FFC000"/>
              </a:buClr>
            </a:pPr>
            <a:r>
              <a:rPr lang="en-GB" altLang="is-IS" sz="2400" dirty="0" smtClean="0">
                <a:solidFill>
                  <a:schemeClr val="tx1"/>
                </a:solidFill>
                <a:latin typeface="Garamond" pitchFamily="18" charset="0"/>
                <a:cs typeface="Times New Roman" charset="0"/>
              </a:rPr>
              <a:t>where and how to take the child witness statement</a:t>
            </a:r>
            <a:endParaRPr lang="en-GB" altLang="is-IS" sz="2400" dirty="0">
              <a:solidFill>
                <a:schemeClr val="tx1"/>
              </a:solidFill>
              <a:latin typeface="Garamond" pitchFamily="18" charset="0"/>
              <a:cs typeface="Times New Roman" charset="0"/>
            </a:endParaRPr>
          </a:p>
          <a:p>
            <a:pPr lvl="1">
              <a:buClr>
                <a:srgbClr val="FFC000"/>
              </a:buClr>
            </a:pPr>
            <a:r>
              <a:rPr lang="en-GB" altLang="is-IS" sz="2400" dirty="0" smtClean="0">
                <a:solidFill>
                  <a:schemeClr val="tx1"/>
                </a:solidFill>
                <a:latin typeface="Garamond" pitchFamily="18" charset="0"/>
              </a:rPr>
              <a:t>if a specialised interviewer is made use of or not</a:t>
            </a:r>
          </a:p>
          <a:p>
            <a:pPr lvl="1">
              <a:buClr>
                <a:srgbClr val="FFC000"/>
              </a:buClr>
            </a:pPr>
            <a:r>
              <a:rPr lang="en-GB" altLang="is-IS" sz="2400" dirty="0" smtClean="0">
                <a:solidFill>
                  <a:schemeClr val="tx1"/>
                </a:solidFill>
                <a:latin typeface="Garamond" pitchFamily="18" charset="0"/>
              </a:rPr>
              <a:t>if the child/parents should affect decisions above</a:t>
            </a:r>
          </a:p>
          <a:p>
            <a:pPr>
              <a:buClr>
                <a:srgbClr val="FFC000"/>
              </a:buClr>
            </a:pPr>
            <a:r>
              <a:rPr lang="en-IE" altLang="is-IS" sz="2800" dirty="0" smtClean="0">
                <a:solidFill>
                  <a:schemeClr val="tx1"/>
                </a:solidFill>
                <a:latin typeface="Garamond" pitchFamily="18" charset="0"/>
                <a:cs typeface="Times New Roman" charset="0"/>
              </a:rPr>
              <a:t>The implementation of the principle of “Equality of arms”</a:t>
            </a:r>
          </a:p>
          <a:p>
            <a:pPr marL="0" indent="0">
              <a:buClr>
                <a:srgbClr val="FFC000"/>
              </a:buClr>
              <a:buNone/>
            </a:pPr>
            <a:r>
              <a:rPr lang="is-IS" altLang="is-IS" sz="2800" dirty="0">
                <a:solidFill>
                  <a:schemeClr val="tx1"/>
                </a:solidFill>
                <a:latin typeface="Garamond" pitchFamily="18" charset="0"/>
                <a:cs typeface="Times New Roman" charset="0"/>
              </a:rPr>
              <a:t>	</a:t>
            </a:r>
            <a:r>
              <a:rPr lang="en-IE" altLang="is-IS" sz="2800" dirty="0" smtClean="0">
                <a:solidFill>
                  <a:srgbClr val="FF0000"/>
                </a:solidFill>
                <a:latin typeface="Garamond" pitchFamily="18" charset="0"/>
                <a:cs typeface="Times New Roman" charset="0"/>
              </a:rPr>
              <a:t>- </a:t>
            </a:r>
            <a:r>
              <a:rPr lang="en-IE" altLang="is-IS" sz="2400" dirty="0" smtClean="0">
                <a:solidFill>
                  <a:srgbClr val="FF0000"/>
                </a:solidFill>
                <a:latin typeface="Garamond" pitchFamily="18" charset="0"/>
                <a:cs typeface="Times New Roman" charset="0"/>
              </a:rPr>
              <a:t>“evidential immediacy”</a:t>
            </a:r>
          </a:p>
          <a:p>
            <a:pPr>
              <a:buClr>
                <a:srgbClr val="FFC000"/>
              </a:buClr>
              <a:buFontTx/>
              <a:buNone/>
            </a:pPr>
            <a:r>
              <a:rPr lang="en-IE" altLang="is-IS" sz="2400" dirty="0" smtClean="0">
                <a:solidFill>
                  <a:srgbClr val="FF0000"/>
                </a:solidFill>
                <a:latin typeface="Garamond" pitchFamily="18" charset="0"/>
                <a:cs typeface="Times New Roman" charset="0"/>
              </a:rPr>
              <a:t>		- “adversarial procedure</a:t>
            </a:r>
            <a:r>
              <a:rPr lang="is-IS" altLang="is-IS" sz="2400" dirty="0" smtClean="0">
                <a:solidFill>
                  <a:srgbClr val="FF0000"/>
                </a:solidFill>
                <a:latin typeface="Garamond" pitchFamily="18" charset="0"/>
                <a:cs typeface="Times New Roman" charset="0"/>
              </a:rPr>
              <a:t>”</a:t>
            </a:r>
            <a:endParaRPr lang="en-GB" altLang="is-IS" sz="2400" dirty="0">
              <a:solidFill>
                <a:srgbClr val="FF0000"/>
              </a:solidFill>
              <a:latin typeface="Garamond" pitchFamily="18" charset="0"/>
              <a:cs typeface="Times New Roman" charset="0"/>
            </a:endParaRPr>
          </a:p>
          <a:p>
            <a:endParaRPr lang="is-IS" dirty="0"/>
          </a:p>
        </p:txBody>
      </p:sp>
    </p:spTree>
    <p:extLst>
      <p:ext uri="{BB962C8B-B14F-4D97-AF65-F5344CB8AC3E}">
        <p14:creationId xmlns:p14="http://schemas.microsoft.com/office/powerpoint/2010/main" val="3774211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altLang="is-IS" dirty="0" smtClean="0">
                <a:solidFill>
                  <a:schemeClr val="accent2"/>
                </a:solidFill>
                <a:latin typeface="Garamond" pitchFamily="18" charset="0"/>
                <a:cs typeface="Times New Roman" charset="0"/>
              </a:rPr>
              <a:t>CPS exploratory interview</a:t>
            </a:r>
            <a:endParaRPr lang="en-IE" dirty="0">
              <a:solidFill>
                <a:schemeClr val="accent2"/>
              </a:solidFill>
            </a:endParaRPr>
          </a:p>
        </p:txBody>
      </p:sp>
      <p:sp>
        <p:nvSpPr>
          <p:cNvPr id="3" name="Content Placeholder 2"/>
          <p:cNvSpPr>
            <a:spLocks noGrp="1"/>
          </p:cNvSpPr>
          <p:nvPr>
            <p:ph idx="1"/>
          </p:nvPr>
        </p:nvSpPr>
        <p:spPr/>
        <p:txBody>
          <a:bodyPr/>
          <a:lstStyle/>
          <a:p>
            <a:pPr marL="0" indent="0">
              <a:buClr>
                <a:srgbClr val="FFC000"/>
              </a:buClr>
              <a:buNone/>
            </a:pPr>
            <a:r>
              <a:rPr lang="en-IE" altLang="is-IS" sz="2800" dirty="0" smtClean="0">
                <a:solidFill>
                  <a:schemeClr val="tx1"/>
                </a:solidFill>
                <a:latin typeface="Garamond" pitchFamily="18" charset="0"/>
                <a:cs typeface="Times New Roman" charset="0"/>
              </a:rPr>
              <a:t>Guidelines:</a:t>
            </a:r>
          </a:p>
          <a:p>
            <a:pPr>
              <a:buClr>
                <a:srgbClr val="FFC000"/>
              </a:buClr>
              <a:buFont typeface="Arial" panose="020B0604020202020204" pitchFamily="34" charset="0"/>
              <a:buChar char="•"/>
            </a:pPr>
            <a:r>
              <a:rPr lang="en-IE" altLang="is-IS" sz="2800" dirty="0" smtClean="0">
                <a:solidFill>
                  <a:schemeClr val="tx1"/>
                </a:solidFill>
                <a:latin typeface="Garamond" pitchFamily="18" charset="0"/>
                <a:cs typeface="Times New Roman" charset="0"/>
              </a:rPr>
              <a:t>At the request of the Child Protection Services </a:t>
            </a:r>
          </a:p>
          <a:p>
            <a:pPr>
              <a:buClr>
                <a:srgbClr val="FFC000"/>
              </a:buClr>
            </a:pPr>
            <a:r>
              <a:rPr lang="en-IE" altLang="is-IS" sz="2800" dirty="0" smtClean="0">
                <a:solidFill>
                  <a:schemeClr val="tx1"/>
                </a:solidFill>
                <a:latin typeface="Garamond" pitchFamily="18" charset="0"/>
                <a:cs typeface="Times New Roman" charset="0"/>
              </a:rPr>
              <a:t>Disclosure is absent or very weak/</a:t>
            </a:r>
            <a:r>
              <a:rPr lang="en-IE" altLang="is-IS" sz="2800" dirty="0" err="1" smtClean="0">
                <a:solidFill>
                  <a:schemeClr val="tx1"/>
                </a:solidFill>
                <a:latin typeface="Garamond" pitchFamily="18" charset="0"/>
                <a:cs typeface="Times New Roman" charset="0"/>
              </a:rPr>
              <a:t>ambigious</a:t>
            </a:r>
            <a:endParaRPr lang="en-IE" altLang="is-IS" sz="2800" dirty="0" smtClean="0">
              <a:solidFill>
                <a:schemeClr val="tx1"/>
              </a:solidFill>
              <a:latin typeface="Garamond" pitchFamily="18" charset="0"/>
              <a:cs typeface="Times New Roman" charset="0"/>
            </a:endParaRPr>
          </a:p>
          <a:p>
            <a:pPr>
              <a:buClr>
                <a:srgbClr val="FFC000"/>
              </a:buClr>
            </a:pPr>
            <a:r>
              <a:rPr lang="en-IE" altLang="is-IS" sz="2800" dirty="0" smtClean="0">
                <a:solidFill>
                  <a:schemeClr val="tx1"/>
                </a:solidFill>
                <a:latin typeface="Garamond" pitchFamily="18" charset="0"/>
                <a:cs typeface="Times New Roman" charset="0"/>
              </a:rPr>
              <a:t>Offender has not been identified</a:t>
            </a:r>
          </a:p>
          <a:p>
            <a:pPr>
              <a:buClr>
                <a:srgbClr val="FFC000"/>
              </a:buClr>
            </a:pPr>
            <a:r>
              <a:rPr lang="en-IE" altLang="is-IS" sz="2800" dirty="0" smtClean="0">
                <a:solidFill>
                  <a:schemeClr val="tx1"/>
                </a:solidFill>
                <a:latin typeface="Garamond" pitchFamily="18" charset="0"/>
                <a:cs typeface="Times New Roman" charset="0"/>
              </a:rPr>
              <a:t>Offender is below the age of criminal responsibility (15 years)</a:t>
            </a:r>
            <a:endParaRPr lang="en-GB" altLang="is-IS" sz="2800" dirty="0">
              <a:solidFill>
                <a:schemeClr val="tx1"/>
              </a:solidFill>
              <a:latin typeface="Garamond" pitchFamily="18" charset="0"/>
              <a:cs typeface="Times New Roman" charset="0"/>
            </a:endParaRPr>
          </a:p>
          <a:p>
            <a:pPr marL="0" indent="0">
              <a:buNone/>
            </a:pPr>
            <a:endParaRPr lang="is-IS" dirty="0">
              <a:solidFill>
                <a:schemeClr val="tx1"/>
              </a:solidFill>
            </a:endParaRPr>
          </a:p>
        </p:txBody>
      </p:sp>
    </p:spTree>
    <p:extLst>
      <p:ext uri="{BB962C8B-B14F-4D97-AF65-F5344CB8AC3E}">
        <p14:creationId xmlns:p14="http://schemas.microsoft.com/office/powerpoint/2010/main" val="3396961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89455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1141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H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80920" cy="63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522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89455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9378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my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7763"/>
            <a:ext cx="8253413"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120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2"/>
                </a:solidFill>
                <a:latin typeface="Garamond" panose="02020404030301010803" pitchFamily="18" charset="0"/>
              </a:rPr>
              <a:t>Investigative interviews</a:t>
            </a:r>
            <a:br>
              <a:rPr lang="en-IE" dirty="0" smtClean="0">
                <a:solidFill>
                  <a:schemeClr val="accent2"/>
                </a:solidFill>
                <a:latin typeface="Garamond" panose="02020404030301010803" pitchFamily="18" charset="0"/>
              </a:rPr>
            </a:br>
            <a:r>
              <a:rPr lang="en-IE" sz="3200" dirty="0" smtClean="0">
                <a:solidFill>
                  <a:schemeClr val="accent2"/>
                </a:solidFill>
                <a:latin typeface="Garamond" panose="02020404030301010803" pitchFamily="18" charset="0"/>
              </a:rPr>
              <a:t>1998 -2013</a:t>
            </a:r>
            <a:endParaRPr lang="en-IE" sz="3200" dirty="0">
              <a:solidFill>
                <a:schemeClr val="accent2"/>
              </a:solidFill>
              <a:latin typeface="Garamond" panose="02020404030301010803"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413306215"/>
              </p:ext>
            </p:extLst>
          </p:nvPr>
        </p:nvGraphicFramePr>
        <p:xfrm>
          <a:off x="899592" y="2057400"/>
          <a:ext cx="7056784" cy="425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9986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s-IS" dirty="0" err="1">
                <a:solidFill>
                  <a:schemeClr val="accent2"/>
                </a:solidFill>
              </a:rPr>
              <a:t>m</a:t>
            </a:r>
            <a:r>
              <a:rPr lang="is-IS" dirty="0" err="1" smtClean="0">
                <a:solidFill>
                  <a:schemeClr val="accent2"/>
                </a:solidFill>
              </a:rPr>
              <a:t>edical</a:t>
            </a:r>
            <a:r>
              <a:rPr lang="is-IS" dirty="0" smtClean="0">
                <a:solidFill>
                  <a:schemeClr val="accent2"/>
                </a:solidFill>
              </a:rPr>
              <a:t> </a:t>
            </a:r>
            <a:r>
              <a:rPr lang="is-IS" dirty="0" err="1" smtClean="0">
                <a:solidFill>
                  <a:schemeClr val="accent2"/>
                </a:solidFill>
              </a:rPr>
              <a:t>examinations</a:t>
            </a:r>
            <a:endParaRPr lang="is-IS" dirty="0">
              <a:solidFill>
                <a:schemeClr val="accent2"/>
              </a:solidFill>
            </a:endParaRPr>
          </a:p>
        </p:txBody>
      </p:sp>
      <p:sp>
        <p:nvSpPr>
          <p:cNvPr id="3" name="Content Placeholder 2"/>
          <p:cNvSpPr>
            <a:spLocks noGrp="1"/>
          </p:cNvSpPr>
          <p:nvPr>
            <p:ph idx="1"/>
          </p:nvPr>
        </p:nvSpPr>
        <p:spPr/>
        <p:txBody>
          <a:bodyPr/>
          <a:lstStyle/>
          <a:p>
            <a:pPr>
              <a:lnSpc>
                <a:spcPct val="90000"/>
              </a:lnSpc>
              <a:buClr>
                <a:srgbClr val="FFC000"/>
              </a:buClr>
            </a:pPr>
            <a:r>
              <a:rPr lang="en-GB" altLang="is-IS" sz="2400" dirty="0">
                <a:solidFill>
                  <a:schemeClr val="tx1"/>
                </a:solidFill>
                <a:latin typeface="Garamond" pitchFamily="18" charset="0"/>
                <a:cs typeface="Times New Roman" charset="0"/>
              </a:rPr>
              <a:t>At the request of the Police, the CPS, the Child or the Parents</a:t>
            </a:r>
          </a:p>
          <a:p>
            <a:pPr>
              <a:lnSpc>
                <a:spcPct val="90000"/>
              </a:lnSpc>
              <a:buClr>
                <a:srgbClr val="FFC000"/>
              </a:buClr>
            </a:pPr>
            <a:r>
              <a:rPr lang="en-GB" altLang="is-IS" sz="2400" dirty="0">
                <a:solidFill>
                  <a:schemeClr val="tx1"/>
                </a:solidFill>
                <a:latin typeface="Garamond" pitchFamily="18" charset="0"/>
                <a:cs typeface="Times New Roman" charset="0"/>
              </a:rPr>
              <a:t>Implemented by experienced paediatrician, a gynaecologist and a trained nurse</a:t>
            </a:r>
          </a:p>
          <a:p>
            <a:pPr>
              <a:lnSpc>
                <a:spcPct val="90000"/>
              </a:lnSpc>
              <a:buClr>
                <a:srgbClr val="FFC000"/>
              </a:buClr>
            </a:pPr>
            <a:r>
              <a:rPr lang="en-GB" altLang="is-IS" sz="2400" dirty="0">
                <a:solidFill>
                  <a:schemeClr val="tx1"/>
                </a:solidFill>
                <a:latin typeface="Garamond" pitchFamily="18" charset="0"/>
                <a:cs typeface="Times New Roman" charset="0"/>
              </a:rPr>
              <a:t>A child friendly examination room</a:t>
            </a:r>
          </a:p>
          <a:p>
            <a:pPr>
              <a:lnSpc>
                <a:spcPct val="90000"/>
              </a:lnSpc>
              <a:buClr>
                <a:srgbClr val="FFC000"/>
              </a:buClr>
            </a:pPr>
            <a:r>
              <a:rPr lang="en-GB" altLang="is-IS" sz="2400" dirty="0">
                <a:solidFill>
                  <a:schemeClr val="tx1"/>
                </a:solidFill>
                <a:latin typeface="Garamond" pitchFamily="18" charset="0"/>
                <a:cs typeface="Times New Roman" charset="0"/>
              </a:rPr>
              <a:t>The use of “video-</a:t>
            </a:r>
            <a:r>
              <a:rPr lang="en-GB" altLang="is-IS" sz="2400" dirty="0" err="1">
                <a:solidFill>
                  <a:schemeClr val="tx1"/>
                </a:solidFill>
                <a:latin typeface="Garamond" pitchFamily="18" charset="0"/>
                <a:cs typeface="Times New Roman" charset="0"/>
              </a:rPr>
              <a:t>colposcope</a:t>
            </a:r>
            <a:r>
              <a:rPr lang="en-GB" altLang="is-IS" sz="2400" dirty="0">
                <a:solidFill>
                  <a:schemeClr val="tx1"/>
                </a:solidFill>
                <a:latin typeface="Garamond" pitchFamily="18" charset="0"/>
                <a:cs typeface="Times New Roman" charset="0"/>
              </a:rPr>
              <a:t>” and it´s therapeutic value by active participation of the child</a:t>
            </a:r>
          </a:p>
          <a:p>
            <a:pPr>
              <a:lnSpc>
                <a:spcPct val="90000"/>
              </a:lnSpc>
              <a:buClr>
                <a:srgbClr val="FFC000"/>
              </a:buClr>
            </a:pPr>
            <a:r>
              <a:rPr lang="en-GB" altLang="is-IS" sz="2400" dirty="0">
                <a:solidFill>
                  <a:schemeClr val="tx1"/>
                </a:solidFill>
                <a:latin typeface="Garamond" pitchFamily="18" charset="0"/>
                <a:cs typeface="Times New Roman" charset="0"/>
              </a:rPr>
              <a:t>Anaesthesia </a:t>
            </a:r>
            <a:r>
              <a:rPr lang="en-GB" altLang="is-IS" sz="2400" dirty="0" smtClean="0">
                <a:solidFill>
                  <a:schemeClr val="tx1"/>
                </a:solidFill>
                <a:latin typeface="Garamond" pitchFamily="18" charset="0"/>
                <a:cs typeface="Times New Roman" charset="0"/>
              </a:rPr>
              <a:t>exceptional</a:t>
            </a:r>
            <a:endParaRPr lang="en-GB" altLang="is-IS" dirty="0" smtClean="0">
              <a:latin typeface="Garamond" pitchFamily="18" charset="0"/>
            </a:endParaRPr>
          </a:p>
          <a:p>
            <a:pPr>
              <a:lnSpc>
                <a:spcPct val="90000"/>
              </a:lnSpc>
              <a:buClr>
                <a:srgbClr val="FFC000"/>
              </a:buClr>
            </a:pPr>
            <a:r>
              <a:rPr lang="en-GB" altLang="is-IS" sz="2400" dirty="0" smtClean="0">
                <a:solidFill>
                  <a:schemeClr val="tx1"/>
                </a:solidFill>
                <a:latin typeface="Garamond" pitchFamily="18" charset="0"/>
                <a:cs typeface="Times New Roman" charset="0"/>
              </a:rPr>
              <a:t>Acute forensic medicals performed at UH</a:t>
            </a:r>
            <a:endParaRPr lang="en-GB" altLang="is-IS" sz="2400" dirty="0">
              <a:solidFill>
                <a:schemeClr val="tx1"/>
              </a:solidFill>
              <a:latin typeface="Garamond" pitchFamily="18" charset="0"/>
              <a:cs typeface="Times New Roman" charset="0"/>
            </a:endParaRPr>
          </a:p>
        </p:txBody>
      </p:sp>
      <p:graphicFrame>
        <p:nvGraphicFramePr>
          <p:cNvPr id="4" name="Object 3"/>
          <p:cNvGraphicFramePr>
            <a:graphicFrameLocks noChangeAspect="1"/>
          </p:cNvGraphicFramePr>
          <p:nvPr/>
        </p:nvGraphicFramePr>
        <p:xfrm>
          <a:off x="6286500" y="4357688"/>
          <a:ext cx="2438400" cy="2133600"/>
        </p:xfrm>
        <a:graphic>
          <a:graphicData uri="http://schemas.openxmlformats.org/presentationml/2006/ole">
            <mc:AlternateContent xmlns:mc="http://schemas.openxmlformats.org/markup-compatibility/2006">
              <mc:Choice xmlns:v="urn:schemas-microsoft-com:vml" Requires="v">
                <p:oleObj spid="_x0000_s6186" r:id="rId3" imgW="3978275" imgH="2894013" progId="">
                  <p:embed/>
                </p:oleObj>
              </mc:Choice>
              <mc:Fallback>
                <p:oleObj r:id="rId3" imgW="3978275" imgH="289401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357688"/>
                        <a:ext cx="2438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267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IE" altLang="is-IS" sz="4800" dirty="0">
                <a:solidFill>
                  <a:schemeClr val="accent2"/>
                </a:solidFill>
                <a:latin typeface="Garamond" panose="02020404030301010803" pitchFamily="18" charset="0"/>
              </a:rPr>
              <a:t>D</a:t>
            </a:r>
            <a:r>
              <a:rPr lang="en-IE" altLang="is-IS" sz="4800" dirty="0" smtClean="0">
                <a:solidFill>
                  <a:schemeClr val="accent2"/>
                </a:solidFill>
                <a:latin typeface="Garamond" panose="02020404030301010803" pitchFamily="18" charset="0"/>
              </a:rPr>
              <a:t>iverse traditions, </a:t>
            </a:r>
            <a:br>
              <a:rPr lang="en-IE" altLang="is-IS" sz="4800" dirty="0" smtClean="0">
                <a:solidFill>
                  <a:schemeClr val="accent2"/>
                </a:solidFill>
                <a:latin typeface="Garamond" panose="02020404030301010803" pitchFamily="18" charset="0"/>
              </a:rPr>
            </a:br>
            <a:r>
              <a:rPr lang="en-IE" altLang="is-IS" sz="3200" dirty="0" smtClean="0">
                <a:solidFill>
                  <a:schemeClr val="accent2"/>
                </a:solidFill>
                <a:latin typeface="Garamond" panose="02020404030301010803" pitchFamily="18" charset="0"/>
              </a:rPr>
              <a:t>understanding and approaches </a:t>
            </a:r>
          </a:p>
        </p:txBody>
      </p:sp>
      <p:sp>
        <p:nvSpPr>
          <p:cNvPr id="5123" name="Content Placeholder 2"/>
          <p:cNvSpPr>
            <a:spLocks noGrp="1"/>
          </p:cNvSpPr>
          <p:nvPr>
            <p:ph idx="1"/>
          </p:nvPr>
        </p:nvSpPr>
        <p:spPr/>
        <p:txBody>
          <a:bodyPr/>
          <a:lstStyle/>
          <a:p>
            <a:pPr>
              <a:buFont typeface="Wingdings" panose="05000000000000000000" pitchFamily="2" charset="2"/>
              <a:buChar char="ü"/>
            </a:pPr>
            <a:r>
              <a:rPr lang="en-GB" altLang="is-IS" sz="2800" dirty="0" smtClean="0">
                <a:latin typeface="Garamond" panose="02020404030301010803" pitchFamily="18" charset="0"/>
              </a:rPr>
              <a:t>The Juxtaposition of Responsibilities for Policy and Delivery with regard to the state, regional, local authorities and civil society</a:t>
            </a:r>
          </a:p>
          <a:p>
            <a:pPr lvl="1">
              <a:buFont typeface="Wingdings" panose="05000000000000000000" pitchFamily="2" charset="2"/>
              <a:buChar char="ü"/>
            </a:pPr>
            <a:r>
              <a:rPr lang="en-GB" altLang="is-IS" sz="2400" dirty="0">
                <a:latin typeface="Garamond" panose="02020404030301010803" pitchFamily="18" charset="0"/>
              </a:rPr>
              <a:t>C</a:t>
            </a:r>
            <a:r>
              <a:rPr lang="en-GB" altLang="is-IS" sz="2400" dirty="0" smtClean="0">
                <a:latin typeface="Garamond" panose="02020404030301010803" pitchFamily="18" charset="0"/>
              </a:rPr>
              <a:t>onservative/Liberal model </a:t>
            </a:r>
          </a:p>
          <a:p>
            <a:pPr lvl="1">
              <a:buFont typeface="Wingdings" panose="05000000000000000000" pitchFamily="2" charset="2"/>
              <a:buChar char="ü"/>
            </a:pPr>
            <a:r>
              <a:rPr lang="en-GB" altLang="is-IS" sz="2400" dirty="0" smtClean="0">
                <a:latin typeface="Garamond" panose="02020404030301010803" pitchFamily="18" charset="0"/>
              </a:rPr>
              <a:t>A central European subsidiarity model </a:t>
            </a:r>
          </a:p>
          <a:p>
            <a:pPr lvl="1">
              <a:buFont typeface="Wingdings" panose="05000000000000000000" pitchFamily="2" charset="2"/>
              <a:buChar char="ü"/>
            </a:pPr>
            <a:r>
              <a:rPr lang="en-GB" altLang="is-IS" sz="2400" dirty="0" smtClean="0">
                <a:latin typeface="Garamond" panose="02020404030301010803" pitchFamily="18" charset="0"/>
              </a:rPr>
              <a:t>The Latin or Mediterranean model</a:t>
            </a:r>
          </a:p>
          <a:p>
            <a:pPr lvl="1">
              <a:buFont typeface="Wingdings" panose="05000000000000000000" pitchFamily="2" charset="2"/>
              <a:buChar char="ü"/>
            </a:pPr>
            <a:r>
              <a:rPr lang="en-GB" altLang="is-IS" sz="2400" dirty="0" smtClean="0">
                <a:latin typeface="Garamond" panose="02020404030301010803" pitchFamily="18" charset="0"/>
              </a:rPr>
              <a:t>The Nordic social democratic model </a:t>
            </a:r>
          </a:p>
          <a:p>
            <a:pPr lvl="1">
              <a:buFont typeface="Wingdings" panose="05000000000000000000" pitchFamily="2" charset="2"/>
              <a:buChar char="ü"/>
            </a:pPr>
            <a:r>
              <a:rPr lang="en-GB" altLang="is-IS" sz="2400" dirty="0" smtClean="0">
                <a:latin typeface="Garamond" panose="02020404030301010803" pitchFamily="18" charset="0"/>
              </a:rPr>
              <a:t>An emerging welfare systems model of the post-communist countries</a:t>
            </a:r>
            <a:endParaRPr lang="is-IS" altLang="is-IS" sz="2400" dirty="0" smtClean="0">
              <a:latin typeface="Garamond" panose="02020404030301010803" pitchFamily="18" charset="0"/>
            </a:endParaRPr>
          </a:p>
        </p:txBody>
      </p:sp>
    </p:spTree>
    <p:extLst>
      <p:ext uri="{BB962C8B-B14F-4D97-AF65-F5344CB8AC3E}">
        <p14:creationId xmlns:p14="http://schemas.microsoft.com/office/powerpoint/2010/main" val="141343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2413"/>
            <a:ext cx="878522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188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80728"/>
            <a:ext cx="7772400" cy="1008112"/>
          </a:xfrm>
        </p:spPr>
        <p:txBody>
          <a:bodyPr>
            <a:normAutofit/>
          </a:bodyPr>
          <a:lstStyle/>
          <a:p>
            <a:pPr algn="l"/>
            <a:r>
              <a:rPr lang="en-US" sz="2800" dirty="0" smtClean="0">
                <a:solidFill>
                  <a:schemeClr val="accent2"/>
                </a:solidFill>
                <a:latin typeface="Garamond" panose="02020404030301010803" pitchFamily="18" charset="0"/>
              </a:rPr>
              <a:t>Medical examination: Children´s House </a:t>
            </a:r>
            <a:r>
              <a:rPr lang="en-US" sz="2800" dirty="0" err="1" smtClean="0">
                <a:solidFill>
                  <a:schemeClr val="accent2"/>
                </a:solidFill>
                <a:latin typeface="Garamond" panose="02020404030301010803" pitchFamily="18" charset="0"/>
              </a:rPr>
              <a:t>v.s</a:t>
            </a:r>
            <a:r>
              <a:rPr lang="en-US" sz="2800" dirty="0" smtClean="0">
                <a:solidFill>
                  <a:schemeClr val="accent2"/>
                </a:solidFill>
                <a:latin typeface="Garamond" panose="02020404030301010803" pitchFamily="18" charset="0"/>
              </a:rPr>
              <a:t> acute forensic exams at the University Hospital</a:t>
            </a:r>
            <a:endParaRPr lang="is-IS" sz="2800" dirty="0">
              <a:solidFill>
                <a:schemeClr val="accent2"/>
              </a:solidFill>
              <a:latin typeface="Garamond" panose="02020404030301010803"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4042641395"/>
              </p:ext>
            </p:extLst>
          </p:nvPr>
        </p:nvGraphicFramePr>
        <p:xfrm>
          <a:off x="683568" y="2060848"/>
          <a:ext cx="7704856" cy="3819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9370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712"/>
            <a:ext cx="7772400" cy="915888"/>
          </a:xfrm>
        </p:spPr>
        <p:txBody>
          <a:bodyPr/>
          <a:lstStyle/>
          <a:p>
            <a:pPr algn="l"/>
            <a:r>
              <a:rPr lang="en-GB" altLang="is-IS" sz="3600" dirty="0" smtClean="0">
                <a:solidFill>
                  <a:schemeClr val="accent2"/>
                </a:solidFill>
                <a:latin typeface="Garamond" pitchFamily="18" charset="0"/>
                <a:cs typeface="Times New Roman" charset="0"/>
              </a:rPr>
              <a:t>victim therapy </a:t>
            </a:r>
            <a:r>
              <a:rPr lang="en-GB" altLang="is-IS" sz="3600" dirty="0">
                <a:solidFill>
                  <a:schemeClr val="accent2"/>
                </a:solidFill>
                <a:latin typeface="Garamond" pitchFamily="18" charset="0"/>
                <a:cs typeface="Times New Roman" charset="0"/>
              </a:rPr>
              <a:t>- </a:t>
            </a:r>
            <a:r>
              <a:rPr lang="en-GB" altLang="is-IS" sz="3600" dirty="0" smtClean="0">
                <a:solidFill>
                  <a:schemeClr val="accent2"/>
                </a:solidFill>
                <a:latin typeface="Garamond" pitchFamily="18" charset="0"/>
                <a:cs typeface="Times New Roman" charset="0"/>
              </a:rPr>
              <a:t>family counselling</a:t>
            </a:r>
            <a:endParaRPr lang="is-IS" sz="3600" dirty="0">
              <a:solidFill>
                <a:schemeClr val="accent2"/>
              </a:solidFill>
            </a:endParaRPr>
          </a:p>
        </p:txBody>
      </p:sp>
      <p:sp>
        <p:nvSpPr>
          <p:cNvPr id="3" name="Content Placeholder 2"/>
          <p:cNvSpPr>
            <a:spLocks noGrp="1"/>
          </p:cNvSpPr>
          <p:nvPr>
            <p:ph idx="1"/>
          </p:nvPr>
        </p:nvSpPr>
        <p:spPr/>
        <p:txBody>
          <a:bodyPr/>
          <a:lstStyle/>
          <a:p>
            <a:pPr>
              <a:lnSpc>
                <a:spcPct val="90000"/>
              </a:lnSpc>
              <a:buClr>
                <a:srgbClr val="FFC000"/>
              </a:buClr>
            </a:pPr>
            <a:r>
              <a:rPr lang="en-GB" altLang="is-IS" sz="2400" dirty="0">
                <a:solidFill>
                  <a:schemeClr val="tx1"/>
                </a:solidFill>
                <a:latin typeface="Garamond" pitchFamily="18" charset="0"/>
                <a:cs typeface="Times New Roman" charset="0"/>
              </a:rPr>
              <a:t>The child and the non-offending parent(s) receive (legal) counselling immediately after the investigative interview </a:t>
            </a:r>
          </a:p>
          <a:p>
            <a:pPr>
              <a:lnSpc>
                <a:spcPct val="90000"/>
              </a:lnSpc>
              <a:buClr>
                <a:srgbClr val="FFC000"/>
              </a:buClr>
            </a:pPr>
            <a:r>
              <a:rPr lang="en-GB" altLang="is-IS" sz="2400" dirty="0">
                <a:solidFill>
                  <a:schemeClr val="tx1"/>
                </a:solidFill>
                <a:latin typeface="Garamond" pitchFamily="18" charset="0"/>
                <a:cs typeface="Times New Roman" charset="0"/>
              </a:rPr>
              <a:t>Victim therapy can start soon </a:t>
            </a:r>
            <a:r>
              <a:rPr lang="en-GB" altLang="is-IS" sz="2400" dirty="0" smtClean="0">
                <a:solidFill>
                  <a:schemeClr val="tx1"/>
                </a:solidFill>
                <a:latin typeface="Garamond" pitchFamily="18" charset="0"/>
                <a:cs typeface="Times New Roman" charset="0"/>
              </a:rPr>
              <a:t>after</a:t>
            </a:r>
          </a:p>
          <a:p>
            <a:pPr>
              <a:lnSpc>
                <a:spcPct val="90000"/>
              </a:lnSpc>
              <a:buClr>
                <a:srgbClr val="FFC000"/>
              </a:buClr>
            </a:pPr>
            <a:r>
              <a:rPr lang="en-GB" altLang="is-IS" sz="2400" dirty="0" smtClean="0">
                <a:solidFill>
                  <a:schemeClr val="tx1"/>
                </a:solidFill>
                <a:latin typeface="Garamond" pitchFamily="18" charset="0"/>
                <a:cs typeface="Times New Roman" charset="0"/>
              </a:rPr>
              <a:t>The dual role of interviewer/therapist excluded in individual cases</a:t>
            </a:r>
            <a:endParaRPr lang="en-GB" altLang="is-IS" sz="2400" dirty="0">
              <a:solidFill>
                <a:schemeClr val="tx1"/>
              </a:solidFill>
              <a:latin typeface="Garamond" pitchFamily="18" charset="0"/>
              <a:cs typeface="Times New Roman" charset="0"/>
            </a:endParaRPr>
          </a:p>
          <a:p>
            <a:pPr>
              <a:lnSpc>
                <a:spcPct val="90000"/>
              </a:lnSpc>
              <a:buClr>
                <a:srgbClr val="FFC000"/>
              </a:buClr>
            </a:pPr>
            <a:r>
              <a:rPr lang="en-GB" altLang="is-IS" sz="2400" dirty="0">
                <a:solidFill>
                  <a:schemeClr val="tx1"/>
                </a:solidFill>
                <a:latin typeface="Garamond" pitchFamily="18" charset="0"/>
                <a:cs typeface="Times New Roman" charset="0"/>
              </a:rPr>
              <a:t>The videotaped child´s disclosure is used for initial assessment and treatment plan</a:t>
            </a:r>
          </a:p>
          <a:p>
            <a:pPr>
              <a:lnSpc>
                <a:spcPct val="90000"/>
              </a:lnSpc>
              <a:buClr>
                <a:srgbClr val="FFC000"/>
              </a:buClr>
            </a:pPr>
            <a:r>
              <a:rPr lang="en-GB" altLang="is-IS" sz="2400" dirty="0">
                <a:solidFill>
                  <a:schemeClr val="tx1"/>
                </a:solidFill>
                <a:latin typeface="Garamond" pitchFamily="18" charset="0"/>
                <a:cs typeface="Times New Roman" charset="0"/>
              </a:rPr>
              <a:t>Cognitive-behavioural therapy – group therapy </a:t>
            </a:r>
            <a:r>
              <a:rPr lang="en-GB" altLang="is-IS" sz="2400" dirty="0" smtClean="0">
                <a:solidFill>
                  <a:schemeClr val="tx1"/>
                </a:solidFill>
                <a:latin typeface="Garamond" pitchFamily="18" charset="0"/>
                <a:cs typeface="Times New Roman" charset="0"/>
              </a:rPr>
              <a:t>under way</a:t>
            </a:r>
            <a:endParaRPr lang="is-IS" altLang="is-IS" sz="2400" dirty="0">
              <a:solidFill>
                <a:schemeClr val="tx1"/>
              </a:solidFill>
              <a:latin typeface="Garamond" pitchFamily="18" charset="0"/>
              <a:cs typeface="Times New Roman" charset="0"/>
            </a:endParaRPr>
          </a:p>
          <a:p>
            <a:pPr>
              <a:lnSpc>
                <a:spcPct val="90000"/>
              </a:lnSpc>
              <a:buClr>
                <a:srgbClr val="FFC000"/>
              </a:buClr>
            </a:pPr>
            <a:r>
              <a:rPr lang="en-GB" altLang="is-IS" sz="2400" dirty="0">
                <a:solidFill>
                  <a:schemeClr val="tx1"/>
                </a:solidFill>
                <a:latin typeface="Garamond" pitchFamily="18" charset="0"/>
                <a:cs typeface="Times New Roman" charset="0"/>
              </a:rPr>
              <a:t>The </a:t>
            </a:r>
            <a:r>
              <a:rPr lang="en-GB" altLang="is-IS" sz="2400" dirty="0" smtClean="0">
                <a:solidFill>
                  <a:schemeClr val="tx1"/>
                </a:solidFill>
                <a:latin typeface="Garamond" pitchFamily="18" charset="0"/>
                <a:cs typeface="Times New Roman" charset="0"/>
              </a:rPr>
              <a:t>therapists are generally required to submit reports and testify </a:t>
            </a:r>
            <a:r>
              <a:rPr lang="en-GB" altLang="is-IS" sz="2400" dirty="0">
                <a:solidFill>
                  <a:schemeClr val="tx1"/>
                </a:solidFill>
                <a:latin typeface="Garamond" pitchFamily="18" charset="0"/>
                <a:cs typeface="Times New Roman" charset="0"/>
              </a:rPr>
              <a:t>in court proceedings </a:t>
            </a:r>
            <a:endParaRPr lang="is-IS" altLang="is-IS" sz="2400" dirty="0">
              <a:solidFill>
                <a:schemeClr val="tx1"/>
              </a:solidFill>
              <a:latin typeface="Garamond" pitchFamily="18" charset="0"/>
              <a:cs typeface="Times New Roman" charset="0"/>
            </a:endParaRPr>
          </a:p>
          <a:p>
            <a:pPr>
              <a:lnSpc>
                <a:spcPct val="90000"/>
              </a:lnSpc>
              <a:buClr>
                <a:srgbClr val="FFFF66"/>
              </a:buClr>
              <a:buFont typeface="Wingdings" pitchFamily="2" charset="2"/>
              <a:buChar char="Ø"/>
            </a:pPr>
            <a:endParaRPr lang="en-GB" altLang="is-IS" sz="2400" dirty="0">
              <a:latin typeface="Garamond" pitchFamily="18" charset="0"/>
            </a:endParaRPr>
          </a:p>
          <a:p>
            <a:endParaRPr lang="is-IS" sz="2400" dirty="0"/>
          </a:p>
        </p:txBody>
      </p:sp>
    </p:spTree>
    <p:extLst>
      <p:ext uri="{BB962C8B-B14F-4D97-AF65-F5344CB8AC3E}">
        <p14:creationId xmlns:p14="http://schemas.microsoft.com/office/powerpoint/2010/main" val="2950364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solidFill>
                  <a:schemeClr val="accent2"/>
                </a:solidFill>
                <a:latin typeface="Garamond" panose="02020404030301010803" pitchFamily="18" charset="0"/>
              </a:rPr>
              <a:t>Number of treatment cases</a:t>
            </a:r>
            <a:br>
              <a:rPr lang="en-US" dirty="0" smtClean="0">
                <a:solidFill>
                  <a:schemeClr val="accent2"/>
                </a:solidFill>
                <a:latin typeface="Garamond" panose="02020404030301010803" pitchFamily="18" charset="0"/>
              </a:rPr>
            </a:br>
            <a:endParaRPr lang="is-IS" dirty="0">
              <a:solidFill>
                <a:schemeClr val="accent2"/>
              </a:solidFill>
              <a:latin typeface="Garamond" panose="02020404030301010803"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45106947"/>
              </p:ext>
            </p:extLst>
          </p:nvPr>
        </p:nvGraphicFramePr>
        <p:xfrm>
          <a:off x="971600" y="2057400"/>
          <a:ext cx="7560840" cy="3747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618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s-IS" dirty="0" smtClean="0">
                <a:solidFill>
                  <a:schemeClr val="accent2"/>
                </a:solidFill>
                <a:latin typeface="Garamond" panose="02020404030301010803" pitchFamily="18" charset="0"/>
              </a:rPr>
              <a:t> 2011-2013</a:t>
            </a:r>
            <a:endParaRPr lang="is-IS" dirty="0">
              <a:solidFill>
                <a:schemeClr val="accent2"/>
              </a:solidFill>
              <a:latin typeface="Garamond" panose="02020404030301010803"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450486433"/>
              </p:ext>
            </p:extLst>
          </p:nvPr>
        </p:nvGraphicFramePr>
        <p:xfrm>
          <a:off x="899592" y="2057400"/>
          <a:ext cx="7272808"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4762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IE" dirty="0" smtClean="0">
                <a:solidFill>
                  <a:schemeClr val="accent2"/>
                </a:solidFill>
                <a:latin typeface="Garamond" panose="02020404030301010803" pitchFamily="18" charset="0"/>
              </a:rPr>
              <a:t>Victim/offender relations</a:t>
            </a: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52638"/>
            <a:ext cx="7200800" cy="34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377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36712"/>
            <a:ext cx="8229600" cy="648072"/>
          </a:xfrm>
        </p:spPr>
        <p:txBody>
          <a:bodyPr/>
          <a:lstStyle/>
          <a:p>
            <a:pPr algn="l"/>
            <a:r>
              <a:rPr lang="is-IS" altLang="en-US" dirty="0" err="1">
                <a:solidFill>
                  <a:schemeClr val="accent2"/>
                </a:solidFill>
                <a:latin typeface="Garamond" pitchFamily="18" charset="0"/>
                <a:cs typeface="Times New Roman" charset="0"/>
              </a:rPr>
              <a:t>f</a:t>
            </a:r>
            <a:r>
              <a:rPr lang="is-IS" altLang="en-US" dirty="0" err="1" smtClean="0">
                <a:solidFill>
                  <a:schemeClr val="accent2"/>
                </a:solidFill>
                <a:latin typeface="Garamond" pitchFamily="18" charset="0"/>
                <a:cs typeface="Times New Roman" charset="0"/>
              </a:rPr>
              <a:t>ifteen</a:t>
            </a:r>
            <a:r>
              <a:rPr lang="is-IS" altLang="en-US" dirty="0" smtClean="0">
                <a:solidFill>
                  <a:schemeClr val="accent2"/>
                </a:solidFill>
                <a:latin typeface="Garamond" pitchFamily="18" charset="0"/>
                <a:cs typeface="Times New Roman" charset="0"/>
              </a:rPr>
              <a:t> years of experience</a:t>
            </a:r>
          </a:p>
        </p:txBody>
      </p:sp>
      <p:sp>
        <p:nvSpPr>
          <p:cNvPr id="18435" name="Content Placeholder 2"/>
          <p:cNvSpPr>
            <a:spLocks noGrp="1"/>
          </p:cNvSpPr>
          <p:nvPr>
            <p:ph idx="1"/>
          </p:nvPr>
        </p:nvSpPr>
        <p:spPr>
          <a:xfrm>
            <a:off x="179389" y="1916832"/>
            <a:ext cx="8713787" cy="4208802"/>
          </a:xfrm>
        </p:spPr>
        <p:txBody>
          <a:bodyPr/>
          <a:lstStyle/>
          <a:p>
            <a:pPr>
              <a:spcBef>
                <a:spcPct val="0"/>
              </a:spcBef>
            </a:pPr>
            <a:r>
              <a:rPr lang="is-IS" altLang="en-US" dirty="0" smtClean="0">
                <a:solidFill>
                  <a:schemeClr val="tx1"/>
                </a:solidFill>
                <a:latin typeface="Garamond" pitchFamily="18" charset="0"/>
                <a:cs typeface="Times New Roman" charset="0"/>
              </a:rPr>
              <a:t>Nearly 4.000 children have been referred to </a:t>
            </a:r>
            <a:r>
              <a:rPr lang="is-IS" altLang="en-US" dirty="0" err="1" smtClean="0">
                <a:solidFill>
                  <a:schemeClr val="tx1"/>
                </a:solidFill>
                <a:latin typeface="Garamond" pitchFamily="18" charset="0"/>
                <a:cs typeface="Times New Roman" charset="0"/>
              </a:rPr>
              <a:t>Barnahus</a:t>
            </a:r>
            <a:r>
              <a:rPr lang="is-IS" altLang="en-US" dirty="0" smtClean="0">
                <a:solidFill>
                  <a:schemeClr val="tx1"/>
                </a:solidFill>
                <a:latin typeface="Garamond" pitchFamily="18" charset="0"/>
                <a:cs typeface="Times New Roman" charset="0"/>
              </a:rPr>
              <a:t> </a:t>
            </a:r>
            <a:r>
              <a:rPr lang="is-IS" altLang="en-US" dirty="0" err="1" smtClean="0">
                <a:solidFill>
                  <a:schemeClr val="tx1"/>
                </a:solidFill>
                <a:latin typeface="Garamond" pitchFamily="18" charset="0"/>
                <a:cs typeface="Times New Roman" charset="0"/>
              </a:rPr>
              <a:t>from</a:t>
            </a:r>
            <a:r>
              <a:rPr lang="is-IS" altLang="en-US" dirty="0" smtClean="0">
                <a:solidFill>
                  <a:schemeClr val="tx1"/>
                </a:solidFill>
                <a:latin typeface="Garamond" pitchFamily="18" charset="0"/>
                <a:cs typeface="Times New Roman" charset="0"/>
              </a:rPr>
              <a:t> the onset in 1998; appr. 250 - 300 annually in recent years</a:t>
            </a:r>
          </a:p>
          <a:p>
            <a:pPr>
              <a:spcBef>
                <a:spcPct val="0"/>
              </a:spcBef>
            </a:pPr>
            <a:r>
              <a:rPr lang="is-IS" altLang="en-US" dirty="0" smtClean="0">
                <a:solidFill>
                  <a:schemeClr val="tx1"/>
                </a:solidFill>
                <a:latin typeface="Garamond" pitchFamily="18" charset="0"/>
                <a:cs typeface="Times New Roman" charset="0"/>
              </a:rPr>
              <a:t>The number of:</a:t>
            </a:r>
          </a:p>
          <a:p>
            <a:pPr lvl="1">
              <a:spcBef>
                <a:spcPct val="0"/>
              </a:spcBef>
            </a:pPr>
            <a:r>
              <a:rPr lang="is-IS" altLang="en-US" dirty="0" smtClean="0">
                <a:solidFill>
                  <a:schemeClr val="tx1"/>
                </a:solidFill>
                <a:latin typeface="Garamond" pitchFamily="18" charset="0"/>
                <a:cs typeface="Times New Roman" charset="0"/>
              </a:rPr>
              <a:t>Cases investigated have more than doubled </a:t>
            </a:r>
          </a:p>
          <a:p>
            <a:pPr lvl="1">
              <a:spcBef>
                <a:spcPct val="0"/>
              </a:spcBef>
            </a:pPr>
            <a:r>
              <a:rPr lang="is-IS" altLang="en-US" dirty="0" smtClean="0">
                <a:solidFill>
                  <a:schemeClr val="tx1"/>
                </a:solidFill>
                <a:latin typeface="Garamond" pitchFamily="18" charset="0"/>
                <a:cs typeface="Times New Roman" charset="0"/>
              </a:rPr>
              <a:t>Indictments pr. year have more than tripled</a:t>
            </a:r>
          </a:p>
          <a:p>
            <a:pPr lvl="1">
              <a:spcBef>
                <a:spcPct val="0"/>
              </a:spcBef>
            </a:pPr>
            <a:r>
              <a:rPr lang="is-IS" altLang="en-US" dirty="0" smtClean="0">
                <a:solidFill>
                  <a:schemeClr val="tx1"/>
                </a:solidFill>
                <a:latin typeface="Garamond" pitchFamily="18" charset="0"/>
                <a:cs typeface="Times New Roman" charset="0"/>
              </a:rPr>
              <a:t>Convictions pr year have more than doubled</a:t>
            </a:r>
          </a:p>
          <a:p>
            <a:pPr>
              <a:spcBef>
                <a:spcPct val="0"/>
              </a:spcBef>
            </a:pPr>
            <a:r>
              <a:rPr lang="is-IS" altLang="en-US" dirty="0" smtClean="0">
                <a:solidFill>
                  <a:schemeClr val="tx1"/>
                </a:solidFill>
                <a:latin typeface="Garamond" pitchFamily="18" charset="0"/>
                <a:cs typeface="Times New Roman" charset="0"/>
              </a:rPr>
              <a:t>Evaluation shows significantly better outcomes for child victims and their families</a:t>
            </a:r>
          </a:p>
          <a:p>
            <a:endParaRPr lang="is-IS" altLang="en-US" dirty="0" smtClean="0"/>
          </a:p>
        </p:txBody>
      </p:sp>
    </p:spTree>
    <p:extLst>
      <p:ext uri="{BB962C8B-B14F-4D97-AF65-F5344CB8AC3E}">
        <p14:creationId xmlns:p14="http://schemas.microsoft.com/office/powerpoint/2010/main" val="3532194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s-IS" altLang="en-US" sz="2400" dirty="0">
                <a:solidFill>
                  <a:schemeClr val="accent2"/>
                </a:solidFill>
                <a:latin typeface="Garamond" panose="02020404030301010803" pitchFamily="18" charset="0"/>
                <a:cs typeface="Times New Roman" charset="0"/>
              </a:rPr>
              <a:t>Tracing the Cases </a:t>
            </a:r>
            <a:br>
              <a:rPr lang="is-IS" altLang="en-US" sz="2400" dirty="0">
                <a:solidFill>
                  <a:schemeClr val="accent2"/>
                </a:solidFill>
                <a:latin typeface="Garamond" panose="02020404030301010803" pitchFamily="18" charset="0"/>
                <a:cs typeface="Times New Roman" charset="0"/>
              </a:rPr>
            </a:br>
            <a:r>
              <a:rPr lang="is-IS" altLang="en-US" sz="2400" dirty="0">
                <a:solidFill>
                  <a:schemeClr val="accent2"/>
                </a:solidFill>
                <a:latin typeface="Garamond" panose="02020404030301010803" pitchFamily="18" charset="0"/>
                <a:cs typeface="Times New Roman" charset="0"/>
              </a:rPr>
              <a:t>Research findings on child sexual abuse 1995-97 compared to official statistics from the State Prosecution 2006-2008</a:t>
            </a:r>
            <a:endParaRPr lang="is-IS" sz="2400" dirty="0">
              <a:solidFill>
                <a:schemeClr val="accent2"/>
              </a:solidFill>
              <a:latin typeface="Garamond" panose="02020404030301010803"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263954644"/>
              </p:ext>
            </p:extLst>
          </p:nvPr>
        </p:nvGraphicFramePr>
        <p:xfrm>
          <a:off x="755576" y="2057400"/>
          <a:ext cx="7704856" cy="396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822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2"/>
                </a:solidFill>
                <a:latin typeface="Garamond" panose="02020404030301010803" pitchFamily="18" charset="0"/>
              </a:rPr>
              <a:t>Further achievements</a:t>
            </a:r>
            <a:endParaRPr lang="en-IE" dirty="0">
              <a:solidFill>
                <a:schemeClr val="accent2"/>
              </a:solidFill>
              <a:latin typeface="Garamond" panose="02020404030301010803" pitchFamily="18" charset="0"/>
            </a:endParaRPr>
          </a:p>
        </p:txBody>
      </p:sp>
      <p:sp>
        <p:nvSpPr>
          <p:cNvPr id="3" name="Content Placeholder 2"/>
          <p:cNvSpPr>
            <a:spLocks noGrp="1"/>
          </p:cNvSpPr>
          <p:nvPr>
            <p:ph idx="1"/>
          </p:nvPr>
        </p:nvSpPr>
        <p:spPr/>
        <p:txBody>
          <a:bodyPr/>
          <a:lstStyle/>
          <a:p>
            <a:pPr>
              <a:lnSpc>
                <a:spcPct val="90000"/>
              </a:lnSpc>
              <a:buClr>
                <a:srgbClr val="FFC000"/>
              </a:buClr>
            </a:pPr>
            <a:r>
              <a:rPr lang="en-GB" altLang="is-IS" sz="2400" dirty="0">
                <a:solidFill>
                  <a:schemeClr val="tx1"/>
                </a:solidFill>
                <a:latin typeface="Garamond" pitchFamily="18" charset="0"/>
                <a:cs typeface="Times New Roman" charset="0"/>
              </a:rPr>
              <a:t>Significant improvement, not only in terms of quantity, also quality of procedure: efficient, professional and child friendly response</a:t>
            </a:r>
          </a:p>
          <a:p>
            <a:pPr>
              <a:lnSpc>
                <a:spcPct val="90000"/>
              </a:lnSpc>
              <a:buClr>
                <a:srgbClr val="FFC000"/>
              </a:buClr>
            </a:pPr>
            <a:r>
              <a:rPr lang="en-GB" altLang="is-IS" sz="2400" dirty="0">
                <a:solidFill>
                  <a:schemeClr val="tx1"/>
                </a:solidFill>
                <a:latin typeface="Garamond" pitchFamily="18" charset="0"/>
                <a:cs typeface="Times New Roman" charset="0"/>
              </a:rPr>
              <a:t>Appropriate therapeutic services for child victims </a:t>
            </a:r>
          </a:p>
          <a:p>
            <a:pPr>
              <a:lnSpc>
                <a:spcPct val="90000"/>
              </a:lnSpc>
              <a:buClr>
                <a:srgbClr val="FFC000"/>
              </a:buClr>
            </a:pPr>
            <a:r>
              <a:rPr lang="is-IS" altLang="is-IS" sz="2400" dirty="0">
                <a:solidFill>
                  <a:schemeClr val="tx1"/>
                </a:solidFill>
                <a:latin typeface="Garamond" pitchFamily="18" charset="0"/>
                <a:cs typeface="Times New Roman" charset="0"/>
              </a:rPr>
              <a:t>R</a:t>
            </a:r>
            <a:r>
              <a:rPr lang="en-GB" altLang="is-IS" sz="2400" dirty="0">
                <a:solidFill>
                  <a:schemeClr val="tx1"/>
                </a:solidFill>
                <a:latin typeface="Garamond" pitchFamily="18" charset="0"/>
                <a:cs typeface="Times New Roman" charset="0"/>
              </a:rPr>
              <a:t>e</a:t>
            </a:r>
            <a:r>
              <a:rPr lang="is-IS" altLang="is-IS" sz="2400" dirty="0">
                <a:solidFill>
                  <a:schemeClr val="tx1"/>
                </a:solidFill>
                <a:latin typeface="Garamond" pitchFamily="18" charset="0"/>
                <a:cs typeface="Times New Roman" charset="0"/>
              </a:rPr>
              <a:t>-</a:t>
            </a:r>
            <a:r>
              <a:rPr lang="en-GB" altLang="is-IS" sz="2400" dirty="0">
                <a:solidFill>
                  <a:schemeClr val="tx1"/>
                </a:solidFill>
                <a:latin typeface="Garamond" pitchFamily="18" charset="0"/>
                <a:cs typeface="Times New Roman" charset="0"/>
              </a:rPr>
              <a:t>victimization of the child victim</a:t>
            </a:r>
            <a:r>
              <a:rPr lang="is-IS" altLang="is-IS" sz="2400" dirty="0">
                <a:solidFill>
                  <a:schemeClr val="tx1"/>
                </a:solidFill>
                <a:latin typeface="Garamond" pitchFamily="18" charset="0"/>
                <a:cs typeface="Times New Roman" charset="0"/>
              </a:rPr>
              <a:t> </a:t>
            </a:r>
            <a:r>
              <a:rPr lang="is-IS" altLang="is-IS" sz="2400" dirty="0" err="1" smtClean="0">
                <a:solidFill>
                  <a:schemeClr val="tx1"/>
                </a:solidFill>
                <a:latin typeface="Garamond" pitchFamily="18" charset="0"/>
                <a:cs typeface="Times New Roman" charset="0"/>
              </a:rPr>
              <a:t>minimized</a:t>
            </a:r>
            <a:endParaRPr lang="en-GB" altLang="is-IS" sz="2400" dirty="0">
              <a:solidFill>
                <a:schemeClr val="tx1"/>
              </a:solidFill>
              <a:latin typeface="Garamond" pitchFamily="18" charset="0"/>
              <a:cs typeface="Times New Roman" charset="0"/>
            </a:endParaRPr>
          </a:p>
          <a:p>
            <a:pPr>
              <a:lnSpc>
                <a:spcPct val="90000"/>
              </a:lnSpc>
              <a:buClr>
                <a:srgbClr val="FFC000"/>
              </a:buClr>
            </a:pPr>
            <a:r>
              <a:rPr lang="en-GB" altLang="is-IS" sz="2400" dirty="0">
                <a:solidFill>
                  <a:schemeClr val="tx1"/>
                </a:solidFill>
                <a:latin typeface="Garamond" pitchFamily="18" charset="0"/>
                <a:cs typeface="Times New Roman" charset="0"/>
              </a:rPr>
              <a:t>Mutual professional trust among the different agencies</a:t>
            </a:r>
          </a:p>
          <a:p>
            <a:pPr>
              <a:lnSpc>
                <a:spcPct val="90000"/>
              </a:lnSpc>
              <a:buClr>
                <a:srgbClr val="FFC000"/>
              </a:buClr>
            </a:pPr>
            <a:r>
              <a:rPr lang="en-GB" altLang="is-IS" sz="2400" dirty="0">
                <a:solidFill>
                  <a:schemeClr val="tx1"/>
                </a:solidFill>
                <a:latin typeface="Garamond" pitchFamily="18" charset="0"/>
                <a:cs typeface="Times New Roman" charset="0"/>
              </a:rPr>
              <a:t>Assimilation of knowledge and </a:t>
            </a:r>
            <a:r>
              <a:rPr lang="en-GB" altLang="is-IS" sz="2400" dirty="0" smtClean="0">
                <a:solidFill>
                  <a:schemeClr val="tx1"/>
                </a:solidFill>
                <a:latin typeface="Garamond" pitchFamily="18" charset="0"/>
                <a:cs typeface="Times New Roman" charset="0"/>
              </a:rPr>
              <a:t>experience; fountain of data for research</a:t>
            </a:r>
            <a:endParaRPr lang="is-IS" altLang="is-IS" sz="2400" dirty="0">
              <a:solidFill>
                <a:schemeClr val="tx1"/>
              </a:solidFill>
              <a:latin typeface="Garamond" pitchFamily="18" charset="0"/>
              <a:cs typeface="Times New Roman" charset="0"/>
            </a:endParaRPr>
          </a:p>
          <a:p>
            <a:pPr>
              <a:lnSpc>
                <a:spcPct val="90000"/>
              </a:lnSpc>
              <a:buClr>
                <a:srgbClr val="FFC000"/>
              </a:buClr>
            </a:pPr>
            <a:r>
              <a:rPr lang="en-GB" altLang="is-IS" sz="2400" dirty="0">
                <a:solidFill>
                  <a:schemeClr val="tx1"/>
                </a:solidFill>
                <a:latin typeface="Garamond" pitchFamily="18" charset="0"/>
                <a:cs typeface="Times New Roman" charset="0"/>
              </a:rPr>
              <a:t>Increased public awareness and confidence in the authorities </a:t>
            </a:r>
          </a:p>
          <a:p>
            <a:pPr marL="0" indent="0">
              <a:buNone/>
            </a:pPr>
            <a:endParaRPr lang="is-IS" dirty="0">
              <a:solidFill>
                <a:schemeClr val="tx1"/>
              </a:solidFill>
            </a:endParaRPr>
          </a:p>
        </p:txBody>
      </p:sp>
    </p:spTree>
    <p:extLst>
      <p:ext uri="{BB962C8B-B14F-4D97-AF65-F5344CB8AC3E}">
        <p14:creationId xmlns:p14="http://schemas.microsoft.com/office/powerpoint/2010/main" val="3573045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704"/>
            <a:ext cx="7772400" cy="987896"/>
          </a:xfrm>
        </p:spPr>
        <p:txBody>
          <a:bodyPr/>
          <a:lstStyle/>
          <a:p>
            <a:pPr algn="l">
              <a:defRPr/>
            </a:pPr>
            <a:r>
              <a:rPr lang="en-US" sz="3200" dirty="0">
                <a:solidFill>
                  <a:schemeClr val="accent2"/>
                </a:solidFill>
                <a:latin typeface="Garamond" panose="02020404030301010803" pitchFamily="18" charset="0"/>
              </a:rPr>
              <a:t>Additional benefits:  Research </a:t>
            </a:r>
            <a:r>
              <a:rPr lang="en-US" sz="2400" dirty="0">
                <a:solidFill>
                  <a:schemeClr val="accent2"/>
                </a:solidFill>
                <a:latin typeface="Garamond" panose="02020404030301010803" pitchFamily="18" charset="0"/>
              </a:rPr>
              <a:t/>
            </a:r>
            <a:br>
              <a:rPr lang="en-US" sz="2400" dirty="0">
                <a:solidFill>
                  <a:schemeClr val="accent2"/>
                </a:solidFill>
                <a:latin typeface="Garamond" panose="02020404030301010803" pitchFamily="18" charset="0"/>
              </a:rPr>
            </a:br>
            <a:r>
              <a:rPr lang="en-US" sz="2400" dirty="0" smtClean="0">
                <a:solidFill>
                  <a:schemeClr val="accent2"/>
                </a:solidFill>
                <a:latin typeface="Garamond" panose="02020404030301010803" pitchFamily="18" charset="0"/>
              </a:rPr>
              <a:t>on </a:t>
            </a:r>
            <a:r>
              <a:rPr lang="en-US" sz="2400" dirty="0">
                <a:solidFill>
                  <a:schemeClr val="accent2"/>
                </a:solidFill>
                <a:latin typeface="Garamond" panose="02020404030301010803" pitchFamily="18" charset="0"/>
              </a:rPr>
              <a:t>the ability of victims of childhood sexual abuse (CSA) </a:t>
            </a:r>
            <a:br>
              <a:rPr lang="en-US" sz="2400" dirty="0">
                <a:solidFill>
                  <a:schemeClr val="accent2"/>
                </a:solidFill>
                <a:latin typeface="Garamond" panose="02020404030301010803" pitchFamily="18" charset="0"/>
              </a:rPr>
            </a:br>
            <a:r>
              <a:rPr lang="en-US" sz="2400" dirty="0">
                <a:solidFill>
                  <a:schemeClr val="accent2"/>
                </a:solidFill>
                <a:latin typeface="Garamond" panose="02020404030301010803" pitchFamily="18" charset="0"/>
              </a:rPr>
              <a:t>to give credible evidence. </a:t>
            </a:r>
            <a:br>
              <a:rPr lang="en-US" sz="2400" dirty="0">
                <a:solidFill>
                  <a:schemeClr val="accent2"/>
                </a:solidFill>
                <a:latin typeface="Garamond" panose="02020404030301010803" pitchFamily="18" charset="0"/>
              </a:rPr>
            </a:br>
            <a:endParaRPr lang="is-IS" sz="2400" dirty="0">
              <a:solidFill>
                <a:schemeClr val="accent2"/>
              </a:solidFill>
              <a:latin typeface="Garamond" panose="02020404030301010803" pitchFamily="18" charset="0"/>
            </a:endParaRPr>
          </a:p>
        </p:txBody>
      </p:sp>
      <p:sp>
        <p:nvSpPr>
          <p:cNvPr id="3" name="Content Placeholder 2"/>
          <p:cNvSpPr>
            <a:spLocks noGrp="1"/>
          </p:cNvSpPr>
          <p:nvPr>
            <p:ph idx="1"/>
          </p:nvPr>
        </p:nvSpPr>
        <p:spPr/>
        <p:txBody>
          <a:bodyPr/>
          <a:lstStyle/>
          <a:p>
            <a:pPr>
              <a:buFont typeface="Arial" charset="0"/>
              <a:buChar char="•"/>
            </a:pPr>
            <a:r>
              <a:rPr lang="en-US" altLang="is-IS" sz="2000" dirty="0" smtClean="0">
                <a:solidFill>
                  <a:schemeClr val="tx1"/>
                </a:solidFill>
                <a:latin typeface="Garamond" panose="02020404030301010803" pitchFamily="18" charset="0"/>
              </a:rPr>
              <a:t>Objective: </a:t>
            </a:r>
            <a:r>
              <a:rPr lang="en-US" altLang="is-IS" sz="2000" dirty="0">
                <a:solidFill>
                  <a:schemeClr val="tx1"/>
                </a:solidFill>
                <a:latin typeface="Garamond" panose="02020404030301010803" pitchFamily="18" charset="0"/>
              </a:rPr>
              <a:t>to investigate age related differences in factors associated with the nature of the allegations and the competence to give evidence and witness abilities.</a:t>
            </a:r>
          </a:p>
          <a:p>
            <a:pPr>
              <a:buFont typeface="Arial" charset="0"/>
              <a:buChar char="•"/>
            </a:pPr>
            <a:r>
              <a:rPr lang="en-US" altLang="is-IS" sz="2000" dirty="0" smtClean="0">
                <a:solidFill>
                  <a:schemeClr val="tx1"/>
                </a:solidFill>
                <a:latin typeface="Garamond" panose="02020404030301010803" pitchFamily="18" charset="0"/>
              </a:rPr>
              <a:t>Findings:</a:t>
            </a:r>
          </a:p>
          <a:p>
            <a:pPr lvl="1">
              <a:buFont typeface="Wingdings" panose="05000000000000000000" pitchFamily="2" charset="2"/>
              <a:buChar char="ü"/>
            </a:pPr>
            <a:r>
              <a:rPr lang="en-US" altLang="is-IS" sz="1800" dirty="0" smtClean="0">
                <a:solidFill>
                  <a:schemeClr val="tx1"/>
                </a:solidFill>
                <a:latin typeface="Garamond" panose="02020404030301010803" pitchFamily="18" charset="0"/>
              </a:rPr>
              <a:t>The </a:t>
            </a:r>
            <a:r>
              <a:rPr lang="en-US" altLang="is-IS" sz="1800" dirty="0">
                <a:solidFill>
                  <a:schemeClr val="tx1"/>
                </a:solidFill>
                <a:latin typeface="Garamond" panose="02020404030301010803" pitchFamily="18" charset="0"/>
              </a:rPr>
              <a:t>great majority of the youngest children, and almost all of the older children, have the basic competence to give testimony, although there are important age-related differences in basic abilities related to witness competence.</a:t>
            </a:r>
          </a:p>
          <a:p>
            <a:pPr lvl="1">
              <a:buFont typeface="Wingdings" panose="05000000000000000000" pitchFamily="2" charset="2"/>
              <a:buChar char="ü"/>
            </a:pPr>
            <a:r>
              <a:rPr lang="en-US" altLang="is-IS" sz="1800" dirty="0">
                <a:solidFill>
                  <a:schemeClr val="tx1"/>
                </a:solidFill>
                <a:latin typeface="Garamond" panose="02020404030301010803" pitchFamily="18" charset="0"/>
              </a:rPr>
              <a:t>Important age related differences were found in relation to the nature of the allegations. </a:t>
            </a:r>
          </a:p>
          <a:p>
            <a:pPr lvl="1">
              <a:buFont typeface="Wingdings" panose="05000000000000000000" pitchFamily="2" charset="2"/>
              <a:buChar char="ü"/>
            </a:pPr>
            <a:r>
              <a:rPr lang="en-US" altLang="is-IS" sz="1800" dirty="0">
                <a:solidFill>
                  <a:schemeClr val="tx1"/>
                </a:solidFill>
                <a:latin typeface="Garamond" panose="02020404030301010803" pitchFamily="18" charset="0"/>
              </a:rPr>
              <a:t>The youngest children had greatest problems with sustaining concentration during the interview and to provide detailed disclosure on the suspected abuse. </a:t>
            </a:r>
          </a:p>
        </p:txBody>
      </p:sp>
    </p:spTree>
    <p:extLst>
      <p:ext uri="{BB962C8B-B14F-4D97-AF65-F5344CB8AC3E}">
        <p14:creationId xmlns:p14="http://schemas.microsoft.com/office/powerpoint/2010/main" val="3765674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is-IS" dirty="0">
                <a:solidFill>
                  <a:schemeClr val="accent2"/>
                </a:solidFill>
                <a:latin typeface="Garamond" panose="02020404030301010803" pitchFamily="18" charset="0"/>
                <a:cs typeface="Times New Roman" pitchFamily="18" charset="0"/>
              </a:rPr>
              <a:t>M</a:t>
            </a:r>
            <a:r>
              <a:rPr lang="en-US" altLang="is-IS" dirty="0" smtClean="0">
                <a:solidFill>
                  <a:schemeClr val="accent2"/>
                </a:solidFill>
                <a:latin typeface="Garamond" panose="02020404030301010803" pitchFamily="18" charset="0"/>
                <a:cs typeface="Times New Roman" pitchFamily="18" charset="0"/>
              </a:rPr>
              <a:t>odels </a:t>
            </a:r>
            <a:r>
              <a:rPr lang="en-US" altLang="is-IS" dirty="0">
                <a:solidFill>
                  <a:schemeClr val="accent2"/>
                </a:solidFill>
                <a:latin typeface="Garamond" panose="02020404030301010803" pitchFamily="18" charset="0"/>
                <a:cs typeface="Times New Roman" pitchFamily="18" charset="0"/>
              </a:rPr>
              <a:t>of </a:t>
            </a:r>
            <a:r>
              <a:rPr lang="en-US" altLang="is-IS" dirty="0" smtClean="0">
                <a:solidFill>
                  <a:schemeClr val="accent2"/>
                </a:solidFill>
                <a:latin typeface="Garamond" panose="02020404030301010803" pitchFamily="18" charset="0"/>
                <a:cs typeface="Times New Roman" pitchFamily="18" charset="0"/>
              </a:rPr>
              <a:t>child </a:t>
            </a:r>
            <a:r>
              <a:rPr lang="en-US" altLang="is-IS" dirty="0">
                <a:solidFill>
                  <a:schemeClr val="accent2"/>
                </a:solidFill>
                <a:latin typeface="Garamond" panose="02020404030301010803" pitchFamily="18" charset="0"/>
                <a:cs typeface="Times New Roman" pitchFamily="18" charset="0"/>
              </a:rPr>
              <a:t>p</a:t>
            </a:r>
            <a:r>
              <a:rPr lang="en-US" altLang="is-IS" dirty="0" smtClean="0">
                <a:solidFill>
                  <a:schemeClr val="accent2"/>
                </a:solidFill>
                <a:latin typeface="Garamond" panose="02020404030301010803" pitchFamily="18" charset="0"/>
                <a:cs typeface="Times New Roman" pitchFamily="18" charset="0"/>
              </a:rPr>
              <a:t>rotection</a:t>
            </a:r>
            <a:r>
              <a:rPr lang="en-GB" altLang="is-IS" sz="4000" dirty="0" smtClean="0">
                <a:solidFill>
                  <a:schemeClr val="accent2"/>
                </a:solidFill>
                <a:latin typeface="Garamond" panose="02020404030301010803" pitchFamily="18" charset="0"/>
              </a:rPr>
              <a:t> </a:t>
            </a:r>
            <a:endParaRPr lang="en-GB" altLang="is-IS" sz="4000" dirty="0">
              <a:solidFill>
                <a:schemeClr val="accent2"/>
              </a:solidFill>
              <a:latin typeface="Garamond" panose="02020404030301010803" pitchFamily="18" charset="0"/>
            </a:endParaRPr>
          </a:p>
        </p:txBody>
      </p:sp>
      <p:sp>
        <p:nvSpPr>
          <p:cNvPr id="15363" name="Rectangle 3"/>
          <p:cNvSpPr>
            <a:spLocks noGrp="1" noChangeArrowheads="1"/>
          </p:cNvSpPr>
          <p:nvPr>
            <p:ph type="body" idx="1"/>
          </p:nvPr>
        </p:nvSpPr>
        <p:spPr/>
        <p:txBody>
          <a:bodyPr/>
          <a:lstStyle/>
          <a:p>
            <a:pPr>
              <a:lnSpc>
                <a:spcPct val="80000"/>
              </a:lnSpc>
              <a:buFontTx/>
              <a:buNone/>
            </a:pPr>
            <a:endParaRPr lang="en-US" altLang="is-IS" sz="2800" dirty="0"/>
          </a:p>
          <a:p>
            <a:pPr>
              <a:lnSpc>
                <a:spcPct val="80000"/>
              </a:lnSpc>
              <a:buFont typeface="Wingdings" panose="05000000000000000000" pitchFamily="2" charset="2"/>
              <a:buChar char="ü"/>
            </a:pPr>
            <a:r>
              <a:rPr lang="en-US" altLang="is-IS" sz="2800" dirty="0">
                <a:latin typeface="Garamond" panose="02020404030301010803" pitchFamily="18" charset="0"/>
              </a:rPr>
              <a:t>The “Child Rescue” Model:  investigatory, policing and procedurally driven focus</a:t>
            </a:r>
          </a:p>
          <a:p>
            <a:pPr>
              <a:lnSpc>
                <a:spcPct val="80000"/>
              </a:lnSpc>
            </a:pPr>
            <a:endParaRPr lang="en-US" altLang="is-IS" sz="2800" dirty="0">
              <a:latin typeface="Garamond" panose="02020404030301010803" pitchFamily="18" charset="0"/>
            </a:endParaRPr>
          </a:p>
          <a:p>
            <a:pPr>
              <a:lnSpc>
                <a:spcPct val="80000"/>
              </a:lnSpc>
              <a:buFont typeface="Wingdings" panose="05000000000000000000" pitchFamily="2" charset="2"/>
              <a:buChar char="ü"/>
            </a:pPr>
            <a:r>
              <a:rPr lang="en-US" altLang="is-IS" sz="2800" dirty="0">
                <a:latin typeface="Garamond" panose="02020404030301010803" pitchFamily="18" charset="0"/>
              </a:rPr>
              <a:t>The “Family Support” Model: supportive intervention and partnership with families</a:t>
            </a:r>
          </a:p>
          <a:p>
            <a:pPr>
              <a:lnSpc>
                <a:spcPct val="80000"/>
              </a:lnSpc>
            </a:pPr>
            <a:endParaRPr lang="en-US" altLang="is-IS" sz="2800" dirty="0">
              <a:latin typeface="Garamond" panose="02020404030301010803" pitchFamily="18" charset="0"/>
            </a:endParaRPr>
          </a:p>
          <a:p>
            <a:pPr>
              <a:lnSpc>
                <a:spcPct val="80000"/>
              </a:lnSpc>
              <a:buFontTx/>
              <a:buNone/>
            </a:pPr>
            <a:endParaRPr lang="en-GB" altLang="is-IS" sz="2800" dirty="0"/>
          </a:p>
          <a:p>
            <a:pPr>
              <a:lnSpc>
                <a:spcPct val="80000"/>
              </a:lnSpc>
              <a:buFontTx/>
              <a:buNone/>
            </a:pPr>
            <a:r>
              <a:rPr lang="en-GB" altLang="is-IS" sz="2800" dirty="0"/>
              <a:t> </a:t>
            </a:r>
          </a:p>
        </p:txBody>
      </p:sp>
    </p:spTree>
    <p:extLst>
      <p:ext uri="{BB962C8B-B14F-4D97-AF65-F5344CB8AC3E}">
        <p14:creationId xmlns:p14="http://schemas.microsoft.com/office/powerpoint/2010/main" val="97457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IE" altLang="is-IS" sz="4000" dirty="0" smtClean="0">
                <a:solidFill>
                  <a:schemeClr val="accent2"/>
                </a:solidFill>
                <a:latin typeface="Garamond" pitchFamily="18" charset="0"/>
              </a:rPr>
              <a:t>Opening of </a:t>
            </a:r>
            <a:r>
              <a:rPr lang="en-IE" altLang="is-IS" sz="4000" dirty="0" err="1" smtClean="0">
                <a:solidFill>
                  <a:schemeClr val="accent2"/>
                </a:solidFill>
                <a:latin typeface="Garamond" pitchFamily="18" charset="0"/>
              </a:rPr>
              <a:t>Barnahus</a:t>
            </a:r>
            <a:r>
              <a:rPr lang="en-IE" altLang="is-IS" sz="4000" dirty="0" smtClean="0">
                <a:solidFill>
                  <a:schemeClr val="accent2"/>
                </a:solidFill>
                <a:latin typeface="Garamond" pitchFamily="18" charset="0"/>
              </a:rPr>
              <a:t> </a:t>
            </a:r>
            <a:r>
              <a:rPr lang="en-IE" altLang="is-IS" sz="2800" dirty="0" smtClean="0">
                <a:solidFill>
                  <a:schemeClr val="accent2"/>
                </a:solidFill>
                <a:latin typeface="Garamond" pitchFamily="18" charset="0"/>
              </a:rPr>
              <a:t>in Sweden, 2005</a:t>
            </a:r>
          </a:p>
        </p:txBody>
      </p:sp>
      <p:pic>
        <p:nvPicPr>
          <p:cNvPr id="39939" name="Picture 3" descr="Invigning_Barnahus_Sept2005 02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03350" y="1582615"/>
            <a:ext cx="7127875" cy="4726705"/>
          </a:xfrm>
        </p:spPr>
      </p:pic>
    </p:spTree>
    <p:extLst>
      <p:ext uri="{BB962C8B-B14F-4D97-AF65-F5344CB8AC3E}">
        <p14:creationId xmlns:p14="http://schemas.microsoft.com/office/powerpoint/2010/main" val="221939496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Grp="1" noChangeArrowheads="1"/>
          </p:cNvSpPr>
          <p:nvPr>
            <p:ph type="title"/>
          </p:nvPr>
        </p:nvSpPr>
        <p:spPr/>
        <p:txBody>
          <a:bodyPr/>
          <a:lstStyle/>
          <a:p>
            <a:pPr algn="l"/>
            <a:r>
              <a:rPr lang="is-IS" altLang="is-IS" dirty="0" err="1" smtClean="0">
                <a:solidFill>
                  <a:schemeClr val="accent2"/>
                </a:solidFill>
                <a:latin typeface="Garamond" pitchFamily="18" charset="0"/>
                <a:cs typeface="Times New Roman" pitchFamily="18" charset="0"/>
              </a:rPr>
              <a:t>Norway</a:t>
            </a:r>
            <a:endParaRPr lang="en-US" altLang="is-IS" dirty="0" smtClean="0">
              <a:solidFill>
                <a:schemeClr val="accent2"/>
              </a:solidFill>
              <a:latin typeface="Garamond" pitchFamily="18" charset="0"/>
              <a:cs typeface="Times New Roman" pitchFamily="18" charset="0"/>
            </a:endParaRPr>
          </a:p>
        </p:txBody>
      </p:sp>
      <p:sp>
        <p:nvSpPr>
          <p:cNvPr id="40963" name="Rectangle 12"/>
          <p:cNvSpPr>
            <a:spLocks noGrp="1" noChangeArrowheads="1"/>
          </p:cNvSpPr>
          <p:nvPr>
            <p:ph type="body" sz="half" idx="2"/>
          </p:nvPr>
        </p:nvSpPr>
        <p:spPr>
          <a:xfrm>
            <a:off x="5580063" y="1989138"/>
            <a:ext cx="3024187" cy="3960812"/>
          </a:xfrm>
        </p:spPr>
        <p:txBody>
          <a:bodyPr/>
          <a:lstStyle/>
          <a:p>
            <a:r>
              <a:rPr lang="en-IE" altLang="is-IS" sz="2000" dirty="0" smtClean="0">
                <a:solidFill>
                  <a:schemeClr val="tx1"/>
                </a:solidFill>
                <a:latin typeface="Garamond" pitchFamily="18" charset="0"/>
                <a:cs typeface="Times New Roman" pitchFamily="18" charset="0"/>
              </a:rPr>
              <a:t>2000 – 2005 Save the Children promotes the model</a:t>
            </a:r>
          </a:p>
          <a:p>
            <a:r>
              <a:rPr lang="en-IE" altLang="is-IS" sz="2000" dirty="0" smtClean="0">
                <a:solidFill>
                  <a:schemeClr val="tx1"/>
                </a:solidFill>
                <a:latin typeface="Garamond" pitchFamily="18" charset="0"/>
                <a:cs typeface="Times New Roman" pitchFamily="18" charset="0"/>
              </a:rPr>
              <a:t>2005 Norwegian parliament decides on a pilot</a:t>
            </a:r>
          </a:p>
          <a:p>
            <a:r>
              <a:rPr lang="en-IE" altLang="is-IS" sz="2000" dirty="0" smtClean="0">
                <a:solidFill>
                  <a:schemeClr val="tx1"/>
                </a:solidFill>
                <a:latin typeface="Garamond" pitchFamily="18" charset="0"/>
                <a:cs typeface="Times New Roman" pitchFamily="18" charset="0"/>
              </a:rPr>
              <a:t>2006 Report on implementation</a:t>
            </a:r>
          </a:p>
          <a:p>
            <a:r>
              <a:rPr lang="en-IE" altLang="is-IS" sz="2000" dirty="0" smtClean="0">
                <a:solidFill>
                  <a:schemeClr val="tx1"/>
                </a:solidFill>
                <a:latin typeface="Garamond" pitchFamily="18" charset="0"/>
                <a:cs typeface="Times New Roman" pitchFamily="18" charset="0"/>
              </a:rPr>
              <a:t>2007 the first Children´s House in Norway (Bergen)</a:t>
            </a:r>
          </a:p>
          <a:p>
            <a:r>
              <a:rPr lang="en-IE" altLang="is-IS" sz="2000" dirty="0" smtClean="0">
                <a:solidFill>
                  <a:schemeClr val="tx1"/>
                </a:solidFill>
                <a:latin typeface="Garamond" pitchFamily="18" charset="0"/>
                <a:cs typeface="Times New Roman" pitchFamily="18" charset="0"/>
              </a:rPr>
              <a:t>10 facilities in operation </a:t>
            </a:r>
          </a:p>
        </p:txBody>
      </p:sp>
      <p:pic>
        <p:nvPicPr>
          <p:cNvPr id="40964" name="Content Placeholder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474788" y="1916113"/>
            <a:ext cx="2897187" cy="4114800"/>
          </a:xfrm>
        </p:spPr>
      </p:pic>
      <p:pic>
        <p:nvPicPr>
          <p:cNvPr id="4096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916113"/>
            <a:ext cx="3328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801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a:r>
              <a:rPr lang="en-IE" altLang="is-IS" dirty="0" smtClean="0">
                <a:solidFill>
                  <a:schemeClr val="accent2"/>
                </a:solidFill>
                <a:latin typeface="Garamond" pitchFamily="18" charset="0"/>
                <a:cs typeface="Times New Roman" pitchFamily="18" charset="0"/>
              </a:rPr>
              <a:t>Denmark </a:t>
            </a:r>
            <a:br>
              <a:rPr lang="en-IE" altLang="is-IS" dirty="0" smtClean="0">
                <a:solidFill>
                  <a:schemeClr val="accent2"/>
                </a:solidFill>
                <a:latin typeface="Garamond" pitchFamily="18" charset="0"/>
                <a:cs typeface="Times New Roman" pitchFamily="18" charset="0"/>
              </a:rPr>
            </a:br>
            <a:r>
              <a:rPr lang="en-IE" altLang="is-IS" sz="3600" dirty="0" smtClean="0">
                <a:solidFill>
                  <a:schemeClr val="accent2"/>
                </a:solidFill>
                <a:latin typeface="Garamond" pitchFamily="18" charset="0"/>
                <a:cs typeface="Times New Roman" pitchFamily="18" charset="0"/>
              </a:rPr>
              <a:t>and some further developments</a:t>
            </a:r>
          </a:p>
        </p:txBody>
      </p:sp>
      <p:sp>
        <p:nvSpPr>
          <p:cNvPr id="41987" name="Content Placeholder 2"/>
          <p:cNvSpPr>
            <a:spLocks noGrp="1"/>
          </p:cNvSpPr>
          <p:nvPr>
            <p:ph idx="1"/>
          </p:nvPr>
        </p:nvSpPr>
        <p:spPr/>
        <p:txBody>
          <a:bodyPr/>
          <a:lstStyle/>
          <a:p>
            <a:r>
              <a:rPr lang="en-IE" altLang="is-IS" sz="2400" dirty="0" smtClean="0">
                <a:solidFill>
                  <a:schemeClr val="tx1"/>
                </a:solidFill>
                <a:latin typeface="Garamond" pitchFamily="18" charset="0"/>
                <a:cs typeface="Times New Roman" pitchFamily="18" charset="0"/>
              </a:rPr>
              <a:t>New Act. on Social </a:t>
            </a:r>
            <a:r>
              <a:rPr lang="en-IE" altLang="is-IS" sz="2400" dirty="0" err="1" smtClean="0">
                <a:solidFill>
                  <a:schemeClr val="tx1"/>
                </a:solidFill>
                <a:latin typeface="Garamond" pitchFamily="18" charset="0"/>
                <a:cs typeface="Times New Roman" pitchFamily="18" charset="0"/>
              </a:rPr>
              <a:t>Sevice</a:t>
            </a:r>
            <a:r>
              <a:rPr lang="en-IE" altLang="is-IS" sz="2400" dirty="0" smtClean="0">
                <a:solidFill>
                  <a:schemeClr val="tx1"/>
                </a:solidFill>
                <a:latin typeface="Garamond" pitchFamily="18" charset="0"/>
                <a:cs typeface="Times New Roman" pitchFamily="18" charset="0"/>
              </a:rPr>
              <a:t> mandate response to reports of abuse an neglect within 24 and a referrals to </a:t>
            </a:r>
            <a:r>
              <a:rPr lang="en-IE" altLang="is-IS" sz="2400" dirty="0" err="1" smtClean="0">
                <a:solidFill>
                  <a:schemeClr val="tx1"/>
                </a:solidFill>
                <a:latin typeface="Garamond" pitchFamily="18" charset="0"/>
                <a:cs typeface="Times New Roman" pitchFamily="18" charset="0"/>
              </a:rPr>
              <a:t>Barnahus</a:t>
            </a:r>
            <a:r>
              <a:rPr lang="en-IE" altLang="is-IS" sz="2400" dirty="0" smtClean="0">
                <a:solidFill>
                  <a:schemeClr val="tx1"/>
                </a:solidFill>
                <a:latin typeface="Garamond" pitchFamily="18" charset="0"/>
                <a:cs typeface="Times New Roman" pitchFamily="18" charset="0"/>
              </a:rPr>
              <a:t>.</a:t>
            </a:r>
          </a:p>
          <a:p>
            <a:r>
              <a:rPr lang="en-IE" altLang="is-IS" sz="2400" dirty="0" smtClean="0">
                <a:solidFill>
                  <a:schemeClr val="tx1"/>
                </a:solidFill>
                <a:latin typeface="Garamond" pitchFamily="18" charset="0"/>
                <a:cs typeface="Times New Roman" pitchFamily="18" charset="0"/>
              </a:rPr>
              <a:t>Five </a:t>
            </a:r>
            <a:r>
              <a:rPr lang="en-IE" altLang="is-IS" sz="2400" dirty="0" err="1" smtClean="0">
                <a:solidFill>
                  <a:schemeClr val="tx1"/>
                </a:solidFill>
                <a:latin typeface="Garamond" pitchFamily="18" charset="0"/>
                <a:cs typeface="Times New Roman" pitchFamily="18" charset="0"/>
              </a:rPr>
              <a:t>Barnahus</a:t>
            </a:r>
            <a:r>
              <a:rPr lang="en-IE" altLang="is-IS" sz="2400" dirty="0" smtClean="0">
                <a:solidFill>
                  <a:schemeClr val="tx1"/>
                </a:solidFill>
                <a:latin typeface="Garamond" pitchFamily="18" charset="0"/>
                <a:cs typeface="Times New Roman" pitchFamily="18" charset="0"/>
              </a:rPr>
              <a:t> opened in November 2013</a:t>
            </a:r>
          </a:p>
          <a:p>
            <a:r>
              <a:rPr lang="en-IE" altLang="is-IS" sz="2400" dirty="0" smtClean="0">
                <a:solidFill>
                  <a:schemeClr val="tx1"/>
                </a:solidFill>
                <a:latin typeface="Garamond" pitchFamily="18" charset="0"/>
                <a:cs typeface="Times New Roman" pitchFamily="18" charset="0"/>
              </a:rPr>
              <a:t> The first Children´s House in Greenland opened in 2011 and in the Faroe islands in 2014</a:t>
            </a:r>
          </a:p>
          <a:p>
            <a:r>
              <a:rPr lang="en-IE" altLang="is-IS" sz="2400" dirty="0" smtClean="0">
                <a:solidFill>
                  <a:schemeClr val="tx1"/>
                </a:solidFill>
                <a:latin typeface="Garamond" pitchFamily="18" charset="0"/>
                <a:cs typeface="Times New Roman" pitchFamily="18" charset="0"/>
              </a:rPr>
              <a:t>The Ministry of Justice in Finland decided on a „pilot“ Children´s House in 2011</a:t>
            </a:r>
          </a:p>
          <a:p>
            <a:r>
              <a:rPr lang="en-IE" altLang="is-IS" sz="2400" dirty="0" smtClean="0">
                <a:solidFill>
                  <a:schemeClr val="tx1"/>
                </a:solidFill>
                <a:latin typeface="Garamond" pitchFamily="18" charset="0"/>
                <a:cs typeface="Times New Roman" pitchFamily="18" charset="0"/>
              </a:rPr>
              <a:t>The Ministry of Social Security and Labour in Lithuania started preparation for setting up Children´s House in 2012</a:t>
            </a:r>
          </a:p>
          <a:p>
            <a:r>
              <a:rPr lang="en-IE" altLang="is-IS" sz="2400" dirty="0" smtClean="0">
                <a:solidFill>
                  <a:schemeClr val="tx1"/>
                </a:solidFill>
                <a:latin typeface="Garamond" pitchFamily="18" charset="0"/>
                <a:cs typeface="Times New Roman" pitchFamily="18" charset="0"/>
              </a:rPr>
              <a:t>Netherlands, Latvia, Greece, Turkey</a:t>
            </a:r>
          </a:p>
        </p:txBody>
      </p:sp>
    </p:spTree>
    <p:extLst>
      <p:ext uri="{BB962C8B-B14F-4D97-AF65-F5344CB8AC3E}">
        <p14:creationId xmlns:p14="http://schemas.microsoft.com/office/powerpoint/2010/main" val="297232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GB" altLang="is-IS" dirty="0" smtClean="0">
                <a:solidFill>
                  <a:schemeClr val="accent2"/>
                </a:solidFill>
                <a:latin typeface="Garamond" pitchFamily="18" charset="0"/>
              </a:rPr>
              <a:t>The Lanzarote Convention</a:t>
            </a:r>
          </a:p>
        </p:txBody>
      </p:sp>
      <p:sp>
        <p:nvSpPr>
          <p:cNvPr id="3" name="Content Placeholder 2"/>
          <p:cNvSpPr>
            <a:spLocks noGrp="1"/>
          </p:cNvSpPr>
          <p:nvPr>
            <p:ph idx="1"/>
          </p:nvPr>
        </p:nvSpPr>
        <p:spPr/>
        <p:txBody>
          <a:bodyPr/>
          <a:lstStyle/>
          <a:p>
            <a:pPr>
              <a:buFont typeface="Wingdings" pitchFamily="2" charset="2"/>
              <a:buChar char=""/>
              <a:defRPr/>
            </a:pPr>
            <a:r>
              <a:rPr lang="en-GB" dirty="0" smtClean="0">
                <a:solidFill>
                  <a:schemeClr val="tx2"/>
                </a:solidFill>
                <a:latin typeface="Garamond" panose="02020404030301010803" pitchFamily="18" charset="0"/>
              </a:rPr>
              <a:t>Unique among International Agreements</a:t>
            </a:r>
          </a:p>
          <a:p>
            <a:pPr>
              <a:buFont typeface="Wingdings" pitchFamily="2" charset="2"/>
              <a:buChar char=""/>
              <a:defRPr/>
            </a:pPr>
            <a:r>
              <a:rPr lang="en-GB" dirty="0" smtClean="0">
                <a:solidFill>
                  <a:schemeClr val="tx2"/>
                </a:solidFill>
                <a:latin typeface="Garamond" panose="02020404030301010803" pitchFamily="18" charset="0"/>
              </a:rPr>
              <a:t>Basic characteristics:</a:t>
            </a:r>
          </a:p>
          <a:p>
            <a:pPr lvl="1">
              <a:buFont typeface="Wingdings" pitchFamily="2" charset="2"/>
              <a:buChar char=""/>
              <a:defRPr/>
            </a:pPr>
            <a:r>
              <a:rPr lang="en-GB" dirty="0" smtClean="0">
                <a:solidFill>
                  <a:schemeClr val="tx2"/>
                </a:solidFill>
                <a:latin typeface="Garamond" panose="02020404030301010803" pitchFamily="18" charset="0"/>
              </a:rPr>
              <a:t>Child-friendly</a:t>
            </a:r>
          </a:p>
          <a:p>
            <a:pPr lvl="1">
              <a:buFont typeface="Wingdings" pitchFamily="2" charset="2"/>
              <a:buChar char=""/>
              <a:defRPr/>
            </a:pPr>
            <a:r>
              <a:rPr lang="en-GB" dirty="0" smtClean="0">
                <a:solidFill>
                  <a:schemeClr val="tx2"/>
                </a:solidFill>
                <a:latin typeface="Garamond" panose="02020404030301010803" pitchFamily="18" charset="0"/>
              </a:rPr>
              <a:t>Comprehensive</a:t>
            </a:r>
          </a:p>
          <a:p>
            <a:pPr lvl="2">
              <a:buFont typeface="Arial" panose="020B0604020202020204" pitchFamily="34" charset="0"/>
              <a:buChar char="•"/>
              <a:defRPr/>
            </a:pPr>
            <a:r>
              <a:rPr lang="en-GB" dirty="0" smtClean="0">
                <a:solidFill>
                  <a:schemeClr val="tx2"/>
                </a:solidFill>
                <a:latin typeface="Garamond" panose="02020404030301010803" pitchFamily="18" charset="0"/>
              </a:rPr>
              <a:t>In terms of scope</a:t>
            </a:r>
          </a:p>
          <a:p>
            <a:pPr lvl="2">
              <a:buFont typeface="Arial" panose="020B0604020202020204" pitchFamily="34" charset="0"/>
              <a:buChar char="•"/>
              <a:defRPr/>
            </a:pPr>
            <a:r>
              <a:rPr lang="en-GB" dirty="0" smtClean="0">
                <a:solidFill>
                  <a:schemeClr val="tx2"/>
                </a:solidFill>
                <a:latin typeface="Garamond" panose="02020404030301010803" pitchFamily="18" charset="0"/>
              </a:rPr>
              <a:t>In terms of content</a:t>
            </a:r>
          </a:p>
          <a:p>
            <a:pPr lvl="1">
              <a:buFont typeface="Wingdings" pitchFamily="2" charset="2"/>
              <a:buChar char=""/>
              <a:defRPr/>
            </a:pPr>
            <a:r>
              <a:rPr lang="en-GB" dirty="0" smtClean="0">
                <a:solidFill>
                  <a:schemeClr val="tx2"/>
                </a:solidFill>
                <a:latin typeface="Garamond" panose="02020404030301010803" pitchFamily="18" charset="0"/>
              </a:rPr>
              <a:t>Interdisciplinary/Multiagency</a:t>
            </a:r>
          </a:p>
          <a:p>
            <a:pPr lvl="1">
              <a:buFont typeface="Wingdings" pitchFamily="2" charset="2"/>
              <a:buChar char=""/>
              <a:defRPr/>
            </a:pPr>
            <a:r>
              <a:rPr lang="en-GB" dirty="0" smtClean="0">
                <a:solidFill>
                  <a:schemeClr val="tx2"/>
                </a:solidFill>
                <a:latin typeface="Garamond" panose="02020404030301010803" pitchFamily="18" charset="0"/>
              </a:rPr>
              <a:t>Proactive</a:t>
            </a:r>
          </a:p>
          <a:p>
            <a:pPr lvl="1">
              <a:buFont typeface="Wingdings" pitchFamily="2" charset="2"/>
              <a:buChar char=""/>
              <a:defRPr/>
            </a:pPr>
            <a:endParaRPr lang="en-GB" dirty="0" smtClean="0"/>
          </a:p>
          <a:p>
            <a:pPr marL="0" indent="0">
              <a:buFont typeface="Wingdings" pitchFamily="2" charset="2"/>
              <a:buNone/>
              <a:defRPr/>
            </a:pPr>
            <a:endParaRPr lang="en-GB" dirty="0"/>
          </a:p>
        </p:txBody>
      </p:sp>
    </p:spTree>
    <p:extLst>
      <p:ext uri="{BB962C8B-B14F-4D97-AF65-F5344CB8AC3E}">
        <p14:creationId xmlns:p14="http://schemas.microsoft.com/office/powerpoint/2010/main" val="3610570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47192"/>
          </a:xfrm>
        </p:spPr>
        <p:txBody>
          <a:bodyPr/>
          <a:lstStyle/>
          <a:p>
            <a:pPr algn="l"/>
            <a:r>
              <a:rPr lang="en-IE" altLang="is-IS" sz="3600" dirty="0" smtClean="0">
                <a:solidFill>
                  <a:schemeClr val="accent2"/>
                </a:solidFill>
                <a:latin typeface="Garamond" pitchFamily="18" charset="0"/>
                <a:cs typeface="Times New Roman" charset="0"/>
              </a:rPr>
              <a:t>UN and </a:t>
            </a:r>
            <a:r>
              <a:rPr lang="en-IE" altLang="is-IS" sz="3600" dirty="0" err="1" smtClean="0">
                <a:solidFill>
                  <a:schemeClr val="accent2"/>
                </a:solidFill>
                <a:latin typeface="Garamond" pitchFamily="18" charset="0"/>
                <a:cs typeface="Times New Roman" charset="0"/>
              </a:rPr>
              <a:t>CoE</a:t>
            </a:r>
            <a:r>
              <a:rPr lang="en-IE" altLang="is-IS" sz="3600" dirty="0" smtClean="0">
                <a:solidFill>
                  <a:schemeClr val="accent2"/>
                </a:solidFill>
                <a:latin typeface="Garamond" pitchFamily="18" charset="0"/>
                <a:cs typeface="Times New Roman" charset="0"/>
              </a:rPr>
              <a:t> Standard setting</a:t>
            </a:r>
            <a:endParaRPr lang="en-IE" sz="3600" dirty="0">
              <a:solidFill>
                <a:schemeClr val="accent2"/>
              </a:solidFill>
            </a:endParaRPr>
          </a:p>
        </p:txBody>
      </p:sp>
      <p:sp>
        <p:nvSpPr>
          <p:cNvPr id="3" name="Content Placeholder 2"/>
          <p:cNvSpPr>
            <a:spLocks noGrp="1"/>
          </p:cNvSpPr>
          <p:nvPr>
            <p:ph idx="1"/>
          </p:nvPr>
        </p:nvSpPr>
        <p:spPr>
          <a:xfrm>
            <a:off x="685800" y="1412776"/>
            <a:ext cx="7772400" cy="4683224"/>
          </a:xfrm>
        </p:spPr>
        <p:txBody>
          <a:bodyPr/>
          <a:lstStyle/>
          <a:p>
            <a:pPr lvl="1">
              <a:buFont typeface="Arial" charset="0"/>
              <a:buChar char="•"/>
            </a:pPr>
            <a:r>
              <a:rPr lang="en-US" altLang="is-IS" dirty="0">
                <a:solidFill>
                  <a:schemeClr val="tx1"/>
                </a:solidFill>
                <a:latin typeface="Garamond" pitchFamily="18" charset="0"/>
                <a:cs typeface="Times New Roman" charset="0"/>
              </a:rPr>
              <a:t>Guidelines on Child friendly justice</a:t>
            </a:r>
          </a:p>
          <a:p>
            <a:pPr lvl="2"/>
            <a:r>
              <a:rPr lang="en-US" altLang="is-IS" sz="2000" dirty="0">
                <a:solidFill>
                  <a:schemeClr val="tx1"/>
                </a:solidFill>
                <a:latin typeface="Garamond" pitchFamily="18" charset="0"/>
                <a:cs typeface="Times New Roman" charset="0"/>
              </a:rPr>
              <a:t>Promoting other child-friendly actions: </a:t>
            </a:r>
            <a:br>
              <a:rPr lang="en-US" altLang="is-IS" sz="2000" dirty="0">
                <a:solidFill>
                  <a:schemeClr val="tx1"/>
                </a:solidFill>
                <a:latin typeface="Garamond" pitchFamily="18" charset="0"/>
                <a:cs typeface="Times New Roman" charset="0"/>
              </a:rPr>
            </a:br>
            <a:r>
              <a:rPr lang="en-US" altLang="is-IS" sz="2000" dirty="0">
                <a:solidFill>
                  <a:schemeClr val="tx1"/>
                </a:solidFill>
                <a:latin typeface="Garamond" pitchFamily="18" charset="0"/>
                <a:cs typeface="Times New Roman" charset="0"/>
              </a:rPr>
              <a:t>“set up child-friendly, multi-agency and interdisciplinary centers for child victims and witnesses where children could be interviewed and medically examined for forensic purposes, comprehensively assessed and receive all relevant therapeutic services from appropriate professionals”</a:t>
            </a:r>
          </a:p>
          <a:p>
            <a:pPr lvl="1">
              <a:buFont typeface="Arial" charset="0"/>
              <a:buChar char="•"/>
            </a:pPr>
            <a:r>
              <a:rPr lang="en-US" altLang="is-IS" dirty="0">
                <a:solidFill>
                  <a:schemeClr val="tx1"/>
                </a:solidFill>
                <a:latin typeface="Garamond" pitchFamily="18" charset="0"/>
                <a:cs typeface="Times New Roman" charset="0"/>
              </a:rPr>
              <a:t>Rec(2011)12 on Children´s Rights and Social Services</a:t>
            </a:r>
          </a:p>
          <a:p>
            <a:pPr lvl="1">
              <a:buFont typeface="Arial" charset="0"/>
              <a:buChar char="•"/>
            </a:pPr>
            <a:r>
              <a:rPr lang="en-US" altLang="is-IS" dirty="0">
                <a:solidFill>
                  <a:schemeClr val="tx1"/>
                </a:solidFill>
                <a:latin typeface="Garamond" pitchFamily="18" charset="0"/>
                <a:cs typeface="Times New Roman" charset="0"/>
              </a:rPr>
              <a:t>The UN Guidelines on Justice in Matters involving Child Victims and Witnesses of Crime (2005)</a:t>
            </a:r>
          </a:p>
          <a:p>
            <a:endParaRPr lang="is-IS" altLang="is-IS" dirty="0">
              <a:solidFill>
                <a:schemeClr val="tx1"/>
              </a:solidFill>
            </a:endParaRPr>
          </a:p>
          <a:p>
            <a:endParaRPr lang="is-IS" dirty="0"/>
          </a:p>
        </p:txBody>
      </p:sp>
    </p:spTree>
    <p:extLst>
      <p:ext uri="{BB962C8B-B14F-4D97-AF65-F5344CB8AC3E}">
        <p14:creationId xmlns:p14="http://schemas.microsoft.com/office/powerpoint/2010/main" val="2294984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is-IS" dirty="0" smtClean="0">
                <a:solidFill>
                  <a:schemeClr val="accent2"/>
                </a:solidFill>
                <a:latin typeface="Garamond" panose="02020404030301010803" pitchFamily="18" charset="0"/>
              </a:rPr>
              <a:t>Investigative interviews: age</a:t>
            </a:r>
            <a:endParaRPr lang="is-IS" dirty="0">
              <a:solidFill>
                <a:schemeClr val="accent2"/>
              </a:solidFill>
              <a:latin typeface="Garamond" panose="02020404030301010803"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600104847"/>
              </p:ext>
            </p:extLst>
          </p:nvPr>
        </p:nvGraphicFramePr>
        <p:xfrm>
          <a:off x="827584" y="2060848"/>
          <a:ext cx="7344816" cy="3747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7515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is-IS" dirty="0" smtClean="0">
                <a:solidFill>
                  <a:schemeClr val="accent2"/>
                </a:solidFill>
                <a:latin typeface="Garamond" panose="02020404030301010803" pitchFamily="18" charset="0"/>
              </a:rPr>
              <a:t>Investigative interviews: sex</a:t>
            </a:r>
            <a:endParaRPr lang="is-IS" dirty="0">
              <a:solidFill>
                <a:schemeClr val="accent2"/>
              </a:solidFill>
              <a:latin typeface="Garamond" panose="02020404030301010803"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191296936"/>
              </p:ext>
            </p:extLst>
          </p:nvPr>
        </p:nvGraphicFramePr>
        <p:xfrm>
          <a:off x="827584" y="2057400"/>
          <a:ext cx="7200800" cy="3603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91921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712"/>
            <a:ext cx="7772400" cy="915888"/>
          </a:xfrm>
        </p:spPr>
        <p:txBody>
          <a:bodyPr>
            <a:normAutofit/>
          </a:bodyPr>
          <a:lstStyle/>
          <a:p>
            <a:pPr algn="l"/>
            <a:r>
              <a:rPr lang="is-IS" sz="3600" dirty="0" err="1" smtClean="0">
                <a:solidFill>
                  <a:schemeClr val="accent2"/>
                </a:solidFill>
                <a:latin typeface="Garamond" panose="02020404030301010803" pitchFamily="18" charset="0"/>
              </a:rPr>
              <a:t>Children</a:t>
            </a:r>
            <a:r>
              <a:rPr lang="is-IS" sz="3600" dirty="0" smtClean="0">
                <a:solidFill>
                  <a:schemeClr val="accent2"/>
                </a:solidFill>
                <a:latin typeface="Garamond" panose="02020404030301010803" pitchFamily="18" charset="0"/>
              </a:rPr>
              <a:t> </a:t>
            </a:r>
            <a:r>
              <a:rPr lang="is-IS" sz="3600" dirty="0" err="1" smtClean="0">
                <a:solidFill>
                  <a:schemeClr val="accent2"/>
                </a:solidFill>
                <a:latin typeface="Garamond" panose="02020404030301010803" pitchFamily="18" charset="0"/>
              </a:rPr>
              <a:t>who</a:t>
            </a:r>
            <a:r>
              <a:rPr lang="is-IS" sz="3600" dirty="0" smtClean="0">
                <a:solidFill>
                  <a:schemeClr val="accent2"/>
                </a:solidFill>
                <a:latin typeface="Garamond" panose="02020404030301010803" pitchFamily="18" charset="0"/>
              </a:rPr>
              <a:t> </a:t>
            </a:r>
            <a:r>
              <a:rPr lang="is-IS" sz="3600" dirty="0" err="1" smtClean="0">
                <a:solidFill>
                  <a:schemeClr val="accent2"/>
                </a:solidFill>
                <a:latin typeface="Garamond" panose="02020404030301010803" pitchFamily="18" charset="0"/>
              </a:rPr>
              <a:t>disclose</a:t>
            </a:r>
            <a:r>
              <a:rPr lang="is-IS" sz="3600" dirty="0" smtClean="0">
                <a:solidFill>
                  <a:schemeClr val="accent2"/>
                </a:solidFill>
                <a:latin typeface="Garamond" panose="02020404030301010803" pitchFamily="18" charset="0"/>
              </a:rPr>
              <a:t> SA</a:t>
            </a:r>
            <a:endParaRPr lang="is-IS" sz="3600" dirty="0">
              <a:solidFill>
                <a:schemeClr val="accent2"/>
              </a:solidFill>
              <a:latin typeface="Garamond" panose="02020404030301010803"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2756605300"/>
              </p:ext>
            </p:extLst>
          </p:nvPr>
        </p:nvGraphicFramePr>
        <p:xfrm>
          <a:off x="899592" y="2060848"/>
          <a:ext cx="7272808" cy="3819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191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2"/>
                </a:solidFill>
                <a:latin typeface="Garamond" panose="02020404030301010803" pitchFamily="18" charset="0"/>
              </a:rPr>
              <a:t>T</a:t>
            </a:r>
            <a:r>
              <a:rPr lang="en-US" dirty="0" smtClean="0">
                <a:solidFill>
                  <a:schemeClr val="accent2"/>
                </a:solidFill>
                <a:latin typeface="Garamond" panose="02020404030301010803" pitchFamily="18" charset="0"/>
              </a:rPr>
              <a:t>reatment cases: age</a:t>
            </a:r>
            <a:endParaRPr lang="is-IS" dirty="0">
              <a:solidFill>
                <a:schemeClr val="accent2"/>
              </a:solidFill>
              <a:latin typeface="Garamond" panose="02020404030301010803"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1631926400"/>
              </p:ext>
            </p:extLst>
          </p:nvPr>
        </p:nvGraphicFramePr>
        <p:xfrm>
          <a:off x="683568" y="2057400"/>
          <a:ext cx="7200800" cy="4107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8118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764704"/>
            <a:ext cx="8229600" cy="1224136"/>
          </a:xfrm>
        </p:spPr>
        <p:txBody>
          <a:bodyPr>
            <a:normAutofit/>
          </a:bodyPr>
          <a:lstStyle/>
          <a:p>
            <a:pPr algn="l"/>
            <a:r>
              <a:rPr lang="en-US" sz="2800" dirty="0" smtClean="0">
                <a:solidFill>
                  <a:schemeClr val="accent2"/>
                </a:solidFill>
                <a:latin typeface="Garamond" panose="02020404030301010803" pitchFamily="18" charset="0"/>
              </a:rPr>
              <a:t>Medical examination: Children´s House </a:t>
            </a:r>
            <a:r>
              <a:rPr lang="en-US" sz="2800" dirty="0" err="1" smtClean="0">
                <a:solidFill>
                  <a:schemeClr val="accent2"/>
                </a:solidFill>
                <a:latin typeface="Garamond" panose="02020404030301010803" pitchFamily="18" charset="0"/>
              </a:rPr>
              <a:t>v.s</a:t>
            </a:r>
            <a:r>
              <a:rPr lang="en-US" sz="2800" dirty="0" smtClean="0">
                <a:solidFill>
                  <a:schemeClr val="accent2"/>
                </a:solidFill>
                <a:latin typeface="Garamond" panose="02020404030301010803" pitchFamily="18" charset="0"/>
              </a:rPr>
              <a:t>. acute forensic exams at the University Hospital</a:t>
            </a:r>
            <a:endParaRPr lang="is-IS" sz="2800" dirty="0">
              <a:solidFill>
                <a:schemeClr val="accent2"/>
              </a:solidFill>
              <a:latin typeface="Garamond" panose="02020404030301010803"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3439155871"/>
              </p:ext>
            </p:extLst>
          </p:nvPr>
        </p:nvGraphicFramePr>
        <p:xfrm>
          <a:off x="899592" y="2057400"/>
          <a:ext cx="7416824" cy="3963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244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chemeClr val="accent2"/>
                </a:solidFill>
                <a:latin typeface="Garamond" panose="02020404030301010803" pitchFamily="18" charset="0"/>
              </a:rPr>
              <a:t>Convergence</a:t>
            </a:r>
            <a:br>
              <a:rPr lang="en-IE" dirty="0" smtClean="0">
                <a:solidFill>
                  <a:schemeClr val="accent2"/>
                </a:solidFill>
                <a:latin typeface="Garamond" panose="02020404030301010803" pitchFamily="18" charset="0"/>
              </a:rPr>
            </a:br>
            <a:r>
              <a:rPr lang="en-IE" sz="3200" dirty="0" smtClean="0">
                <a:solidFill>
                  <a:schemeClr val="accent2"/>
                </a:solidFill>
                <a:latin typeface="Garamond" panose="02020404030301010803" pitchFamily="18" charset="0"/>
              </a:rPr>
              <a:t>towards a unified approach</a:t>
            </a:r>
            <a:endParaRPr lang="en-IE" sz="3200" dirty="0">
              <a:solidFill>
                <a:schemeClr val="accent2"/>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IE" dirty="0" smtClean="0">
                <a:latin typeface="Garamond" panose="02020404030301010803" pitchFamily="18" charset="0"/>
              </a:rPr>
              <a:t>The impact of</a:t>
            </a:r>
          </a:p>
          <a:p>
            <a:pPr>
              <a:buFont typeface="Wingdings" panose="05000000000000000000" pitchFamily="2" charset="2"/>
              <a:buChar char="ü"/>
            </a:pPr>
            <a:r>
              <a:rPr lang="en-IE" dirty="0" smtClean="0">
                <a:latin typeface="Garamond" panose="02020404030301010803" pitchFamily="18" charset="0"/>
              </a:rPr>
              <a:t>Un CRC and a new perception of the child</a:t>
            </a:r>
          </a:p>
          <a:p>
            <a:pPr>
              <a:buFont typeface="Wingdings" panose="05000000000000000000" pitchFamily="2" charset="2"/>
              <a:buChar char="ü"/>
            </a:pPr>
            <a:r>
              <a:rPr lang="en-IE" dirty="0" smtClean="0">
                <a:latin typeface="Garamond" panose="02020404030301010803" pitchFamily="18" charset="0"/>
              </a:rPr>
              <a:t>New knowledge, sharing of experiences and dissemination of information</a:t>
            </a:r>
          </a:p>
          <a:p>
            <a:pPr>
              <a:buFont typeface="Wingdings" panose="05000000000000000000" pitchFamily="2" charset="2"/>
              <a:buChar char="ü"/>
            </a:pPr>
            <a:r>
              <a:rPr lang="en-GB" dirty="0" smtClean="0">
                <a:latin typeface="Garamond" panose="02020404030301010803" pitchFamily="18" charset="0"/>
              </a:rPr>
              <a:t>ECHR</a:t>
            </a:r>
            <a:r>
              <a:rPr lang="en-GB" dirty="0">
                <a:latin typeface="Garamond" panose="02020404030301010803" pitchFamily="18" charset="0"/>
              </a:rPr>
              <a:t>, CETS no. </a:t>
            </a:r>
            <a:r>
              <a:rPr lang="en-GB" dirty="0" smtClean="0">
                <a:latin typeface="Garamond" panose="02020404030301010803" pitchFamily="18" charset="0"/>
              </a:rPr>
              <a:t>5 and CETS no.35</a:t>
            </a:r>
          </a:p>
          <a:p>
            <a:pPr>
              <a:buFont typeface="Wingdings" panose="05000000000000000000" pitchFamily="2" charset="2"/>
              <a:buChar char="ü"/>
            </a:pPr>
            <a:r>
              <a:rPr lang="en-GB" dirty="0">
                <a:latin typeface="Garamond" panose="02020404030301010803" pitchFamily="18" charset="0"/>
              </a:rPr>
              <a:t>European Court of Human Rights (the Court)</a:t>
            </a:r>
            <a:endParaRPr lang="is-IS" dirty="0">
              <a:latin typeface="Garamond" panose="02020404030301010803" pitchFamily="18" charset="0"/>
            </a:endParaRPr>
          </a:p>
        </p:txBody>
      </p:sp>
    </p:spTree>
    <p:extLst>
      <p:ext uri="{BB962C8B-B14F-4D97-AF65-F5344CB8AC3E}">
        <p14:creationId xmlns:p14="http://schemas.microsoft.com/office/powerpoint/2010/main" val="1742128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is-IS" dirty="0" err="1" smtClean="0">
                <a:solidFill>
                  <a:schemeClr val="accent2"/>
                </a:solidFill>
                <a:latin typeface="Garamond" panose="02020404030301010803" pitchFamily="18" charset="0"/>
              </a:rPr>
              <a:t>Victim</a:t>
            </a:r>
            <a:r>
              <a:rPr lang="is-IS" dirty="0">
                <a:solidFill>
                  <a:schemeClr val="accent2"/>
                </a:solidFill>
                <a:latin typeface="Garamond" panose="02020404030301010803" pitchFamily="18" charset="0"/>
              </a:rPr>
              <a:t>/</a:t>
            </a:r>
            <a:r>
              <a:rPr lang="is-IS" dirty="0" smtClean="0">
                <a:solidFill>
                  <a:schemeClr val="accent2"/>
                </a:solidFill>
                <a:latin typeface="Garamond" panose="02020404030301010803" pitchFamily="18" charset="0"/>
              </a:rPr>
              <a:t>offender </a:t>
            </a:r>
            <a:r>
              <a:rPr lang="is-IS" dirty="0" err="1" smtClean="0">
                <a:solidFill>
                  <a:schemeClr val="accent2"/>
                </a:solidFill>
                <a:latin typeface="Garamond" panose="02020404030301010803" pitchFamily="18" charset="0"/>
              </a:rPr>
              <a:t>relations</a:t>
            </a:r>
            <a:endParaRPr lang="is-IS" dirty="0">
              <a:solidFill>
                <a:schemeClr val="accent2"/>
              </a:solidFill>
              <a:latin typeface="Garamond" panose="02020404030301010803"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52638"/>
            <a:ext cx="7272808" cy="389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697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052736"/>
            <a:ext cx="7772400" cy="699864"/>
          </a:xfrm>
        </p:spPr>
        <p:txBody>
          <a:bodyPr/>
          <a:lstStyle/>
          <a:p>
            <a:pPr algn="l"/>
            <a:r>
              <a:rPr lang="is-IS" sz="3200" dirty="0">
                <a:solidFill>
                  <a:schemeClr val="accent2"/>
                </a:solidFill>
              </a:rPr>
              <a:t>r</a:t>
            </a:r>
            <a:r>
              <a:rPr lang="is-IS" sz="3200" dirty="0" smtClean="0">
                <a:solidFill>
                  <a:schemeClr val="accent2"/>
                </a:solidFill>
              </a:rPr>
              <a:t>eports </a:t>
            </a:r>
            <a:r>
              <a:rPr lang="is-IS" sz="3200" dirty="0" err="1" smtClean="0">
                <a:solidFill>
                  <a:schemeClr val="accent2"/>
                </a:solidFill>
              </a:rPr>
              <a:t>to</a:t>
            </a:r>
            <a:r>
              <a:rPr lang="is-IS" sz="3200" dirty="0" smtClean="0">
                <a:solidFill>
                  <a:schemeClr val="accent2"/>
                </a:solidFill>
              </a:rPr>
              <a:t> </a:t>
            </a:r>
            <a:r>
              <a:rPr lang="is-IS" sz="3200" dirty="0" err="1" smtClean="0">
                <a:solidFill>
                  <a:schemeClr val="accent2"/>
                </a:solidFill>
              </a:rPr>
              <a:t>local</a:t>
            </a:r>
            <a:r>
              <a:rPr lang="is-IS" sz="3200" dirty="0" smtClean="0">
                <a:solidFill>
                  <a:schemeClr val="accent2"/>
                </a:solidFill>
              </a:rPr>
              <a:t> CPS </a:t>
            </a:r>
            <a:r>
              <a:rPr lang="is-IS" sz="3200" dirty="0" err="1" smtClean="0">
                <a:solidFill>
                  <a:schemeClr val="accent2"/>
                </a:solidFill>
              </a:rPr>
              <a:t>on</a:t>
            </a:r>
            <a:r>
              <a:rPr lang="is-IS" sz="3200" dirty="0" smtClean="0">
                <a:solidFill>
                  <a:schemeClr val="accent2"/>
                </a:solidFill>
              </a:rPr>
              <a:t> </a:t>
            </a:r>
            <a:r>
              <a:rPr lang="is-IS" sz="3200" dirty="0" err="1" smtClean="0">
                <a:solidFill>
                  <a:schemeClr val="accent2"/>
                </a:solidFill>
              </a:rPr>
              <a:t>suspected</a:t>
            </a:r>
            <a:r>
              <a:rPr lang="is-IS" sz="3200" dirty="0" smtClean="0">
                <a:solidFill>
                  <a:schemeClr val="accent2"/>
                </a:solidFill>
              </a:rPr>
              <a:t> SA</a:t>
            </a:r>
            <a:endParaRPr lang="is-IS" sz="3200" dirty="0">
              <a:solidFill>
                <a:schemeClr val="accent2"/>
              </a:solidFill>
            </a:endParaRPr>
          </a:p>
        </p:txBody>
      </p:sp>
      <p:graphicFrame>
        <p:nvGraphicFramePr>
          <p:cNvPr id="8" name="Chart 7"/>
          <p:cNvGraphicFramePr>
            <a:graphicFrameLocks/>
          </p:cNvGraphicFramePr>
          <p:nvPr>
            <p:extLst>
              <p:ext uri="{D42A27DB-BD31-4B8C-83A1-F6EECF244321}">
                <p14:modId xmlns:p14="http://schemas.microsoft.com/office/powerpoint/2010/main" val="2818624154"/>
              </p:ext>
            </p:extLst>
          </p:nvPr>
        </p:nvGraphicFramePr>
        <p:xfrm>
          <a:off x="683568" y="2060848"/>
          <a:ext cx="7488832" cy="3849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747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838200"/>
            <a:ext cx="7772400" cy="935038"/>
          </a:xfrm>
        </p:spPr>
        <p:txBody>
          <a:bodyPr/>
          <a:lstStyle/>
          <a:p>
            <a:pPr algn="l"/>
            <a:r>
              <a:rPr lang="en-IE" altLang="is-IS" dirty="0" smtClean="0">
                <a:solidFill>
                  <a:schemeClr val="accent2"/>
                </a:solidFill>
                <a:latin typeface="Garamond" panose="02020404030301010803" pitchFamily="18" charset="0"/>
              </a:rPr>
              <a:t>Outline of the Recommendation</a:t>
            </a:r>
          </a:p>
        </p:txBody>
      </p:sp>
      <p:sp>
        <p:nvSpPr>
          <p:cNvPr id="6147" name="Content Placeholder 2"/>
          <p:cNvSpPr>
            <a:spLocks noGrp="1"/>
          </p:cNvSpPr>
          <p:nvPr>
            <p:ph idx="1"/>
          </p:nvPr>
        </p:nvSpPr>
        <p:spPr/>
        <p:txBody>
          <a:bodyPr/>
          <a:lstStyle/>
          <a:p>
            <a:pPr marL="571500" indent="-571500">
              <a:buFont typeface="Times New Roman" pitchFamily="18" charset="0"/>
              <a:buAutoNum type="romanUcPeriod"/>
            </a:pPr>
            <a:r>
              <a:rPr lang="en-IE" altLang="is-IS" dirty="0" smtClean="0">
                <a:latin typeface="Garamond" panose="02020404030301010803" pitchFamily="18" charset="0"/>
              </a:rPr>
              <a:t>Scope and purpose</a:t>
            </a:r>
          </a:p>
          <a:p>
            <a:pPr marL="571500" indent="-571500">
              <a:buFont typeface="Times New Roman" pitchFamily="18" charset="0"/>
              <a:buAutoNum type="romanUcPeriod"/>
            </a:pPr>
            <a:r>
              <a:rPr lang="en-IE" altLang="is-IS" dirty="0" smtClean="0">
                <a:latin typeface="Garamond" panose="02020404030301010803" pitchFamily="18" charset="0"/>
              </a:rPr>
              <a:t>Definitions</a:t>
            </a:r>
          </a:p>
          <a:p>
            <a:pPr marL="571500" indent="-571500">
              <a:buFont typeface="Times New Roman" pitchFamily="18" charset="0"/>
              <a:buAutoNum type="romanUcPeriod"/>
            </a:pPr>
            <a:r>
              <a:rPr lang="en-IE" altLang="is-IS" dirty="0" smtClean="0">
                <a:latin typeface="Garamond" panose="02020404030301010803" pitchFamily="18" charset="0"/>
              </a:rPr>
              <a:t>Fundamental principles</a:t>
            </a:r>
          </a:p>
          <a:p>
            <a:pPr marL="571500" indent="-571500">
              <a:buFont typeface="Times New Roman" pitchFamily="18" charset="0"/>
              <a:buAutoNum type="romanUcPeriod"/>
            </a:pPr>
            <a:r>
              <a:rPr lang="en-IE" altLang="is-IS" dirty="0" smtClean="0">
                <a:latin typeface="Garamond" panose="02020404030301010803" pitchFamily="18" charset="0"/>
              </a:rPr>
              <a:t>General elements of child friendly social services</a:t>
            </a:r>
          </a:p>
          <a:p>
            <a:pPr marL="571500" indent="-571500">
              <a:buFont typeface="Times New Roman" pitchFamily="18" charset="0"/>
              <a:buAutoNum type="romanUcPeriod"/>
            </a:pPr>
            <a:r>
              <a:rPr lang="en-IE" altLang="is-IS" dirty="0" smtClean="0">
                <a:latin typeface="Garamond" panose="02020404030301010803" pitchFamily="18" charset="0"/>
              </a:rPr>
              <a:t>Key strategies</a:t>
            </a:r>
          </a:p>
          <a:p>
            <a:pPr marL="571500" indent="-571500">
              <a:buFont typeface="Times New Roman" pitchFamily="18" charset="0"/>
              <a:buAutoNum type="romanUcPeriod"/>
            </a:pPr>
            <a:r>
              <a:rPr lang="en-IE" altLang="is-IS" dirty="0" smtClean="0">
                <a:latin typeface="Garamond" panose="02020404030301010803" pitchFamily="18" charset="0"/>
              </a:rPr>
              <a:t>Promoting further actions</a:t>
            </a:r>
          </a:p>
        </p:txBody>
      </p:sp>
    </p:spTree>
    <p:extLst>
      <p:ext uri="{BB962C8B-B14F-4D97-AF65-F5344CB8AC3E}">
        <p14:creationId xmlns:p14="http://schemas.microsoft.com/office/powerpoint/2010/main" val="2337901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66800" y="838200"/>
            <a:ext cx="7772400" cy="935038"/>
          </a:xfrm>
        </p:spPr>
        <p:txBody>
          <a:bodyPr/>
          <a:lstStyle/>
          <a:p>
            <a:pPr algn="l"/>
            <a:r>
              <a:rPr lang="en-IE" altLang="is-IS" dirty="0" smtClean="0">
                <a:solidFill>
                  <a:schemeClr val="accent2"/>
                </a:solidFill>
                <a:latin typeface="Garamond" panose="02020404030301010803" pitchFamily="18" charset="0"/>
              </a:rPr>
              <a:t>I.	Scope and purpose</a:t>
            </a:r>
          </a:p>
        </p:txBody>
      </p:sp>
      <p:sp>
        <p:nvSpPr>
          <p:cNvPr id="7171" name="Content Placeholder 2"/>
          <p:cNvSpPr>
            <a:spLocks noGrp="1"/>
          </p:cNvSpPr>
          <p:nvPr>
            <p:ph idx="1"/>
          </p:nvPr>
        </p:nvSpPr>
        <p:spPr>
          <a:xfrm>
            <a:off x="1066800" y="1773238"/>
            <a:ext cx="7772400" cy="4443412"/>
          </a:xfrm>
        </p:spPr>
        <p:txBody>
          <a:bodyPr/>
          <a:lstStyle/>
          <a:p>
            <a:pPr>
              <a:buFont typeface="Wingdings" pitchFamily="2" charset="2"/>
              <a:buChar char="ü"/>
            </a:pPr>
            <a:r>
              <a:rPr lang="en-IE" altLang="is-IS" sz="2400" dirty="0" smtClean="0">
                <a:latin typeface="Garamond" panose="02020404030301010803" pitchFamily="18" charset="0"/>
              </a:rPr>
              <a:t>The Rec addresses the rights of the child in social service planning and delivery</a:t>
            </a:r>
          </a:p>
          <a:p>
            <a:pPr>
              <a:buFont typeface="Wingdings" pitchFamily="2" charset="2"/>
              <a:buChar char="ü"/>
            </a:pPr>
            <a:r>
              <a:rPr lang="en-IE" altLang="is-IS" sz="2400" dirty="0" smtClean="0">
                <a:latin typeface="Garamond" panose="02020404030301010803" pitchFamily="18" charset="0"/>
              </a:rPr>
              <a:t>It applies to all children without discrimination, in whatever situation, capacity or reason they may come into contact with social service agencies or these agencies deliver social services that affect their life</a:t>
            </a:r>
          </a:p>
          <a:p>
            <a:pPr>
              <a:buFont typeface="Wingdings" pitchFamily="2" charset="2"/>
              <a:buChar char="ü"/>
            </a:pPr>
            <a:r>
              <a:rPr lang="en-IE" altLang="is-IS" sz="2400" dirty="0" smtClean="0">
                <a:latin typeface="Garamond" panose="02020404030301010803" pitchFamily="18" charset="0"/>
              </a:rPr>
              <a:t>The Rec aims to ensure that the child´s age, level of maturity and understanding, an assessment of the child´s needs are taken into account as well as respecting the unique circumstances of each case</a:t>
            </a:r>
          </a:p>
          <a:p>
            <a:endParaRPr lang="en-IE" altLang="is-IS" dirty="0" smtClean="0">
              <a:latin typeface="Garamond" panose="02020404030301010803" pitchFamily="18" charset="0"/>
            </a:endParaRPr>
          </a:p>
        </p:txBody>
      </p:sp>
    </p:spTree>
    <p:extLst>
      <p:ext uri="{BB962C8B-B14F-4D97-AF65-F5344CB8AC3E}">
        <p14:creationId xmlns:p14="http://schemas.microsoft.com/office/powerpoint/2010/main" val="6808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altLang="is-IS" dirty="0" smtClean="0">
                <a:solidFill>
                  <a:schemeClr val="accent2"/>
                </a:solidFill>
                <a:latin typeface="Garamond" panose="02020404030301010803" pitchFamily="18" charset="0"/>
              </a:rPr>
              <a:t>II.	Definitions</a:t>
            </a:r>
          </a:p>
        </p:txBody>
      </p:sp>
      <p:sp>
        <p:nvSpPr>
          <p:cNvPr id="8195" name="Rectangle 3"/>
          <p:cNvSpPr>
            <a:spLocks noGrp="1" noChangeArrowheads="1"/>
          </p:cNvSpPr>
          <p:nvPr>
            <p:ph type="body" idx="1"/>
          </p:nvPr>
        </p:nvSpPr>
        <p:spPr/>
        <p:txBody>
          <a:bodyPr/>
          <a:lstStyle/>
          <a:p>
            <a:pPr eaLnBrk="1" hangingPunct="1">
              <a:buFont typeface="Wingdings" pitchFamily="2" charset="2"/>
              <a:buChar char="ü"/>
            </a:pPr>
            <a:r>
              <a:rPr lang="en-US" altLang="is-IS" dirty="0" smtClean="0">
                <a:latin typeface="Garamond" panose="02020404030301010803" pitchFamily="18" charset="0"/>
              </a:rPr>
              <a:t>The terms “child” and  “parent”</a:t>
            </a:r>
          </a:p>
          <a:p>
            <a:pPr eaLnBrk="1" hangingPunct="1">
              <a:buFont typeface="Wingdings" pitchFamily="2" charset="2"/>
              <a:buChar char="ü"/>
            </a:pPr>
            <a:r>
              <a:rPr lang="en-US" altLang="is-IS" dirty="0" smtClean="0">
                <a:latin typeface="Garamond" panose="02020404030301010803" pitchFamily="18" charset="0"/>
              </a:rPr>
              <a:t>“Social services”, personal as well as universal</a:t>
            </a:r>
          </a:p>
          <a:p>
            <a:pPr eaLnBrk="1" hangingPunct="1">
              <a:buFont typeface="Wingdings" pitchFamily="2" charset="2"/>
              <a:buChar char="ü"/>
            </a:pPr>
            <a:r>
              <a:rPr lang="en-US" altLang="is-IS" dirty="0" smtClean="0">
                <a:latin typeface="Garamond" panose="02020404030301010803" pitchFamily="18" charset="0"/>
              </a:rPr>
              <a:t>“Social services for children and families”</a:t>
            </a:r>
          </a:p>
          <a:p>
            <a:pPr lvl="1" eaLnBrk="1" hangingPunct="1"/>
            <a:r>
              <a:rPr lang="en-US" altLang="is-IS" dirty="0" smtClean="0">
                <a:latin typeface="Garamond" panose="02020404030301010803" pitchFamily="18" charset="0"/>
              </a:rPr>
              <a:t>General Social Services</a:t>
            </a:r>
          </a:p>
          <a:p>
            <a:pPr lvl="1" eaLnBrk="1" hangingPunct="1"/>
            <a:r>
              <a:rPr lang="en-US" altLang="is-IS" dirty="0" smtClean="0">
                <a:latin typeface="Garamond" panose="02020404030301010803" pitchFamily="18" charset="0"/>
              </a:rPr>
              <a:t>Special Social Services</a:t>
            </a:r>
          </a:p>
          <a:p>
            <a:pPr lvl="1" eaLnBrk="1" hangingPunct="1"/>
            <a:r>
              <a:rPr lang="en-US" altLang="is-IS" dirty="0" smtClean="0">
                <a:latin typeface="Garamond" panose="02020404030301010803" pitchFamily="18" charset="0"/>
              </a:rPr>
              <a:t>Intensive Social Services</a:t>
            </a:r>
          </a:p>
        </p:txBody>
      </p:sp>
    </p:spTree>
    <p:extLst>
      <p:ext uri="{BB962C8B-B14F-4D97-AF65-F5344CB8AC3E}">
        <p14:creationId xmlns:p14="http://schemas.microsoft.com/office/powerpoint/2010/main" val="120657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kgrunnu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Bakgrunnur</Template>
  <TotalTime>938</TotalTime>
  <Words>1907</Words>
  <Application>Microsoft Office PowerPoint</Application>
  <PresentationFormat>Prikaz na zaslonu (4:3)</PresentationFormat>
  <Paragraphs>282</Paragraphs>
  <Slides>61</Slides>
  <Notes>3</Notes>
  <HiddenSlides>0</HiddenSlides>
  <MMClips>0</MMClips>
  <ScaleCrop>false</ScaleCrop>
  <HeadingPairs>
    <vt:vector size="6" baseType="variant">
      <vt:variant>
        <vt:lpstr>Tema</vt:lpstr>
      </vt:variant>
      <vt:variant>
        <vt:i4>1</vt:i4>
      </vt:variant>
      <vt:variant>
        <vt:lpstr>Uloženi OLE poslužitelji</vt:lpstr>
      </vt:variant>
      <vt:variant>
        <vt:i4>1</vt:i4>
      </vt:variant>
      <vt:variant>
        <vt:lpstr>Naslovi slajdova</vt:lpstr>
      </vt:variant>
      <vt:variant>
        <vt:i4>61</vt:i4>
      </vt:variant>
    </vt:vector>
  </HeadingPairs>
  <TitlesOfParts>
    <vt:vector size="63" baseType="lpstr">
      <vt:lpstr>Bakgrunnur</vt:lpstr>
      <vt:lpstr>Slide</vt:lpstr>
      <vt:lpstr>Zagreb, March 2014  Child friendly social services and Barnahus in Iceland</vt:lpstr>
      <vt:lpstr>The UN CRC,  25 years Anniversary</vt:lpstr>
      <vt:lpstr>CoE Achievements:  Standard Setting for Enhancing the Rights of Children</vt:lpstr>
      <vt:lpstr>Diverse traditions,  understanding and approaches </vt:lpstr>
      <vt:lpstr>Models of child protection </vt:lpstr>
      <vt:lpstr>Convergence towards a unified approach</vt:lpstr>
      <vt:lpstr>Outline of the Recommendation</vt:lpstr>
      <vt:lpstr>I. Scope and purpose</vt:lpstr>
      <vt:lpstr>II. Definitions</vt:lpstr>
      <vt:lpstr>III. Fundamental principles</vt:lpstr>
      <vt:lpstr>Provisions  in the best interest of the Child</vt:lpstr>
      <vt:lpstr>Participation</vt:lpstr>
      <vt:lpstr>Protection</vt:lpstr>
      <vt:lpstr>IV. Levels  of child friendly social services</vt:lpstr>
      <vt:lpstr>V. Key delivery strategies  in child friendly social service </vt:lpstr>
      <vt:lpstr>V. Key strategies (continued)</vt:lpstr>
      <vt:lpstr>VI. Promoting  further child friendly actions </vt:lpstr>
      <vt:lpstr>Barnahus, Iceland</vt:lpstr>
      <vt:lpstr>PowerPointova prezentacija</vt:lpstr>
      <vt:lpstr> Research findings: procedural defects</vt:lpstr>
      <vt:lpstr>a historical note</vt:lpstr>
      <vt:lpstr>-Crimes of unique nature</vt:lpstr>
      <vt:lpstr>The Child´s Disclosure</vt:lpstr>
      <vt:lpstr>Multiple interviews – Harmful to the Child Victim</vt:lpstr>
      <vt:lpstr>Violation  of the “best interest of the child”</vt:lpstr>
      <vt:lpstr>UN CRC </vt:lpstr>
      <vt:lpstr>Child-friendly</vt:lpstr>
      <vt:lpstr>multiagency collaboration</vt:lpstr>
      <vt:lpstr>the Barnahus in Reykjavík</vt:lpstr>
      <vt:lpstr>PowerPointova prezentacija</vt:lpstr>
      <vt:lpstr> Court testimonies  (Joint investigative interviews) </vt:lpstr>
      <vt:lpstr>Controversies</vt:lpstr>
      <vt:lpstr>CPS exploratory interview</vt:lpstr>
      <vt:lpstr>PowerPointova prezentacija</vt:lpstr>
      <vt:lpstr>PowerPointova prezentacija</vt:lpstr>
      <vt:lpstr>PowerPointova prezentacija</vt:lpstr>
      <vt:lpstr>PowerPointova prezentacija</vt:lpstr>
      <vt:lpstr>Investigative interviews 1998 -2013</vt:lpstr>
      <vt:lpstr>medical examinations</vt:lpstr>
      <vt:lpstr>PowerPointova prezentacija</vt:lpstr>
      <vt:lpstr>Medical examination: Children´s House v.s acute forensic exams at the University Hospital</vt:lpstr>
      <vt:lpstr>victim therapy - family counselling</vt:lpstr>
      <vt:lpstr> Number of treatment cases </vt:lpstr>
      <vt:lpstr> 2011-2013</vt:lpstr>
      <vt:lpstr>Victim/offender relations</vt:lpstr>
      <vt:lpstr>fifteen years of experience</vt:lpstr>
      <vt:lpstr>Tracing the Cases  Research findings on child sexual abuse 1995-97 compared to official statistics from the State Prosecution 2006-2008</vt:lpstr>
      <vt:lpstr>Further achievements</vt:lpstr>
      <vt:lpstr>Additional benefits:  Research  on the ability of victims of childhood sexual abuse (CSA)  to give credible evidence.  </vt:lpstr>
      <vt:lpstr>Opening of Barnahus in Sweden, 2005</vt:lpstr>
      <vt:lpstr>Norway</vt:lpstr>
      <vt:lpstr>Denmark  and some further developments</vt:lpstr>
      <vt:lpstr>The Lanzarote Convention</vt:lpstr>
      <vt:lpstr>UN and CoE Standard setting</vt:lpstr>
      <vt:lpstr>Investigative interviews: age</vt:lpstr>
      <vt:lpstr>Investigative interviews: sex</vt:lpstr>
      <vt:lpstr>Children who disclose SA</vt:lpstr>
      <vt:lpstr>Treatment cases: age</vt:lpstr>
      <vt:lpstr>Medical examination: Children´s House v.s. acute forensic exams at the University Hospital</vt:lpstr>
      <vt:lpstr>Victim/offender relations</vt:lpstr>
      <vt:lpstr>reports to local CPS on suspected 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Tölur um kynferðisbrot</dc:title>
  <dc:creator>Halla Björk Marteinsdóttir</dc:creator>
  <cp:lastModifiedBy>Bruna Profaca</cp:lastModifiedBy>
  <cp:revision>78</cp:revision>
  <cp:lastPrinted>2014-02-18T11:27:48Z</cp:lastPrinted>
  <dcterms:created xsi:type="dcterms:W3CDTF">2014-02-18T09:46:47Z</dcterms:created>
  <dcterms:modified xsi:type="dcterms:W3CDTF">2014-03-25T14:23:12Z</dcterms:modified>
</cp:coreProperties>
</file>