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8" r:id="rId13"/>
    <p:sldId id="259" r:id="rId14"/>
    <p:sldId id="258" r:id="rId15"/>
    <p:sldId id="257" r:id="rId16"/>
    <p:sldId id="260" r:id="rId17"/>
    <p:sldId id="261" r:id="rId18"/>
    <p:sldId id="262" r:id="rId19"/>
    <p:sldId id="264" r:id="rId20"/>
    <p:sldId id="265" r:id="rId21"/>
    <p:sldId id="266" r:id="rId22"/>
    <p:sldId id="281" r:id="rId23"/>
    <p:sldId id="279" r:id="rId24"/>
    <p:sldId id="280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50" autoAdjust="0"/>
  </p:normalViewPr>
  <p:slideViewPr>
    <p:cSldViewPr>
      <p:cViewPr>
        <p:scale>
          <a:sx n="77" d="100"/>
          <a:sy n="77" d="100"/>
        </p:scale>
        <p:origin x="-124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2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31A689-AA18-47C3-B12F-E9F7BA3A0525}" type="datetimeFigureOut">
              <a:rPr lang="hr-HR" smtClean="0"/>
              <a:pPr/>
              <a:t>15.1.2014.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8E0F00-D188-47AE-ADFC-0B247221801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59632" y="3573016"/>
            <a:ext cx="6858000" cy="1512168"/>
          </a:xfrm>
        </p:spPr>
        <p:txBody>
          <a:bodyPr>
            <a:noAutofit/>
          </a:bodyPr>
          <a:lstStyle/>
          <a:p>
            <a:r>
              <a:rPr lang="hr-HR" sz="2400" b="1" dirty="0"/>
              <a:t>Strategija socijalnog rada i strukovnog obrazovanja za djecu s poremećajima u ponašanju u</a:t>
            </a:r>
            <a:r>
              <a:rPr lang="hr-HR" sz="2400" dirty="0"/>
              <a:t> </a:t>
            </a:r>
            <a:r>
              <a:rPr lang="hr-HR" sz="2400" b="1" dirty="0"/>
              <a:t>Njemačkoj, Hannoveru</a:t>
            </a:r>
            <a:r>
              <a:rPr lang="hr-HR" sz="2400" dirty="0"/>
              <a:t/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Predstavljanje projekta</a:t>
            </a:r>
            <a:endParaRPr lang="hr-HR" dirty="0"/>
          </a:p>
        </p:txBody>
      </p:sp>
      <p:pic>
        <p:nvPicPr>
          <p:cNvPr id="1026" name="Picture 2" descr="uszm logo bije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16201"/>
            <a:ext cx="1872208" cy="17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lika 1" descr="Opis: Agencija za mobilnost i programe 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85" y="1036328"/>
            <a:ext cx="2387233" cy="8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Slika 2" descr="Opis: Lifelong Learning Program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34490"/>
            <a:ext cx="2361238" cy="82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 okvir 2"/>
          <p:cNvSpPr txBox="1">
            <a:spLocks noChangeArrowheads="1"/>
          </p:cNvSpPr>
          <p:nvPr/>
        </p:nvSpPr>
        <p:spPr bwMode="auto">
          <a:xfrm>
            <a:off x="6372200" y="1124744"/>
            <a:ext cx="1728192" cy="160248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sr-Latn-RS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cs typeface="Arial" pitchFamily="34" charset="0"/>
              </a:rPr>
              <a:t>Dom za odgoj djece i mladeži Zagreb</a:t>
            </a:r>
            <a:endParaRPr kumimoji="0" lang="sr-Latn-RS" alt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8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BEDVET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281339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Cilj projekta: stjecanje znanja profesora i stručnog osoblja kojima će omogućiti što bolju stručnu potporu mladima s poremećajima u ponašanju uključenih u redovni obrazovni sustav</a:t>
            </a:r>
          </a:p>
          <a:p>
            <a:pPr eaLnBrk="1" hangingPunct="1"/>
            <a:r>
              <a:rPr lang="hr-HR" altLang="sr-Latn-RS" dirty="0" smtClean="0"/>
              <a:t>Specifični cilj: stjecanje znanja i vještina stručnih osoba direktno vezanih uz proces promjene neprihvatljivog ponašanja</a:t>
            </a:r>
          </a:p>
          <a:p>
            <a:pPr eaLnBrk="1" hangingPunct="1"/>
            <a:r>
              <a:rPr lang="hr-HR" altLang="sr-Latn-RS" dirty="0" smtClean="0"/>
              <a:t>Razmjena iskustava, uvođenje inovacija</a:t>
            </a:r>
          </a:p>
        </p:txBody>
      </p:sp>
    </p:spTree>
    <p:extLst>
      <p:ext uri="{BB962C8B-B14F-4D97-AF65-F5344CB8AC3E}">
        <p14:creationId xmlns:p14="http://schemas.microsoft.com/office/powerpoint/2010/main" val="41519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Sudionici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r>
              <a:rPr lang="hr-HR" altLang="sr-Latn-RS" sz="2400" dirty="0" smtClean="0">
                <a:latin typeface="Arial" charset="0"/>
              </a:rPr>
              <a:t>15 sudionika </a:t>
            </a:r>
          </a:p>
          <a:p>
            <a:pPr lvl="1"/>
            <a:r>
              <a:rPr lang="hr-HR" altLang="sr-Latn-RS" sz="2100" dirty="0" smtClean="0">
                <a:latin typeface="Arial" charset="0"/>
              </a:rPr>
              <a:t>10 iz </a:t>
            </a:r>
            <a:r>
              <a:rPr lang="hr-HR" altLang="sr-Latn-RS" sz="2100" dirty="0" err="1" smtClean="0">
                <a:latin typeface="Arial" charset="0"/>
              </a:rPr>
              <a:t>Dugava</a:t>
            </a:r>
            <a:r>
              <a:rPr lang="hr-HR" altLang="sr-Latn-RS" sz="2100" dirty="0" smtClean="0">
                <a:latin typeface="Arial" charset="0"/>
              </a:rPr>
              <a:t> i 5 iz </a:t>
            </a:r>
            <a:r>
              <a:rPr lang="hr-HR" altLang="sr-Latn-RS" sz="2100" dirty="0" err="1" smtClean="0">
                <a:latin typeface="Arial" charset="0"/>
              </a:rPr>
              <a:t>suradnih</a:t>
            </a:r>
            <a:r>
              <a:rPr lang="hr-HR" altLang="sr-Latn-RS" sz="2100" dirty="0" smtClean="0">
                <a:latin typeface="Arial" charset="0"/>
              </a:rPr>
              <a:t> institucija</a:t>
            </a:r>
          </a:p>
          <a:p>
            <a:r>
              <a:rPr lang="hr-HR" altLang="sr-Latn-RS" sz="2400" dirty="0" smtClean="0"/>
              <a:t>Stručni zaposlenici Doma </a:t>
            </a:r>
            <a:r>
              <a:rPr lang="hr-HR" altLang="sr-Latn-RS" sz="2400" dirty="0" err="1" smtClean="0"/>
              <a:t>Dugave</a:t>
            </a:r>
            <a:r>
              <a:rPr lang="hr-HR" altLang="sr-Latn-RS" sz="2400" dirty="0" smtClean="0"/>
              <a:t> </a:t>
            </a:r>
            <a:r>
              <a:rPr lang="hr-HR" altLang="sr-Latn-RS" sz="2400" dirty="0" smtClean="0">
                <a:latin typeface="Arial" charset="0"/>
              </a:rPr>
              <a:t>i Doma Ivanec</a:t>
            </a:r>
          </a:p>
          <a:p>
            <a:pPr lvl="1"/>
            <a:r>
              <a:rPr lang="hr-HR" altLang="sr-Latn-RS" sz="2100" dirty="0" smtClean="0"/>
              <a:t>socijalni radnici, psiholozi, defektolozi, socijalni pedagozi, </a:t>
            </a:r>
            <a:r>
              <a:rPr lang="hr-HR" altLang="sr-Latn-RS" sz="2100" dirty="0" err="1" smtClean="0"/>
              <a:t>odagajatelji</a:t>
            </a:r>
            <a:endParaRPr lang="hr-HR" altLang="sr-Latn-RS" sz="2100" dirty="0" smtClean="0"/>
          </a:p>
          <a:p>
            <a:r>
              <a:rPr lang="hr-HR" altLang="sr-Latn-RS" sz="2400" dirty="0" smtClean="0"/>
              <a:t>Predstavnici institucija (</a:t>
            </a:r>
            <a:r>
              <a:rPr lang="hr-HR" altLang="sr-Latn-RS" sz="2100" dirty="0" smtClean="0"/>
              <a:t>donositelji odluka o mjerama koje se izriču mladima, stvaranje pozitivnih uvjeta za resocijalizaciju i dr.)</a:t>
            </a:r>
          </a:p>
          <a:p>
            <a:pPr lvl="1"/>
            <a:r>
              <a:rPr lang="hr-HR" altLang="sr-Latn-RS" sz="2100" dirty="0" smtClean="0"/>
              <a:t>Ministarstvo socijalne politike i mladih</a:t>
            </a:r>
            <a:endParaRPr lang="hr-HR" altLang="sr-Latn-RS" sz="2100" dirty="0">
              <a:latin typeface="Arial" charset="0"/>
            </a:endParaRPr>
          </a:p>
          <a:p>
            <a:pPr lvl="1"/>
            <a:r>
              <a:rPr lang="hr-HR" altLang="sr-Latn-RS" sz="2100" dirty="0" smtClean="0"/>
              <a:t>Centar za socijalnu skrb Zagreb</a:t>
            </a:r>
          </a:p>
          <a:p>
            <a:pPr lvl="1"/>
            <a:r>
              <a:rPr lang="hr-HR" altLang="sr-Latn-RS" sz="2100" dirty="0" smtClean="0"/>
              <a:t>Općinski kazneni sud u Zagrebu</a:t>
            </a:r>
            <a:endParaRPr lang="hr-HR" altLang="sr-Latn-RS" sz="2100" dirty="0">
              <a:latin typeface="Arial" charset="0"/>
            </a:endParaRPr>
          </a:p>
          <a:p>
            <a:pPr lvl="1"/>
            <a:r>
              <a:rPr lang="hr-HR" altLang="sr-Latn-RS" sz="2100" dirty="0" smtClean="0"/>
              <a:t>Županijski sud u Zagrebu</a:t>
            </a:r>
          </a:p>
        </p:txBody>
      </p:sp>
    </p:spTree>
    <p:extLst>
      <p:ext uri="{BB962C8B-B14F-4D97-AF65-F5344CB8AC3E}">
        <p14:creationId xmlns:p14="http://schemas.microsoft.com/office/powerpoint/2010/main" val="313928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Stephansstift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Neprofitna organizacija – djeluje kao udruga koja pruža usluge iz područja socijalne skrbi u okviru protestantsko-luteranske crkve od 1869. godine</a:t>
            </a:r>
          </a:p>
          <a:p>
            <a:pPr lvl="1"/>
            <a:r>
              <a:rPr lang="hr-HR" dirty="0" smtClean="0"/>
              <a:t>Početak rada udruge obilježen kroz pružanje pomoći siromašnima, kasnije se širi na sve socijalno isključene ili marginalizirane populacije</a:t>
            </a:r>
          </a:p>
          <a:p>
            <a:r>
              <a:rPr lang="hr-HR" dirty="0" smtClean="0"/>
              <a:t>Angažirana u pomoći mladima kroz strukovno obrazovanje, stručno usavršavanje i </a:t>
            </a:r>
            <a:r>
              <a:rPr lang="hr-HR" dirty="0" err="1" smtClean="0"/>
              <a:t>cjeloživotno</a:t>
            </a:r>
            <a:r>
              <a:rPr lang="hr-HR" dirty="0" smtClean="0"/>
              <a:t> učenje</a:t>
            </a:r>
          </a:p>
          <a:p>
            <a:r>
              <a:rPr lang="hr-HR" dirty="0"/>
              <a:t>U sklopu </a:t>
            </a:r>
            <a:r>
              <a:rPr lang="hr-HR" dirty="0" err="1"/>
              <a:t>kampusa</a:t>
            </a:r>
            <a:r>
              <a:rPr lang="hr-HR" dirty="0"/>
              <a:t> djeluje škola i strukovni centar rehabilitacije</a:t>
            </a:r>
          </a:p>
          <a:p>
            <a:r>
              <a:rPr lang="hr-HR" dirty="0"/>
              <a:t>Stručni tim pruža psihološku, profesionalnu terapiju uz medicinsku podršku tijekom boravka u </a:t>
            </a:r>
            <a:r>
              <a:rPr lang="hr-HR" dirty="0" err="1"/>
              <a:t>kampusu</a:t>
            </a:r>
            <a:endParaRPr lang="hr-HR" dirty="0"/>
          </a:p>
          <a:p>
            <a:r>
              <a:rPr lang="hr-HR" dirty="0" smtClean="0"/>
              <a:t>Centar </a:t>
            </a:r>
            <a:r>
              <a:rPr lang="hr-HR" dirty="0"/>
              <a:t>za obrazovanje odraslih</a:t>
            </a:r>
          </a:p>
          <a:p>
            <a:r>
              <a:rPr lang="hr-HR" dirty="0"/>
              <a:t>Pomoć u prelasku iz škole na tržište </a:t>
            </a:r>
            <a:r>
              <a:rPr lang="hr-HR" dirty="0" smtClean="0"/>
              <a:t>rada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438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Stephansstift - Vršitelji tretmana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Tretman djece i mladih ne vrše državne, nego različite nedržavne organizacije – Crveni križ, Caritas, organizacije Evangeličke crkve,  ABU (radnička organizacija), Stephansstift...</a:t>
            </a:r>
          </a:p>
          <a:p>
            <a:r>
              <a:rPr lang="hr-HR" dirty="0" smtClean="0"/>
              <a:t>Svake godine organizacije potpisuju ugovor s državom</a:t>
            </a:r>
          </a:p>
          <a:p>
            <a:r>
              <a:rPr lang="hr-HR" dirty="0"/>
              <a:t>V</a:t>
            </a:r>
            <a:r>
              <a:rPr lang="hr-HR" dirty="0" smtClean="0"/>
              <a:t>elike i priznate organizacije (poput Stephansstifta) inzistiraju na najboljoj skrbi za djecu te u pregovorima s državom ne pristaju na smanjenje kriterija kvalitete nauštrb financija</a:t>
            </a:r>
          </a:p>
          <a:p>
            <a:r>
              <a:rPr lang="hr-HR" dirty="0" smtClean="0"/>
              <a:t>Rad organizacije se kontrolira iz državnog ureda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Odjel za skrb o djeci i mladima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hr-HR" sz="2900" dirty="0" smtClean="0"/>
              <a:t>U stambenim objektima Stephansstifta u Hannoveru smješteno oko 100 štićenika – pretežno u malim stambenim zajednicama s najviše osam štićenika (18–21 g.)</a:t>
            </a:r>
          </a:p>
          <a:p>
            <a:r>
              <a:rPr lang="hr-HR" sz="2900" dirty="0" smtClean="0"/>
              <a:t>Struktura štićenika:</a:t>
            </a:r>
          </a:p>
          <a:p>
            <a:pPr lvl="1"/>
            <a:r>
              <a:rPr lang="hr-HR" sz="2900" dirty="0" smtClean="0"/>
              <a:t>Djeca i maloljetnici s teškim obiteljskim prilikama, sa i bez poremećaja u ponašanju</a:t>
            </a:r>
          </a:p>
          <a:p>
            <a:pPr lvl="1"/>
            <a:r>
              <a:rPr lang="hr-HR" sz="2900" dirty="0" smtClean="0"/>
              <a:t>Povremeno mlt. počinitelji kaznenih djela po upućivanju suda – ako je prognoza razvoja maloljetnika dobra</a:t>
            </a:r>
          </a:p>
          <a:p>
            <a:pPr lvl="2"/>
            <a:r>
              <a:rPr lang="hr-HR" sz="2900" dirty="0" smtClean="0"/>
              <a:t>Stephanssftift nema obvezu preuzeti maloljetnika</a:t>
            </a:r>
          </a:p>
          <a:p>
            <a:pPr lvl="1"/>
            <a:r>
              <a:rPr lang="hr-HR" sz="2900" dirty="0" smtClean="0"/>
              <a:t>Djeca izbjeglice bez roditelja – u posebnoj grupi</a:t>
            </a:r>
          </a:p>
          <a:p>
            <a:pPr lvl="1"/>
            <a:r>
              <a:rPr lang="hr-HR" sz="2900" dirty="0" smtClean="0"/>
              <a:t>Mlade majke</a:t>
            </a:r>
          </a:p>
          <a:p>
            <a:r>
              <a:rPr lang="hr-HR" sz="2900" dirty="0" smtClean="0"/>
              <a:t>Intenzivan tretman (minimalno jednom tjedno dubinska grupna psihoterapija)</a:t>
            </a:r>
          </a:p>
          <a:p>
            <a:pPr lvl="1"/>
            <a:r>
              <a:rPr lang="hr-HR" sz="2900" dirty="0" smtClean="0"/>
              <a:t>Istovremeno tri odgajatelja u grupi</a:t>
            </a:r>
          </a:p>
          <a:p>
            <a:r>
              <a:rPr lang="hr-HR" sz="2900" dirty="0" smtClean="0"/>
              <a:t>Interna škola za 1.–4. razred: istovremeno rade profesor i soc. pedagog</a:t>
            </a:r>
          </a:p>
          <a:p>
            <a:r>
              <a:rPr lang="hr-HR" sz="2900" dirty="0" smtClean="0"/>
              <a:t>Obvezna vanjska supervizija za odgajatelje</a:t>
            </a:r>
          </a:p>
          <a:p>
            <a:r>
              <a:rPr lang="hr-HR" sz="2900" dirty="0" smtClean="0"/>
              <a:t>U gradu Hannoveru djeluje i 12 grupa za djecu na dnevnom/poludnevnom smještaju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Diakonie-Kolleg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Obrazovna institucija u sklopu Stephansstifta koja osposobljava učenike za socijalna i zdravstvena zanimanja: </a:t>
            </a:r>
          </a:p>
          <a:p>
            <a:pPr lvl="1"/>
            <a:r>
              <a:rPr lang="hr-HR" dirty="0" smtClean="0"/>
              <a:t>odgajatelji u vrtićima, skrbnici za starije osobe, skrbnici za osobe s fizičkim teškoćama, asistent u medicinskoj skrbi...</a:t>
            </a:r>
          </a:p>
          <a:p>
            <a:r>
              <a:rPr lang="hr-HR" dirty="0" smtClean="0"/>
              <a:t>Nakon završene dvije/tri godine škole mogu se zaposliti kao pomoćno osoblje</a:t>
            </a:r>
          </a:p>
          <a:p>
            <a:pPr lvl="1"/>
            <a:r>
              <a:rPr lang="hr-HR" dirty="0" smtClean="0"/>
              <a:t>Dodatno školovanje moguće kroz upis na sveučilišni studij</a:t>
            </a:r>
          </a:p>
          <a:p>
            <a:r>
              <a:rPr lang="hr-HR" dirty="0" smtClean="0"/>
              <a:t>Financiranje: 2/3 država, 1/3 Crkva + učenici</a:t>
            </a:r>
          </a:p>
          <a:p>
            <a:r>
              <a:rPr lang="hr-HR" dirty="0" smtClean="0"/>
              <a:t>Usmjerenost na cjeloživotno učenje: učenici od 15 g. (neposredno po završetku osnovne škole) do 50 g. </a:t>
            </a:r>
          </a:p>
          <a:p>
            <a:r>
              <a:rPr lang="hr-HR" dirty="0" smtClean="0"/>
              <a:t>Učenici su najčešće:</a:t>
            </a:r>
          </a:p>
          <a:p>
            <a:pPr lvl="1"/>
            <a:r>
              <a:rPr lang="hr-HR" dirty="0" smtClean="0"/>
              <a:t>Mladi s teškoćama u obrazovnom sustavu, obitelji, odnosima s vršnjacima</a:t>
            </a:r>
          </a:p>
          <a:p>
            <a:pPr lvl="1"/>
            <a:r>
              <a:rPr lang="hr-HR" dirty="0" smtClean="0"/>
              <a:t>Imigranti, kako bi lakše našli posao, jer se kvalifikacije iz njihovih država u Njemačkoj ne priznaju</a:t>
            </a:r>
          </a:p>
          <a:p>
            <a:r>
              <a:rPr lang="hr-HR" dirty="0" smtClean="0"/>
              <a:t>Slobodniji odgojno-obrazovni pristup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Hannoversche Werkstätten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Radionice za radno osposobljavanje i zapošljavanje odraslih osoba s fizičkim i mentalnim oštećenjima</a:t>
            </a:r>
          </a:p>
          <a:p>
            <a:r>
              <a:rPr lang="hr-HR" dirty="0" smtClean="0"/>
              <a:t>Partneri s pružateljima raznih usluga i industrijskim subjektima</a:t>
            </a:r>
          </a:p>
          <a:p>
            <a:r>
              <a:rPr lang="hr-HR" dirty="0" smtClean="0"/>
              <a:t>450 zaposlenih</a:t>
            </a:r>
          </a:p>
          <a:p>
            <a:r>
              <a:rPr lang="hr-HR" dirty="0" smtClean="0"/>
              <a:t>2 odjela:</a:t>
            </a:r>
          </a:p>
          <a:p>
            <a:pPr lvl="1"/>
            <a:r>
              <a:rPr lang="hr-HR" dirty="0" smtClean="0"/>
              <a:t>Radno osposobljavanje/praksa – do 2 god.</a:t>
            </a:r>
          </a:p>
          <a:p>
            <a:pPr lvl="1"/>
            <a:r>
              <a:rPr lang="hr-HR" dirty="0" smtClean="0"/>
              <a:t>Zapošljavanje:</a:t>
            </a:r>
          </a:p>
          <a:p>
            <a:pPr lvl="2"/>
            <a:r>
              <a:rPr lang="hr-HR" dirty="0" smtClean="0"/>
              <a:t>Dostavljanje drva za ogrjev, održavanje zelenih površina, recikliranje elektroničkog otpada, sastavljanje automobilskih i elektroničkih dijelova (Mercedes!), proizvodnja kartonske ambalaže i pakiranje, priprema i dostava hrane gradskim školama i vrtićima, stolarska radionica, metalna radiona, popravljaonica bicikala, pranje automobila, tiskara, šivanje</a:t>
            </a:r>
          </a:p>
          <a:p>
            <a:pPr lvl="2"/>
            <a:r>
              <a:rPr lang="hr-HR" dirty="0" smtClean="0"/>
              <a:t>Radna mjesta u vanjskim partnerskim tvrtkama (zapošljavaju ljude u grupama, koje rade uz asistenciju zaposlenika HW-a) ili u vlastitim HW radionicama</a:t>
            </a:r>
          </a:p>
          <a:p>
            <a:pPr lvl="2"/>
            <a:r>
              <a:rPr lang="hr-HR" dirty="0" smtClean="0"/>
              <a:t>Konkurentne cijene, porezne olakšice partnerima i naručiteljima usluga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Hannoversche Werkstätten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Financira vlada</a:t>
            </a:r>
          </a:p>
          <a:p>
            <a:r>
              <a:rPr lang="hr-HR" dirty="0" smtClean="0"/>
              <a:t>Jedna od tri ustanove ovakvog tipa u Hannoveru</a:t>
            </a:r>
          </a:p>
          <a:p>
            <a:r>
              <a:rPr lang="hr-HR" dirty="0" smtClean="0"/>
              <a:t>U Njemačkoj u ovakvim ustanovama zaposleno 300 000 osoba s fizičkim i mentalnim oštećenjima</a:t>
            </a:r>
          </a:p>
          <a:p>
            <a:r>
              <a:rPr lang="hr-HR" dirty="0" smtClean="0"/>
              <a:t>Početak osnivanja bio je 1974., kada su roditelji osoba s oštećenjima organizirali radionice; tek kasnije je postalo formalno</a:t>
            </a:r>
          </a:p>
          <a:p>
            <a:r>
              <a:rPr lang="hr-HR" dirty="0" smtClean="0"/>
              <a:t>Način rada je prilagođen potrebama zaposlenika – uključuje pauze uz sportske aktivnosti ili odlazak u sobu za opuštanje</a:t>
            </a:r>
          </a:p>
          <a:p>
            <a:pPr lvl="1"/>
            <a:r>
              <a:rPr lang="hr-HR" dirty="0" smtClean="0"/>
              <a:t>37 radnih sati tjedno</a:t>
            </a:r>
          </a:p>
          <a:p>
            <a:r>
              <a:rPr lang="hr-HR" dirty="0" smtClean="0"/>
              <a:t>Krajnji cilj je osposobljavanje osoba za zapošljavanje IZVAN ove organizacije (2-3% to uspije)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Werkstatt Süd , Werkastatt Linden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Radionice za radno osposobljavanje i zapošljavanje mladih (18 – 24 g.) sa psihičkim problemima, problemima s alkoholom i drogama, kaznenim sankcijama, nezavršene škole</a:t>
            </a:r>
          </a:p>
          <a:p>
            <a:r>
              <a:rPr lang="hr-HR" dirty="0" smtClean="0"/>
              <a:t>Mlade upućuje zavod za zapošljavanje ili sud</a:t>
            </a:r>
          </a:p>
          <a:p>
            <a:r>
              <a:rPr lang="hr-HR" dirty="0" smtClean="0"/>
              <a:t>Financiranje: zavod za zapošljavanje, crkva, grad</a:t>
            </a:r>
          </a:p>
          <a:p>
            <a:r>
              <a:rPr lang="hr-HR" dirty="0" smtClean="0"/>
              <a:t>Trajanje osposobljavanja od 6 mj. do 1 god. - individualno, prema testiranju i procjeni</a:t>
            </a:r>
          </a:p>
          <a:p>
            <a:r>
              <a:rPr lang="hr-HR" dirty="0" smtClean="0"/>
              <a:t>Poslovi: priprema jela, konobarenje, prodavanje hrane (dostava vrtićima i školama, pisanje ponuda i računa), izrada letaka i jelovnika (multi-medija); popravljaonica bicikala</a:t>
            </a:r>
          </a:p>
          <a:p>
            <a:r>
              <a:rPr lang="hr-HR" dirty="0" smtClean="0"/>
              <a:t>Uključivanje u tečajeve kontrole bijesa, socijalnih vještina, sportske aktivnosti</a:t>
            </a:r>
          </a:p>
          <a:p>
            <a:r>
              <a:rPr lang="hr-HR" dirty="0" smtClean="0"/>
              <a:t>60 % polaznika tečaja se zaposli</a:t>
            </a:r>
          </a:p>
          <a:p>
            <a:r>
              <a:rPr lang="hr-HR" dirty="0" smtClean="0"/>
              <a:t>Neki se kasnije školuju za višu razinu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Udruga BAF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udruga koja pruža ambulantne socijalnopedagoške usluge</a:t>
            </a:r>
          </a:p>
          <a:p>
            <a:pPr>
              <a:buNone/>
            </a:pPr>
            <a:r>
              <a:rPr lang="hr-HR" dirty="0" smtClean="0"/>
              <a:t>Korisnici/Programi:</a:t>
            </a:r>
          </a:p>
          <a:p>
            <a:r>
              <a:rPr lang="hr-HR" dirty="0" smtClean="0"/>
              <a:t>1. Maloljetni počinitelji kaznenih djela na odradi sudskih odgojnih mjera -  tečajeva</a:t>
            </a:r>
          </a:p>
          <a:p>
            <a:pPr lvl="1"/>
            <a:r>
              <a:rPr lang="hr-HR" dirty="0" smtClean="0"/>
              <a:t>2 programa: trening socijalnih vještina, trening suočavanja (agresivnost)</a:t>
            </a:r>
          </a:p>
          <a:p>
            <a:pPr lvl="1"/>
            <a:r>
              <a:rPr lang="hr-HR" dirty="0" smtClean="0"/>
              <a:t>Grupe od 8 štićenika, 3 sata tjedno</a:t>
            </a:r>
          </a:p>
          <a:p>
            <a:pPr lvl="1"/>
            <a:r>
              <a:rPr lang="hr-HR" dirty="0" smtClean="0"/>
              <a:t>Radi se s roditeljima samo ako to sami žele</a:t>
            </a:r>
          </a:p>
          <a:p>
            <a:r>
              <a:rPr lang="hr-HR" dirty="0" smtClean="0"/>
              <a:t>2. Obitelji i djeca u riziku – upućuje ih CZSS</a:t>
            </a:r>
          </a:p>
          <a:p>
            <a:r>
              <a:rPr lang="hr-HR" dirty="0" smtClean="0"/>
              <a:t>Većinom individualni rad, odlazak u obitelj samo ako dijete to želi, informiranje CZSS-a o problemima samo uz djetetov pristanak!</a:t>
            </a:r>
          </a:p>
          <a:p>
            <a:r>
              <a:rPr lang="hr-HR" dirty="0" smtClean="0"/>
              <a:t>Financira: općina, grad, pokrajina</a:t>
            </a:r>
          </a:p>
          <a:p>
            <a:r>
              <a:rPr lang="hr-HR" dirty="0" smtClean="0"/>
              <a:t>Zaposlenici: socijalni radnici i psiholozi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dirty="0" smtClean="0"/>
              <a:t>Dom za odgoj djece i mladeži Zagreb</a:t>
            </a:r>
            <a:endParaRPr lang="hr-HR" altLang="sr-Latn-RS" dirty="0" smtClean="0">
              <a:latin typeface="Arial" charset="0"/>
            </a:endParaRPr>
          </a:p>
        </p:txBody>
      </p:sp>
      <p:pic>
        <p:nvPicPr>
          <p:cNvPr id="20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84784"/>
            <a:ext cx="1187450" cy="1462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95536" y="3140968"/>
            <a:ext cx="835292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Naziv projekta: </a:t>
            </a:r>
            <a:r>
              <a:rPr lang="hr-HR" altLang="sr-Latn-RS" sz="2400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hr-HR" altLang="sr-Latn-RS" sz="2400" dirty="0" err="1">
                <a:latin typeface="+mn-lt"/>
              </a:rPr>
              <a:t>havioral</a:t>
            </a:r>
            <a:r>
              <a:rPr lang="hr-HR" altLang="sr-Latn-RS" sz="2400" dirty="0">
                <a:latin typeface="+mn-lt"/>
              </a:rPr>
              <a:t> </a:t>
            </a:r>
            <a:r>
              <a:rPr lang="hr-HR" altLang="sr-Latn-RS" sz="2400" dirty="0" err="1">
                <a:solidFill>
                  <a:srgbClr val="FF0000"/>
                </a:solidFill>
                <a:latin typeface="+mn-lt"/>
              </a:rPr>
              <a:t>D</a:t>
            </a:r>
            <a:r>
              <a:rPr lang="hr-HR" altLang="sr-Latn-RS" sz="2400" dirty="0" err="1">
                <a:latin typeface="+mn-lt"/>
              </a:rPr>
              <a:t>isorders</a:t>
            </a:r>
            <a:r>
              <a:rPr lang="hr-HR" altLang="sr-Latn-RS" sz="2400" dirty="0">
                <a:latin typeface="+mn-lt"/>
              </a:rPr>
              <a:t>-</a:t>
            </a:r>
            <a:r>
              <a:rPr lang="hr-HR" altLang="sr-Latn-RS" sz="2400" dirty="0" err="1">
                <a:latin typeface="+mn-lt"/>
              </a:rPr>
              <a:t>opportunity</a:t>
            </a:r>
            <a:r>
              <a:rPr lang="hr-HR" altLang="sr-Latn-RS" sz="2400" dirty="0">
                <a:latin typeface="+mn-lt"/>
              </a:rPr>
              <a:t> </a:t>
            </a:r>
            <a:r>
              <a:rPr lang="hr-HR" altLang="sr-Latn-RS" sz="2400" dirty="0" err="1">
                <a:latin typeface="+mn-lt"/>
              </a:rPr>
              <a:t>in</a:t>
            </a:r>
            <a:r>
              <a:rPr lang="hr-HR" altLang="sr-Latn-RS" sz="2400" dirty="0">
                <a:latin typeface="+mn-lt"/>
              </a:rPr>
              <a:t> </a:t>
            </a:r>
            <a:r>
              <a:rPr lang="hr-HR" altLang="sr-Latn-RS" sz="2400" dirty="0">
                <a:solidFill>
                  <a:srgbClr val="FF0000"/>
                </a:solidFill>
                <a:latin typeface="+mn-lt"/>
              </a:rPr>
              <a:t>VET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                            </a:t>
            </a:r>
            <a:r>
              <a:rPr lang="hr-HR" altLang="sr-Latn-RS" sz="2400" dirty="0" err="1">
                <a:latin typeface="+mn-lt"/>
              </a:rPr>
              <a:t>Acronim</a:t>
            </a:r>
            <a:r>
              <a:rPr lang="hr-HR" altLang="sr-Latn-RS" sz="2400" dirty="0">
                <a:latin typeface="+mn-lt"/>
              </a:rPr>
              <a:t>: BEDVET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Program: </a:t>
            </a:r>
            <a:r>
              <a:rPr lang="hr-HR" altLang="sr-Latn-RS" sz="2400" dirty="0" err="1">
                <a:latin typeface="+mn-lt"/>
              </a:rPr>
              <a:t>Cjeloživotno</a:t>
            </a:r>
            <a:r>
              <a:rPr lang="hr-HR" altLang="sr-Latn-RS" sz="2400" dirty="0">
                <a:latin typeface="+mn-lt"/>
              </a:rPr>
              <a:t> učenje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Potprogram: Leonardo da Vinci (strukovno obrazovanje)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+mn-lt"/>
              </a:rPr>
              <a:t>Aktivnost: Mobilnost – stručnjaci u strukovnom obrazovanju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2400" dirty="0">
                <a:latin typeface="+mn-lt"/>
              </a:rPr>
              <a:t>Suradna institucija u  projektu: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sr-Latn-RS" sz="2400" dirty="0">
                <a:solidFill>
                  <a:schemeClr val="accent2"/>
                </a:solidFill>
                <a:latin typeface="+mn-lt"/>
              </a:rPr>
              <a:t>Obrtničko učilište </a:t>
            </a:r>
            <a:endParaRPr lang="en-US" altLang="sr-Latn-RS" sz="2400" dirty="0">
              <a:latin typeface="+mn-lt"/>
            </a:endParaRP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4356100" y="549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 </a:t>
            </a:r>
          </a:p>
        </p:txBody>
      </p:sp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47" y="1899802"/>
            <a:ext cx="2620962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Caritas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8229600" cy="3664064"/>
          </a:xfrm>
        </p:spPr>
        <p:txBody>
          <a:bodyPr/>
          <a:lstStyle/>
          <a:p>
            <a:r>
              <a:rPr lang="hr-HR" dirty="0" smtClean="0"/>
              <a:t>Dom za izbjeglice</a:t>
            </a:r>
          </a:p>
          <a:p>
            <a:r>
              <a:rPr lang="hr-HR" dirty="0" smtClean="0"/>
              <a:t>Savjetovalište za ovisnike, osobe sa zdravstvenim teškoćama, imigrante, financijsko savjetovalište</a:t>
            </a:r>
          </a:p>
          <a:p>
            <a:r>
              <a:rPr lang="hr-HR" dirty="0" smtClean="0"/>
              <a:t>Mobilno-ambulantno savjetovanje na terenu, u kombiju – financira se kroz donacije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 Laatzen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Grad s 40000 stanovnika, 69 nacionalnosti</a:t>
            </a:r>
          </a:p>
          <a:p>
            <a:r>
              <a:rPr lang="hr-HR" dirty="0" smtClean="0"/>
              <a:t>Pretežno obitelji slabijeg ekonomskog statusa</a:t>
            </a:r>
          </a:p>
          <a:p>
            <a:r>
              <a:rPr lang="hr-HR" dirty="0" smtClean="0"/>
              <a:t>Puno “patchwork” obitelji, samohranih majki</a:t>
            </a:r>
          </a:p>
          <a:p>
            <a:r>
              <a:rPr lang="hr-HR" dirty="0" smtClean="0"/>
              <a:t>Od 2002. samostalno djeluje Centar za mlade (prije pripadao općini)</a:t>
            </a:r>
          </a:p>
          <a:p>
            <a:r>
              <a:rPr lang="hr-HR" dirty="0" smtClean="0"/>
              <a:t>Centri za mlade u svakoj gradskoj četvrti, besplatni, otvoreni poslije podne i navečer, s jednim ili dva odgajatelja – kuhinja, bistro, “disko-klub”, razgovori sa soc. pedagozima, u nekim centrima ručak i organizirano učenje</a:t>
            </a:r>
          </a:p>
          <a:p>
            <a:r>
              <a:rPr lang="hr-HR" dirty="0" smtClean="0"/>
              <a:t>Puno sportskih i zabavnih klubova (plaća roditelj ili grad, ovisno o primanjima roditelja)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slučaja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3952096"/>
          </a:xfrm>
        </p:spPr>
        <p:txBody>
          <a:bodyPr/>
          <a:lstStyle/>
          <a:p>
            <a:r>
              <a:rPr lang="hr-HR" dirty="0" err="1" smtClean="0"/>
              <a:t>Timo</a:t>
            </a:r>
            <a:r>
              <a:rPr lang="hr-HR" dirty="0" smtClean="0"/>
              <a:t>, 17 godina</a:t>
            </a:r>
          </a:p>
          <a:p>
            <a:r>
              <a:rPr lang="hr-HR" dirty="0" smtClean="0"/>
              <a:t>Konzumira sredstva ovisnosti, agresivna ponašanja, nezavršen srednjoškolski program</a:t>
            </a:r>
          </a:p>
          <a:p>
            <a:r>
              <a:rPr lang="hr-HR" dirty="0" smtClean="0"/>
              <a:t>Socijalni radnik – prezentira slučaj</a:t>
            </a:r>
          </a:p>
          <a:p>
            <a:r>
              <a:rPr lang="hr-HR" dirty="0" smtClean="0"/>
              <a:t>Odabrane udruge izlažu ponudu</a:t>
            </a:r>
          </a:p>
          <a:p>
            <a:r>
              <a:rPr lang="hr-HR" dirty="0" smtClean="0"/>
              <a:t>Socijalni radnik, </a:t>
            </a:r>
            <a:r>
              <a:rPr lang="hr-HR" dirty="0" err="1" smtClean="0"/>
              <a:t>Timo</a:t>
            </a:r>
            <a:r>
              <a:rPr lang="hr-HR" dirty="0" smtClean="0"/>
              <a:t> i roditelji odabiru intervenciju</a:t>
            </a:r>
          </a:p>
          <a:p>
            <a:r>
              <a:rPr lang="hr-HR" dirty="0" smtClean="0"/>
              <a:t>Evaluacija</a:t>
            </a:r>
          </a:p>
        </p:txBody>
      </p:sp>
    </p:spTree>
    <p:extLst>
      <p:ext uri="{BB962C8B-B14F-4D97-AF65-F5344CB8AC3E}">
        <p14:creationId xmlns:p14="http://schemas.microsoft.com/office/powerpoint/2010/main" val="2948698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smo naučili?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240128"/>
          </a:xfrm>
        </p:spPr>
        <p:txBody>
          <a:bodyPr/>
          <a:lstStyle/>
          <a:p>
            <a:r>
              <a:rPr lang="hr-HR" dirty="0" smtClean="0"/>
              <a:t>Nekoliko ključnih razlika u funkcioniranju sustava:</a:t>
            </a:r>
          </a:p>
          <a:p>
            <a:pPr lvl="1"/>
            <a:r>
              <a:rPr lang="hr-HR" dirty="0" smtClean="0"/>
              <a:t>Centralizirano – decentralizirano</a:t>
            </a:r>
          </a:p>
          <a:p>
            <a:pPr lvl="1"/>
            <a:r>
              <a:rPr lang="hr-HR" dirty="0" smtClean="0"/>
              <a:t>Načini financiranja</a:t>
            </a:r>
          </a:p>
          <a:p>
            <a:pPr lvl="1"/>
            <a:r>
              <a:rPr lang="hr-HR" dirty="0" smtClean="0"/>
              <a:t>Sistem ponude i potražnje</a:t>
            </a:r>
          </a:p>
          <a:p>
            <a:pPr lvl="1"/>
            <a:r>
              <a:rPr lang="hr-HR" dirty="0" smtClean="0"/>
              <a:t>Razina zastupljenosti ljudskih prava s posebnim naglaskom na prava djece</a:t>
            </a:r>
          </a:p>
          <a:p>
            <a:pPr lvl="1"/>
            <a:r>
              <a:rPr lang="hr-HR" dirty="0" smtClean="0"/>
              <a:t>Sistematizacija rada</a:t>
            </a:r>
          </a:p>
          <a:p>
            <a:r>
              <a:rPr lang="hr-HR" dirty="0" smtClean="0"/>
              <a:t>Nužno umrežavanje s drugim sustavima (tržište rada, obrazovanje, zdravstvo…)</a:t>
            </a:r>
          </a:p>
        </p:txBody>
      </p:sp>
    </p:spTree>
    <p:extLst>
      <p:ext uri="{BB962C8B-B14F-4D97-AF65-F5344CB8AC3E}">
        <p14:creationId xmlns:p14="http://schemas.microsoft.com/office/powerpoint/2010/main" val="545529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na osobnoj razini…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4024104"/>
          </a:xfrm>
        </p:spPr>
        <p:txBody>
          <a:bodyPr/>
          <a:lstStyle/>
          <a:p>
            <a:r>
              <a:rPr lang="hr-HR" dirty="0" smtClean="0"/>
              <a:t>Iskustvo studijskog putovanja te učenje na primjerima dobre prakse</a:t>
            </a:r>
          </a:p>
          <a:p>
            <a:r>
              <a:rPr lang="hr-HR" dirty="0" smtClean="0"/>
              <a:t>Upoznavanje drugačije primjene pružanja usluga iz područja socijalne skrbi</a:t>
            </a:r>
          </a:p>
          <a:p>
            <a:r>
              <a:rPr lang="hr-HR" dirty="0" smtClean="0"/>
              <a:t>Upoznavanje nove kulture</a:t>
            </a:r>
          </a:p>
          <a:p>
            <a:r>
              <a:rPr lang="hr-HR" smtClean="0"/>
              <a:t>Druženje </a:t>
            </a:r>
            <a:r>
              <a:rPr lang="hr-HR" smtClean="0">
                <a:sym typeface="Wingdings" panose="05000000000000000000" pitchFamily="2" charset="2"/>
              </a:rPr>
              <a:t></a:t>
            </a:r>
            <a:endParaRPr lang="hr-H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0905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vi-VN" altLang="sr-Latn-RS" sz="4000" dirty="0" smtClean="0"/>
              <a:t>Program za cjeloživotno učenje:</a:t>
            </a:r>
            <a:endParaRPr lang="hr-HR" altLang="sr-Latn-RS" sz="4000" dirty="0" smtClean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1"/>
            <a:ext cx="8435975" cy="4569371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4000" dirty="0"/>
              <a:t>N</a:t>
            </a:r>
            <a:r>
              <a:rPr lang="vi-VN" sz="4000" dirty="0" smtClean="0"/>
              <a:t>ajveći program EU u području obrazovanja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4000" dirty="0"/>
              <a:t>O</a:t>
            </a:r>
            <a:r>
              <a:rPr lang="vi-VN" sz="4000" dirty="0" smtClean="0"/>
              <a:t>buhvaća sve sektore obrazovanja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4000" dirty="0"/>
              <a:t>P</a:t>
            </a:r>
            <a:r>
              <a:rPr lang="vi-VN" sz="4000" dirty="0" smtClean="0"/>
              <a:t>otiče mobilnost i međunarodnu suradnju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4000" dirty="0" smtClean="0"/>
              <a:t>Razdoblje 2007-2013 godina (ERASMUS+ 2014-2020 )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4500" b="1" dirty="0" smtClean="0"/>
              <a:t>Struktura programa: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sz="45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sz="4500" dirty="0" smtClean="0"/>
              <a:t>Aktivnosti Programa: </a:t>
            </a:r>
            <a:endParaRPr lang="hr-HR" sz="4500" dirty="0"/>
          </a:p>
          <a:p>
            <a:pPr lvl="1">
              <a:buFont typeface="Wingdings" pitchFamily="2" charset="2"/>
              <a:buChar char="Ø"/>
              <a:defRPr/>
            </a:pPr>
            <a:r>
              <a:rPr lang="hr-HR" sz="3600" b="1" dirty="0" smtClean="0"/>
              <a:t>1. centralizirane </a:t>
            </a:r>
            <a:r>
              <a:rPr lang="hr-HR" sz="3600" dirty="0" smtClean="0"/>
              <a:t>u nadležnosti  Izvršne agencije za obrazovanje, audiovizualnu politiku i kulturu (EACEA) sa sjedištem u Bruxelles-u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hr-HR" sz="3600" b="1" dirty="0" smtClean="0"/>
              <a:t>2. decentralizirane </a:t>
            </a:r>
            <a:r>
              <a:rPr lang="hr-HR" sz="3600" dirty="0" smtClean="0"/>
              <a:t>aktivnosti (mobilnost i partnerstva) nadležne Nacionalne Agencija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2444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Sektorski potprogrami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5615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 err="1" smtClean="0"/>
              <a:t>Comenius</a:t>
            </a:r>
            <a:r>
              <a:rPr lang="hr-HR" altLang="sr-Latn-RS" sz="2800" dirty="0" smtClean="0"/>
              <a:t> </a:t>
            </a:r>
          </a:p>
          <a:p>
            <a:pPr lvl="1"/>
            <a:r>
              <a:rPr lang="hr-HR" altLang="sr-Latn-RS" sz="2500" dirty="0" smtClean="0"/>
              <a:t>predškolski odgoj i školsko obrazovanje </a:t>
            </a:r>
          </a:p>
          <a:p>
            <a:pPr eaLnBrk="1" hangingPunct="1"/>
            <a:r>
              <a:rPr lang="hr-HR" altLang="sr-Latn-RS" sz="2800" dirty="0" err="1" smtClean="0"/>
              <a:t>Erasmus</a:t>
            </a:r>
            <a:r>
              <a:rPr lang="hr-HR" altLang="sr-Latn-RS" sz="2800" dirty="0" smtClean="0"/>
              <a:t> </a:t>
            </a:r>
          </a:p>
          <a:p>
            <a:pPr lvl="1"/>
            <a:r>
              <a:rPr lang="hr-HR" altLang="sr-Latn-RS" sz="2500" dirty="0" smtClean="0"/>
              <a:t>visokoškolsko obrazovanje</a:t>
            </a:r>
          </a:p>
          <a:p>
            <a:pPr eaLnBrk="1" hangingPunct="1"/>
            <a:r>
              <a:rPr lang="hr-HR" altLang="sr-Latn-RS" sz="2800" dirty="0" smtClean="0"/>
              <a:t>Leonardo da Vinci </a:t>
            </a:r>
          </a:p>
          <a:p>
            <a:pPr lvl="1"/>
            <a:r>
              <a:rPr lang="hr-HR" altLang="sr-Latn-RS" sz="2500" dirty="0" smtClean="0"/>
              <a:t>strukovno obrazovanje i osposobljavanje</a:t>
            </a:r>
          </a:p>
          <a:p>
            <a:pPr eaLnBrk="1" hangingPunct="1"/>
            <a:r>
              <a:rPr lang="hr-HR" altLang="sr-Latn-RS" sz="2800" dirty="0" err="1" smtClean="0"/>
              <a:t>Grundtvig</a:t>
            </a:r>
            <a:endParaRPr lang="hr-HR" altLang="sr-Latn-RS" sz="2800" dirty="0" smtClean="0"/>
          </a:p>
          <a:p>
            <a:pPr lvl="1"/>
            <a:r>
              <a:rPr lang="hr-HR" altLang="sr-Latn-RS" sz="2500" dirty="0" smtClean="0"/>
              <a:t>obrazovanje odraslih</a:t>
            </a:r>
          </a:p>
        </p:txBody>
      </p:sp>
    </p:spTree>
    <p:extLst>
      <p:ext uri="{BB962C8B-B14F-4D97-AF65-F5344CB8AC3E}">
        <p14:creationId xmlns:p14="http://schemas.microsoft.com/office/powerpoint/2010/main" val="37375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Leonardo da Vinci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altLang="sr-Latn-RS" b="1" dirty="0" smtClean="0"/>
          </a:p>
          <a:p>
            <a:r>
              <a:rPr lang="hr-HR" altLang="sr-Latn-RS" b="1" dirty="0" smtClean="0"/>
              <a:t>Vrste aktivnosti:</a:t>
            </a:r>
          </a:p>
          <a:p>
            <a:pPr lvl="1"/>
            <a:r>
              <a:rPr lang="hr-HR" altLang="sr-Latn-RS" dirty="0" smtClean="0"/>
              <a:t>Mobilnost</a:t>
            </a:r>
          </a:p>
          <a:p>
            <a:pPr lvl="1"/>
            <a:r>
              <a:rPr lang="hr-HR" altLang="sr-Latn-RS" dirty="0" smtClean="0"/>
              <a:t>Partnerstva</a:t>
            </a:r>
          </a:p>
          <a:p>
            <a:pPr eaLnBrk="1" hangingPunct="1"/>
            <a:endParaRPr lang="hr-HR" altLang="sr-Latn-RS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862806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Sudionici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20933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 smtClean="0"/>
              <a:t>Polaznici početnog strukovnog obrazovanja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r-HR" dirty="0" smtClean="0"/>
              <a:t>učenici srednjih strukovnih škola, odrasli polaznici početnog strukovnog obrazovanja ili osposobljavanja, naučnici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 smtClean="0"/>
              <a:t>Osobe na tržištu rada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r-HR" dirty="0" smtClean="0"/>
              <a:t>zaposleni (preko matične organizacije)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hr-HR" dirty="0" smtClean="0"/>
              <a:t>nezaposleni (preko HZZa, preko komore, preko udruge, itd.)</a:t>
            </a:r>
          </a:p>
        </p:txBody>
      </p:sp>
    </p:spTree>
    <p:extLst>
      <p:ext uri="{BB962C8B-B14F-4D97-AF65-F5344CB8AC3E}">
        <p14:creationId xmlns:p14="http://schemas.microsoft.com/office/powerpoint/2010/main" val="5176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rgbClr val="FF0000"/>
                </a:solidFill>
              </a:rPr>
              <a:t/>
            </a:r>
            <a:br>
              <a:rPr lang="hr-HR" sz="4000" b="1" dirty="0" smtClean="0">
                <a:solidFill>
                  <a:srgbClr val="FF0000"/>
                </a:solidFill>
              </a:rPr>
            </a:br>
            <a:r>
              <a:rPr lang="hr-HR" dirty="0" smtClean="0"/>
              <a:t>Stručnjaci u strukovnom obrazovanju i osposobljavanju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35334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hr-HR" altLang="sr-Latn-RS" dirty="0" smtClean="0"/>
              <a:t>nastavnici, predavači, obučavatelji,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dirty="0" smtClean="0"/>
              <a:t>rukovodeće osobe u ustanovama za osposobljavanje (ravnatelji)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dirty="0" smtClean="0"/>
              <a:t>kreatori strukovnih obrazovnih politika na lokalnoj, regionalnoj i nacionalnoj razini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hr-HR" altLang="sr-Latn-RS" dirty="0" smtClean="0"/>
              <a:t>savjetnici za zanimanja, voditelji ljudskih potencijala, pedagozi, </a:t>
            </a:r>
            <a:r>
              <a:rPr lang="hr-HR" altLang="sr-Latn-RS" sz="2800" dirty="0" smtClean="0">
                <a:latin typeface="Arial" charset="0"/>
              </a:rPr>
              <a:t>odgajatelji,</a:t>
            </a:r>
            <a:r>
              <a:rPr lang="hr-HR" altLang="sr-Latn-RS" dirty="0" smtClean="0"/>
              <a:t>s</a:t>
            </a:r>
            <a:r>
              <a:rPr lang="hr-HR" altLang="sr-Latn-RS" dirty="0" smtClean="0">
                <a:latin typeface="Arial" charset="0"/>
              </a:rPr>
              <a:t>t</a:t>
            </a:r>
            <a:r>
              <a:rPr lang="hr-HR" altLang="sr-Latn-RS" dirty="0" smtClean="0"/>
              <a:t>ručni suradnici za obrazovanje</a:t>
            </a:r>
          </a:p>
        </p:txBody>
      </p:sp>
    </p:spTree>
    <p:extLst>
      <p:ext uri="{BB962C8B-B14F-4D97-AF65-F5344CB8AC3E}">
        <p14:creationId xmlns:p14="http://schemas.microsoft.com/office/powerpoint/2010/main" val="5396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Stručno usavršavanje</a:t>
            </a:r>
            <a:r>
              <a:rPr lang="hr-HR" altLang="sr-Latn-RS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24104"/>
          </a:xfrm>
        </p:spPr>
        <p:txBody>
          <a:bodyPr/>
          <a:lstStyle/>
          <a:p>
            <a:pPr algn="just" eaLnBrk="1" hangingPunct="1"/>
            <a:r>
              <a:rPr lang="hr-HR" altLang="sr-Latn-RS" dirty="0" smtClean="0"/>
              <a:t>studijski posjet, </a:t>
            </a:r>
            <a:r>
              <a:rPr lang="hr-HR" altLang="sr-Latn-RS" dirty="0" err="1" smtClean="0"/>
              <a:t>job</a:t>
            </a:r>
            <a:r>
              <a:rPr lang="hr-HR" altLang="sr-Latn-RS" dirty="0" smtClean="0"/>
              <a:t> </a:t>
            </a:r>
            <a:r>
              <a:rPr lang="hr-HR" altLang="sr-Latn-RS" dirty="0" err="1" smtClean="0"/>
              <a:t>shadowing</a:t>
            </a:r>
            <a:r>
              <a:rPr lang="hr-HR" altLang="sr-Latn-RS" dirty="0" smtClean="0"/>
              <a:t>, radionice</a:t>
            </a:r>
          </a:p>
          <a:p>
            <a:pPr algn="just" eaLnBrk="1" hangingPunct="1"/>
            <a:r>
              <a:rPr lang="hr-HR" altLang="sr-Latn-RS" dirty="0" smtClean="0"/>
              <a:t>sastoji se od prijenosa, poboljšanja te obnavljanja kompetencija i/ili inovativnih metoda i prakse u području strukovnog osposobljavanja. </a:t>
            </a:r>
          </a:p>
          <a:p>
            <a:pPr algn="just" eaLnBrk="1" hangingPunct="1"/>
            <a:r>
              <a:rPr lang="hr-HR" altLang="sr-Latn-RS" dirty="0" smtClean="0"/>
              <a:t>razmjena iskustava s kolegama iz drugih država s ciljem uzajamnog učenja</a:t>
            </a:r>
          </a:p>
        </p:txBody>
      </p:sp>
    </p:spTree>
    <p:extLst>
      <p:ext uri="{BB962C8B-B14F-4D97-AF65-F5344CB8AC3E}">
        <p14:creationId xmlns:p14="http://schemas.microsoft.com/office/powerpoint/2010/main" val="374361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Trajanje mobilnosti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52096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1-6 tjedana</a:t>
            </a:r>
          </a:p>
          <a:p>
            <a:pPr eaLnBrk="1" hangingPunct="1"/>
            <a:r>
              <a:rPr lang="hr-HR" altLang="sr-Latn-RS" dirty="0" smtClean="0"/>
              <a:t>najmanje 5 radnih dana + 2 dana za put</a:t>
            </a:r>
          </a:p>
          <a:p>
            <a:pPr eaLnBrk="1" hangingPunct="1"/>
            <a:r>
              <a:rPr lang="hr-HR" altLang="sr-Latn-RS" dirty="0" smtClean="0"/>
              <a:t>u kontinuitetu, bez povratka u RH</a:t>
            </a:r>
          </a:p>
          <a:p>
            <a:pPr eaLnBrk="1" hangingPunct="1"/>
            <a:r>
              <a:rPr lang="hr-HR" altLang="sr-Latn-RS" dirty="0" smtClean="0"/>
              <a:t>1 osoba =  1 VETPRO projekt </a:t>
            </a:r>
          </a:p>
        </p:txBody>
      </p:sp>
    </p:spTree>
    <p:extLst>
      <p:ext uri="{BB962C8B-B14F-4D97-AF65-F5344CB8AC3E}">
        <p14:creationId xmlns:p14="http://schemas.microsoft.com/office/powerpoint/2010/main" val="11729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476</TotalTime>
  <Words>1497</Words>
  <Application>Microsoft Office PowerPoint</Application>
  <PresentationFormat>Prikaz na zaslonu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Origin</vt:lpstr>
      <vt:lpstr>Strategija socijalnog rada i strukovnog obrazovanja za djecu s poremećajima u ponašanju u Njemačkoj, Hannoveru </vt:lpstr>
      <vt:lpstr>Dom za odgoj djece i mladeži Zagreb</vt:lpstr>
      <vt:lpstr>Program za cjeloživotno učenje:</vt:lpstr>
      <vt:lpstr>Sektorski potprogrami</vt:lpstr>
      <vt:lpstr>Leonardo da Vinci</vt:lpstr>
      <vt:lpstr>Sudionici</vt:lpstr>
      <vt:lpstr> Stručnjaci u strukovnom obrazovanju i osposobljavanju</vt:lpstr>
      <vt:lpstr>Stručno usavršavanje </vt:lpstr>
      <vt:lpstr>Trajanje mobilnosti</vt:lpstr>
      <vt:lpstr>BEDVET</vt:lpstr>
      <vt:lpstr>Sudionici</vt:lpstr>
      <vt:lpstr>Stephansstift</vt:lpstr>
      <vt:lpstr>Stephansstift - Vršitelji tretmana</vt:lpstr>
      <vt:lpstr>Odjel za skrb o djeci i mladima</vt:lpstr>
      <vt:lpstr>Diakonie-Kolleg</vt:lpstr>
      <vt:lpstr>Hannoversche Werkstätten</vt:lpstr>
      <vt:lpstr>Hannoversche Werkstätten</vt:lpstr>
      <vt:lpstr>Werkstatt Süd , Werkastatt Linden</vt:lpstr>
      <vt:lpstr>Udruga BAF</vt:lpstr>
      <vt:lpstr>Caritas</vt:lpstr>
      <vt:lpstr>Grad Laatzen</vt:lpstr>
      <vt:lpstr>Prikaz slučaja</vt:lpstr>
      <vt:lpstr>Što smo naučili?</vt:lpstr>
      <vt:lpstr>A na osobnoj razini…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</dc:creator>
  <cp:lastModifiedBy>spodnar</cp:lastModifiedBy>
  <cp:revision>57</cp:revision>
  <dcterms:created xsi:type="dcterms:W3CDTF">2013-12-07T19:06:56Z</dcterms:created>
  <dcterms:modified xsi:type="dcterms:W3CDTF">2014-01-15T14:35:05Z</dcterms:modified>
</cp:coreProperties>
</file>