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82" autoAdjust="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63EF1-54C3-4115-A4F9-9EB817A8949F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25BF-EC32-4E8D-B6FF-A69C5EAD4A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205D-5323-48F3-B13B-94F25CFBE1DB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D923-33D0-4B64-86D5-E04A5E282C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F374-4201-4A6C-B151-357E8B52D969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0EAC-3CED-4745-A4B5-793D35A646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183D-9818-435B-8B7B-B896A3A415E0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B863-39BC-415C-9DC0-980382EEE3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CEA3-1D3E-428A-BFC3-21E471D6AD1D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D7B66-2CB2-4213-9842-D8EB2AB1040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1B39-25C8-4784-AA0F-26F083AC6E25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0788-A615-4A8B-89B5-56553B5BBE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4105-B39D-437A-9348-31BD1D197F8F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B7A7-38A1-46E6-8FC7-0EDC63C7F3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F301-8C98-46C8-BA93-0398F1F6DD3F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D8F22-C1F4-4ED1-81E9-0FAF38B6FD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ABA4-D243-4753-9B60-8852BE148A87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1B22-D81C-4F4F-B2C1-5669062164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016D-B255-461D-B07D-31CD470F3D60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0B400-2D3F-4FCF-A815-507F256A60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BB53-5399-47FF-A14B-1C8CE8F56896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C08C-AB3C-4470-9C1F-D946CFA45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8B298F-1092-4486-BFB8-583836A77F46}" type="datetimeFigureOut">
              <a:rPr lang="hr-HR"/>
              <a:pPr>
                <a:defRPr/>
              </a:pPr>
              <a:t>4.12.2013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AFE24A-998C-4881-A2B0-45E9ED98DB5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56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</a:rPr>
              <a:t>prijedlog obiteljskog zakona 2013.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r-HR" dirty="0" smtClean="0"/>
              <a:t>NOVI POLOŽAJ DJETETA U POSTUPKU PRED SUDOM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r-HR" dirty="0" smtClean="0"/>
              <a:t>Marina Parać Garma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r-HR" dirty="0" smtClean="0"/>
              <a:t>sutkinja Općinskog građanskog suda u Zagrebu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</a:rPr>
              <a:t>Obaveza obavješćivanja djeteta</a:t>
            </a:r>
            <a:br>
              <a:rPr lang="hr-HR" dirty="0" smtClean="0">
                <a:solidFill>
                  <a:srgbClr val="FFC000"/>
                </a:solidFill>
              </a:rPr>
            </a:br>
            <a:r>
              <a:rPr lang="hr-HR" b="0" dirty="0" smtClean="0">
                <a:solidFill>
                  <a:srgbClr val="FFC000"/>
                </a:solidFill>
              </a:rPr>
              <a:t>čl.360 st.4 i 5 Prijedloga</a:t>
            </a:r>
            <a:endParaRPr lang="hr-HR" b="0" dirty="0">
              <a:solidFill>
                <a:srgbClr val="FFC000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Dijete mora biti obaviješteno o predmetu, tijeku, mogućem ishodu postupka na način koji je prikladan njegovoj dobi i ako ne postoji opasnost za razvoj, odgoj i zdravlje djeteta</a:t>
            </a:r>
          </a:p>
          <a:p>
            <a:pPr eaLnBrk="1" hangingPunct="1"/>
            <a:endParaRPr lang="hr-HR" smtClean="0"/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Obvezu obavješćivanja imaju poseban skrbnik ili struč</a:t>
            </a:r>
            <a:r>
              <a:rPr lang="hr-HR" sz="2400" smtClean="0">
                <a:latin typeface="Arial" charset="0"/>
              </a:rPr>
              <a:t>na</a:t>
            </a:r>
            <a:r>
              <a:rPr lang="hr-HR" smtClean="0"/>
              <a:t> osoba centra ovisno o okolnostima slučaja o čemu je sud dužan voditi računa.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</a:rPr>
              <a:t>Dužnost upoznavanja djeteta s odlukom suda čl.361 Prijedloga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3200" smtClean="0"/>
              <a:t>Poseban skrbnik upoznati će dijete sa sadržajem odluke suda i pravom na izjavljivanje žalbe osobno ili uz pomoć stručne osobe.</a:t>
            </a:r>
          </a:p>
          <a:p>
            <a:pPr eaLnBrk="1" hangingPunct="1"/>
            <a:endParaRPr lang="hr-HR" sz="3200" smtClean="0"/>
          </a:p>
          <a:p>
            <a:pPr eaLnBrk="1" hangingPunct="1"/>
            <a:r>
              <a:rPr lang="hr-HR" sz="3200" smtClean="0"/>
              <a:t>Dijete se neće upoznati s obrazloženjem odluke ako bi to imalo posljedice za njegovo zdravlje i razvoj.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hr-HR" smtClean="0"/>
          </a:p>
          <a:p>
            <a:pPr eaLnBrk="1" hangingPunct="1">
              <a:buFont typeface="Wingdings 2" pitchFamily="18" charset="2"/>
              <a:buNone/>
            </a:pPr>
            <a:endParaRPr lang="hr-HR" smtClean="0"/>
          </a:p>
          <a:p>
            <a:pPr eaLnBrk="1" hangingPunct="1">
              <a:buFont typeface="Wingdings 2" pitchFamily="18" charset="2"/>
              <a:buNone/>
            </a:pPr>
            <a:endParaRPr lang="hr-HR" smtClean="0"/>
          </a:p>
          <a:p>
            <a:pPr eaLnBrk="1" hangingPunct="1">
              <a:buFont typeface="Wingdings 2" pitchFamily="18" charset="2"/>
              <a:buNone/>
            </a:pPr>
            <a:r>
              <a:rPr lang="hr-HR" smtClean="0"/>
              <a:t>			</a:t>
            </a:r>
            <a:r>
              <a:rPr lang="hr-HR" sz="4400" smtClean="0">
                <a:solidFill>
                  <a:srgbClr val="FFC000"/>
                </a:solidFill>
              </a:rPr>
              <a:t> Hvala na pažnji!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</a:rPr>
              <a:t>Novi položaj djeteta pred sudom</a:t>
            </a:r>
            <a:br>
              <a:rPr lang="hr-HR" dirty="0" smtClean="0">
                <a:solidFill>
                  <a:srgbClr val="FFC000"/>
                </a:solidFill>
              </a:rPr>
            </a:b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hr-HR" sz="3200" dirty="0" smtClean="0"/>
              <a:t>Dijete je sada stranka u svim postupcima pred sudom u kojima se odlučuje o njegovim pravima i interesima i uređena je njegova postupovna sposobnost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hr-HR" sz="3200" dirty="0" smtClean="0"/>
              <a:t>Dijete zastupa poseban skrbnik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hr-HR" sz="3200" dirty="0" smtClean="0"/>
              <a:t>Utvrđivanje mišljenja djeteta detaljno je razrađeno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hr-HR" sz="3200" dirty="0" smtClean="0"/>
              <a:t>Propisana je obveza obavješćivanja djeteta o predmetu, tijeku i mogućem ishodu postupka i obveza upoznavanja djeteta s odlukom suda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hr-H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</a:rPr>
              <a:t>Dijete – stranka u postupku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3600" smtClean="0">
                <a:solidFill>
                  <a:srgbClr val="FFC000"/>
                </a:solidFill>
              </a:rPr>
              <a:t>Članak 358. Prijedloga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3600" smtClean="0"/>
              <a:t>    Dijete je stranka u svim postupcima    pred sudom </a:t>
            </a:r>
            <a:r>
              <a:rPr lang="hr-HR" smtClean="0">
                <a:latin typeface="Arial" charset="0"/>
              </a:rPr>
              <a:t>u </a:t>
            </a:r>
            <a:r>
              <a:rPr lang="hr-HR" sz="3600" smtClean="0"/>
              <a:t>kojima se odlučuje o njegovim pravima i interesima.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36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3600" smtClean="0"/>
              <a:t>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3200" smtClean="0"/>
              <a:t>Dijete zastupa poseban skrbnik kojeg imenuje sud ili centar za socijalnu skrb</a:t>
            </a:r>
          </a:p>
          <a:p>
            <a:pPr eaLnBrk="1" hangingPunct="1">
              <a:lnSpc>
                <a:spcPct val="90000"/>
              </a:lnSpc>
            </a:pPr>
            <a:endParaRPr lang="hr-HR" sz="3200" smtClean="0"/>
          </a:p>
          <a:p>
            <a:pPr eaLnBrk="1" hangingPunct="1">
              <a:lnSpc>
                <a:spcPct val="90000"/>
              </a:lnSpc>
            </a:pPr>
            <a:r>
              <a:rPr lang="hr-HR" sz="3200" smtClean="0"/>
              <a:t>Dijete koje je navršilo 14 godina može samostalno iznositi činjenice, predlagati dokaze, podnos</a:t>
            </a:r>
            <a:r>
              <a:rPr lang="hr-HR" sz="3200" smtClean="0">
                <a:latin typeface="Arial" charset="0"/>
              </a:rPr>
              <a:t>i</a:t>
            </a:r>
            <a:r>
              <a:rPr lang="hr-HR" sz="3200" smtClean="0"/>
              <a:t>t</a:t>
            </a:r>
            <a:r>
              <a:rPr lang="hr-HR" sz="3200" smtClean="0">
                <a:latin typeface="Arial" charset="0"/>
              </a:rPr>
              <a:t>i</a:t>
            </a:r>
            <a:r>
              <a:rPr lang="hr-HR" sz="3200" smtClean="0"/>
              <a:t> pravne lijekove i poduzimati druge radnje u postupku </a:t>
            </a:r>
          </a:p>
          <a:p>
            <a:pPr eaLnBrk="1" hangingPunct="1">
              <a:lnSpc>
                <a:spcPct val="90000"/>
              </a:lnSpc>
            </a:pPr>
            <a:endParaRPr lang="hr-HR" sz="3200" smtClean="0"/>
          </a:p>
          <a:p>
            <a:pPr eaLnBrk="1" hangingPunct="1">
              <a:lnSpc>
                <a:spcPct val="90000"/>
              </a:lnSpc>
            </a:pPr>
            <a:r>
              <a:rPr lang="hr-HR" sz="3200" smtClean="0"/>
              <a:t>Njegove radnje mogu biti  u suprotnosti s radnjama njegovog zastupnika i u tom slučaju sud procjenjuje čije radnje će se uzeti u obzir</a:t>
            </a:r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</a:rPr>
              <a:t>Dužnosti</a:t>
            </a:r>
            <a:r>
              <a:rPr lang="hr-HR" b="0" dirty="0" smtClean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suda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17410" name="Content Placeholder 5"/>
          <p:cNvSpPr>
            <a:spLocks noGrp="1"/>
          </p:cNvSpPr>
          <p:nvPr>
            <p:ph idx="1"/>
          </p:nvPr>
        </p:nvSpPr>
        <p:spPr>
          <a:xfrm>
            <a:off x="914400" y="620713"/>
            <a:ext cx="8229600" cy="5903912"/>
          </a:xfrm>
        </p:spPr>
        <p:txBody>
          <a:bodyPr/>
          <a:lstStyle/>
          <a:p>
            <a:pPr eaLnBrk="1" hangingPunct="1"/>
            <a:r>
              <a:rPr lang="hr-HR" smtClean="0"/>
              <a:t>Paziti da li je djetetu starijem od 14 godina odlukom suda ograničeno pravo na samostalno poduzimanje pravnih radnji ( čl.89 Prijedloga Zakona)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mtClean="0"/>
              <a:t>      -odnosi se na </a:t>
            </a:r>
            <a:r>
              <a:rPr lang="hr-HR" sz="2400" smtClean="0">
                <a:latin typeface="Arial" charset="0"/>
              </a:rPr>
              <a:t>dijete</a:t>
            </a:r>
            <a:r>
              <a:rPr lang="hr-HR" smtClean="0"/>
              <a:t> koje nije u stanju razumjeti okolnosti slučaja i formirati svoju volju zbog poteškoća u razvoju</a:t>
            </a:r>
          </a:p>
          <a:p>
            <a:pPr eaLnBrk="1" hangingPunct="1"/>
            <a:r>
              <a:rPr lang="hr-HR" smtClean="0"/>
              <a:t>U slučaju da je radnja djeteta u suprotnosti s radnjom zastupnika prema svom uvjerenju procijeniti čiju će radnju uzeti u obzir, cijeneći sve okolnosti slučaja i osobito dobrobit djeteta</a:t>
            </a:r>
          </a:p>
          <a:p>
            <a:pPr eaLnBrk="1" hangingPunct="1"/>
            <a:r>
              <a:rPr lang="hr-HR" smtClean="0"/>
              <a:t>U konkretnom  </a:t>
            </a:r>
            <a:r>
              <a:rPr lang="hr-HR" sz="2400" smtClean="0">
                <a:latin typeface="Arial" charset="0"/>
              </a:rPr>
              <a:t>postupku</a:t>
            </a:r>
            <a:r>
              <a:rPr lang="hr-HR" smtClean="0"/>
              <a:t> zabraniti djetetu poduzimanje radnji  ako utvrdi da ono nije u stanju shvatiti njihov značaj i pravne posljedice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  <a:latin typeface="+mn-lt"/>
              </a:rPr>
              <a:t>Zastupanje djeteta</a:t>
            </a:r>
            <a:br>
              <a:rPr lang="hr-HR" dirty="0" smtClean="0">
                <a:solidFill>
                  <a:srgbClr val="FFC000"/>
                </a:solidFill>
                <a:latin typeface="+mn-lt"/>
              </a:rPr>
            </a:br>
            <a:r>
              <a:rPr lang="hr-HR" dirty="0" smtClean="0">
                <a:solidFill>
                  <a:srgbClr val="FFC000"/>
                </a:solidFill>
                <a:latin typeface="+mn-lt"/>
              </a:rPr>
              <a:t>čl.240 Prijedloga </a:t>
            </a:r>
            <a:endParaRPr lang="hr-HR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r-HR" sz="3200" dirty="0" smtClean="0">
                <a:solidFill>
                  <a:srgbClr val="FFC000"/>
                </a:solidFill>
              </a:rPr>
              <a:t>Dužnosti posebnog skrbnika: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r-HR" sz="3200" dirty="0" smtClean="0"/>
              <a:t>     - odmah se odazvati pozivu i  zastupati interese djeteta u postupku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r-HR" sz="3200" dirty="0" smtClean="0"/>
              <a:t>     - obavijestiti dijete o predmetu spora, tijeku i ishodu na način primjeren dobi djeteta</a:t>
            </a:r>
          </a:p>
          <a:p>
            <a:pPr marL="548640" lvl="4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hr-HR" sz="3200" dirty="0" smtClean="0"/>
              <a:t>     - razgovarati s roditeljem ili drugim djetetu bliskim osobama ako to ocijeni potrebnim ili ako ga sud na to obveže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r-H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Utvrđivanje</a:t>
            </a:r>
            <a:r>
              <a:rPr lang="hr-HR" dirty="0" smtClean="0">
                <a:latin typeface="+mn-lt"/>
              </a:rPr>
              <a:t> </a:t>
            </a:r>
            <a:r>
              <a:rPr lang="hr-HR" dirty="0" smtClean="0">
                <a:solidFill>
                  <a:srgbClr val="FFC000"/>
                </a:solidFill>
                <a:latin typeface="+mn-lt"/>
              </a:rPr>
              <a:t>mišljenja djeteta</a:t>
            </a:r>
            <a:br>
              <a:rPr lang="hr-HR" dirty="0" smtClean="0">
                <a:solidFill>
                  <a:srgbClr val="FFC000"/>
                </a:solidFill>
                <a:latin typeface="+mn-lt"/>
              </a:rPr>
            </a:br>
            <a:r>
              <a:rPr lang="hr-HR" b="0" dirty="0" smtClean="0">
                <a:solidFill>
                  <a:srgbClr val="FFC000"/>
                </a:solidFill>
                <a:latin typeface="+mn-lt"/>
              </a:rPr>
              <a:t>Čl. 360 Prijedloga </a:t>
            </a:r>
            <a:endParaRPr lang="hr-HR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Razrađuje čl.89 st.5 važećeg Obiteljskog zakona</a:t>
            </a:r>
          </a:p>
          <a:p>
            <a:pPr eaLnBrk="1" hangingPunct="1"/>
            <a:r>
              <a:rPr lang="hr-HR" smtClean="0"/>
              <a:t>Obaveza je  suda osobno razgovarati s djetetom koje je navršilo 14 godina na prikladnom mjestu i po potrebi u nazočnosti stručne osobe </a:t>
            </a:r>
          </a:p>
          <a:p>
            <a:pPr eaLnBrk="1" hangingPunct="1"/>
            <a:r>
              <a:rPr lang="hr-HR" smtClean="0"/>
              <a:t>Mišljenje djeteta mlađeg od 14 godina sud utvrđuje ako su za donošenje odluke od osobite važnosti utvrđivanje privrženosti djeteta roditelju ili drugoj osobi, okolnosti u kojima dijete živi ili zbog drugih osobito važnih razloga. Obavezna je pomoć posebnog skrbnika ili druge stručne osobe.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C000"/>
                </a:solidFill>
              </a:rPr>
              <a:t>Čl. 360 st.3 Prijedloga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2296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sz="3200" smtClean="0"/>
              <a:t>     </a:t>
            </a:r>
          </a:p>
          <a:p>
            <a:pPr eaLnBrk="1" hangingPunct="1">
              <a:buFont typeface="Wingdings 2" pitchFamily="18" charset="2"/>
              <a:buNone/>
            </a:pPr>
            <a:endParaRPr lang="hr-HR" sz="3200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3200" smtClean="0"/>
              <a:t>	Sud koji vodi postupak nije dužan osobno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3200" smtClean="0"/>
              <a:t>     razgovarati s djetetom kada za to postoje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3200" smtClean="0"/>
              <a:t>     osobito opravdani razlozi koji se u odluci     moraju obrazložiti.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0" dirty="0" smtClean="0">
                <a:solidFill>
                  <a:srgbClr val="FFC000"/>
                </a:solidFill>
              </a:rPr>
              <a:t>2 nove obveze</a:t>
            </a:r>
            <a:endParaRPr lang="hr-HR" b="0" dirty="0">
              <a:solidFill>
                <a:srgbClr val="FFC000"/>
              </a:solidFill>
            </a:endParaRPr>
          </a:p>
        </p:txBody>
      </p:sp>
      <p:sp>
        <p:nvSpPr>
          <p:cNvPr id="2150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3200" smtClean="0"/>
              <a:t>Obveza obavješćivanja djeteta o predmetu, tijeku i mogućem ishodu postupka.</a:t>
            </a:r>
          </a:p>
          <a:p>
            <a:pPr eaLnBrk="1" hangingPunct="1">
              <a:buFont typeface="Wingdings" pitchFamily="2" charset="2"/>
              <a:buChar char="q"/>
            </a:pPr>
            <a:endParaRPr lang="hr-HR" sz="3200" smtClean="0"/>
          </a:p>
          <a:p>
            <a:pPr eaLnBrk="1" hangingPunct="1"/>
            <a:endParaRPr lang="hr-HR" sz="3200" smtClean="0"/>
          </a:p>
          <a:p>
            <a:pPr eaLnBrk="1" hangingPunct="1"/>
            <a:r>
              <a:rPr lang="hr-HR" sz="3200" smtClean="0"/>
              <a:t> Obveza upoznavanja djeteta sa sadržajem odluke i pravom na izjavljivanje žalbe osobno ili uz pomoć stručne osobe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</TotalTime>
  <Words>488</Words>
  <Application>Microsoft Office PowerPoint</Application>
  <PresentationFormat>On-screen Show (4:3)</PresentationFormat>
  <Paragraphs>252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Predložak dizajna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Calibri</vt:lpstr>
      <vt:lpstr>Wingdings 2</vt:lpstr>
      <vt:lpstr>Wingdings</vt:lpstr>
      <vt:lpstr>Wingdings 3</vt:lpstr>
      <vt:lpstr>Apex</vt:lpstr>
      <vt:lpstr>Apex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Prijedlog obiteljskog zakona 2013.</dc:title>
  <dc:creator>Korisnik</dc:creator>
  <cp:lastModifiedBy>user</cp:lastModifiedBy>
  <cp:revision>21</cp:revision>
  <dcterms:created xsi:type="dcterms:W3CDTF">2013-12-01T12:43:25Z</dcterms:created>
  <dcterms:modified xsi:type="dcterms:W3CDTF">2013-12-04T14:15:51Z</dcterms:modified>
</cp:coreProperties>
</file>