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1" r:id="rId5"/>
    <p:sldId id="259" r:id="rId6"/>
    <p:sldId id="263" r:id="rId7"/>
    <p:sldId id="265" r:id="rId8"/>
    <p:sldId id="262" r:id="rId9"/>
    <p:sldId id="264" r:id="rId10"/>
    <p:sldId id="267" r:id="rId11"/>
    <p:sldId id="277" r:id="rId12"/>
    <p:sldId id="268" r:id="rId13"/>
    <p:sldId id="269" r:id="rId14"/>
    <p:sldId id="278" r:id="rId15"/>
    <p:sldId id="270" r:id="rId16"/>
    <p:sldId id="275" r:id="rId17"/>
    <p:sldId id="273" r:id="rId18"/>
    <p:sldId id="271" r:id="rId19"/>
    <p:sldId id="272" r:id="rId20"/>
    <p:sldId id="274" r:id="rId21"/>
    <p:sldId id="276" r:id="rId22"/>
    <p:sldId id="279" r:id="rId23"/>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79F5E40-4E22-40C8-8992-1C376415D28B}" type="datetimeFigureOut">
              <a:rPr lang="en-GB" smtClean="0"/>
              <a:t>02/12/2013</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C0417E95-A115-4CBB-81F4-7CE54332A78B}"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9F5E40-4E22-40C8-8992-1C376415D28B}" type="datetimeFigureOut">
              <a:rPr lang="en-GB" smtClean="0"/>
              <a:t>02/12/2013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417E95-A115-4CBB-81F4-7CE54332A78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9F5E40-4E22-40C8-8992-1C376415D28B}" type="datetimeFigureOut">
              <a:rPr lang="en-GB" smtClean="0"/>
              <a:t>02/12/2013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417E95-A115-4CBB-81F4-7CE54332A78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9F5E40-4E22-40C8-8992-1C376415D28B}" type="datetimeFigureOut">
              <a:rPr lang="en-GB" smtClean="0"/>
              <a:t>02/12/2013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417E95-A115-4CBB-81F4-7CE54332A78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9F5E40-4E22-40C8-8992-1C376415D28B}" type="datetimeFigureOut">
              <a:rPr lang="en-GB" smtClean="0"/>
              <a:t>02/12/2013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417E95-A115-4CBB-81F4-7CE54332A78B}"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9F5E40-4E22-40C8-8992-1C376415D28B}" type="datetimeFigureOut">
              <a:rPr lang="en-GB" smtClean="0"/>
              <a:t>02/12/2013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417E95-A115-4CBB-81F4-7CE54332A78B}"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9F5E40-4E22-40C8-8992-1C376415D28B}" type="datetimeFigureOut">
              <a:rPr lang="en-GB" smtClean="0"/>
              <a:t>02/12/2013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417E95-A115-4CBB-81F4-7CE54332A78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9F5E40-4E22-40C8-8992-1C376415D28B}" type="datetimeFigureOut">
              <a:rPr lang="en-GB" smtClean="0"/>
              <a:t>02/12/2013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417E95-A115-4CBB-81F4-7CE54332A78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9F5E40-4E22-40C8-8992-1C376415D28B}" type="datetimeFigureOut">
              <a:rPr lang="en-GB" smtClean="0"/>
              <a:t>02/12/2013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417E95-A115-4CBB-81F4-7CE54332A78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9F5E40-4E22-40C8-8992-1C376415D28B}" type="datetimeFigureOut">
              <a:rPr lang="en-GB" smtClean="0"/>
              <a:t>02/12/2013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417E95-A115-4CBB-81F4-7CE54332A78B}"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9F5E40-4E22-40C8-8992-1C376415D28B}" type="datetimeFigureOut">
              <a:rPr lang="en-GB" smtClean="0"/>
              <a:t>02/12/2013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C0417E95-A115-4CBB-81F4-7CE54332A78B}"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79F5E40-4E22-40C8-8992-1C376415D28B}" type="datetimeFigureOut">
              <a:rPr lang="en-GB" smtClean="0"/>
              <a:t>02/12/2013</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0417E95-A115-4CBB-81F4-7CE54332A78B}"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ejpd.admin.ch/content/ejpd/de/home/themen/gesellschaft/ref_gesetzgebung/ref_elterlichesorge.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772816"/>
            <a:ext cx="7851648" cy="1828800"/>
          </a:xfrm>
        </p:spPr>
        <p:txBody>
          <a:bodyPr>
            <a:normAutofit fontScale="90000"/>
          </a:bodyPr>
          <a:lstStyle/>
          <a:p>
            <a:r>
              <a:rPr lang="hr-HR" dirty="0" smtClean="0"/>
              <a:t>Konačni prijedlog Obiteljskog zakona - prava djece</a:t>
            </a:r>
            <a:endParaRPr lang="en-GB" dirty="0"/>
          </a:p>
        </p:txBody>
      </p:sp>
      <p:sp>
        <p:nvSpPr>
          <p:cNvPr id="3" name="Subtitle 2"/>
          <p:cNvSpPr>
            <a:spLocks noGrp="1"/>
          </p:cNvSpPr>
          <p:nvPr>
            <p:ph type="subTitle" idx="1"/>
          </p:nvPr>
        </p:nvSpPr>
        <p:spPr>
          <a:xfrm>
            <a:off x="539552" y="4005064"/>
            <a:ext cx="7854696" cy="1752600"/>
          </a:xfrm>
        </p:spPr>
        <p:txBody>
          <a:bodyPr/>
          <a:lstStyle/>
          <a:p>
            <a:r>
              <a:rPr lang="hr-HR" dirty="0" smtClean="0"/>
              <a:t>Tribina Društveni dom Kaptol</a:t>
            </a:r>
          </a:p>
          <a:p>
            <a:r>
              <a:rPr lang="hr-HR" dirty="0" smtClean="0"/>
              <a:t>3. prosinca 2013.</a:t>
            </a:r>
            <a:endParaRPr lang="en-GB" dirty="0"/>
          </a:p>
        </p:txBody>
      </p:sp>
    </p:spTree>
    <p:extLst>
      <p:ext uri="{BB962C8B-B14F-4D97-AF65-F5344CB8AC3E}">
        <p14:creationId xmlns:p14="http://schemas.microsoft.com/office/powerpoint/2010/main" val="3252053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229600" cy="1143000"/>
          </a:xfrm>
        </p:spPr>
        <p:txBody>
          <a:bodyPr>
            <a:normAutofit fontScale="90000"/>
          </a:bodyPr>
          <a:lstStyle/>
          <a:p>
            <a:r>
              <a:rPr lang="hr-HR" dirty="0"/>
              <a:t/>
            </a:r>
            <a:br>
              <a:rPr lang="hr-HR" dirty="0"/>
            </a:br>
            <a:r>
              <a:rPr lang="hr-HR" dirty="0"/>
              <a:t>Osobe koje ostvaruju roditeljsku skrb o djetetu</a:t>
            </a:r>
            <a:endParaRPr lang="en-GB" dirty="0"/>
          </a:p>
        </p:txBody>
      </p:sp>
      <p:sp>
        <p:nvSpPr>
          <p:cNvPr id="3" name="Content Placeholder 2"/>
          <p:cNvSpPr>
            <a:spLocks noGrp="1"/>
          </p:cNvSpPr>
          <p:nvPr>
            <p:ph idx="1"/>
          </p:nvPr>
        </p:nvSpPr>
        <p:spPr>
          <a:xfrm>
            <a:off x="395536" y="2348880"/>
            <a:ext cx="8229600" cy="4389120"/>
          </a:xfrm>
        </p:spPr>
        <p:txBody>
          <a:bodyPr>
            <a:normAutofit/>
          </a:bodyPr>
          <a:lstStyle/>
          <a:p>
            <a:pPr marL="0" indent="0">
              <a:buNone/>
            </a:pPr>
            <a:r>
              <a:rPr lang="hr-HR" dirty="0" smtClean="0"/>
              <a:t>Članak 102.</a:t>
            </a:r>
          </a:p>
          <a:p>
            <a:pPr marL="0" indent="0">
              <a:buNone/>
            </a:pPr>
            <a:r>
              <a:rPr lang="hr-HR" dirty="0" smtClean="0"/>
              <a:t>(1) Osobe koje imaju pravo ostvarivati roditeljsku skrb o djetetu su:</a:t>
            </a:r>
          </a:p>
          <a:p>
            <a:pPr marL="0" indent="0">
              <a:buNone/>
            </a:pPr>
            <a:r>
              <a:rPr lang="hr-HR" dirty="0" smtClean="0"/>
              <a:t>1. roditelji djeteta ex lege,</a:t>
            </a:r>
          </a:p>
          <a:p>
            <a:pPr marL="0" indent="0">
              <a:buNone/>
            </a:pPr>
            <a:r>
              <a:rPr lang="hr-HR" dirty="0" smtClean="0">
                <a:solidFill>
                  <a:srgbClr val="FF0000"/>
                </a:solidFill>
              </a:rPr>
              <a:t>2. druge fizičke ili pravne osobe zajedno s roditeljima ili umjesto roditelja na temelju odluke suda i</a:t>
            </a:r>
          </a:p>
          <a:p>
            <a:pPr marL="0" indent="0">
              <a:buNone/>
            </a:pPr>
            <a:r>
              <a:rPr lang="hr-HR" dirty="0" smtClean="0"/>
              <a:t>3. druge osobe kojima su roditelji privremeno povjerili ostvarivanje roditeljske skrbi nad djetetom prema ovom Zakonu.</a:t>
            </a:r>
            <a:endParaRPr lang="hr-HR" dirty="0"/>
          </a:p>
        </p:txBody>
      </p:sp>
    </p:spTree>
    <p:extLst>
      <p:ext uri="{BB962C8B-B14F-4D97-AF65-F5344CB8AC3E}">
        <p14:creationId xmlns:p14="http://schemas.microsoft.com/office/powerpoint/2010/main" val="3497600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Skrbništvo – čl. 224.</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hr-HR" dirty="0" smtClean="0"/>
              <a:t>Članak 224.</a:t>
            </a:r>
          </a:p>
          <a:p>
            <a:pPr marL="0" indent="0">
              <a:buNone/>
            </a:pPr>
            <a:r>
              <a:rPr lang="hr-HR" dirty="0" smtClean="0"/>
              <a:t>Pod skrbništvo stavit će se dijete </a:t>
            </a:r>
            <a:r>
              <a:rPr lang="hr-HR" dirty="0"/>
              <a:t>č</a:t>
            </a:r>
            <a:r>
              <a:rPr lang="hr-HR" dirty="0" smtClean="0"/>
              <a:t>iji su roditelji:</a:t>
            </a:r>
          </a:p>
          <a:p>
            <a:pPr marL="0" indent="0">
              <a:buNone/>
            </a:pPr>
            <a:r>
              <a:rPr lang="hr-HR" dirty="0" smtClean="0"/>
              <a:t>1. umrli, nestali, nepoznati ili su najmanje mjesec dana nepoznatog boravišta,</a:t>
            </a:r>
          </a:p>
          <a:p>
            <a:pPr marL="0" indent="0">
              <a:buNone/>
            </a:pPr>
            <a:r>
              <a:rPr lang="hr-HR" dirty="0" smtClean="0"/>
              <a:t>2. lišeni prava na roditeljsku skrb,</a:t>
            </a:r>
          </a:p>
          <a:p>
            <a:pPr marL="0" indent="0">
              <a:buNone/>
            </a:pPr>
            <a:r>
              <a:rPr lang="hr-HR" dirty="0" smtClean="0"/>
              <a:t>3. lišeni poslovne sposobnosti u dijelu koji ih onemogućava u ostvarivanju roditeljske skrbi,</a:t>
            </a:r>
          </a:p>
          <a:p>
            <a:pPr marL="0" indent="0">
              <a:buNone/>
            </a:pPr>
            <a:r>
              <a:rPr lang="hr-HR" dirty="0" smtClean="0"/>
              <a:t>4. maloljetni, a nisu stekli poslovnu sposobnost sklapanjem braka,</a:t>
            </a:r>
          </a:p>
          <a:p>
            <a:pPr marL="0" indent="0">
              <a:buNone/>
            </a:pPr>
            <a:r>
              <a:rPr lang="hr-HR" dirty="0" smtClean="0"/>
              <a:t>5. odsutni ili spriječeni i nisu u mogućnosti brinuti se o svojem djetetu, a ostvarivanje roditeljske skrbi nisu povjerili osobi koja ispunjava uvjete za skrbnika ili dali izjavu o namjeri ili pristanak na posvojenje.</a:t>
            </a:r>
            <a:endParaRPr lang="hr-HR" dirty="0"/>
          </a:p>
        </p:txBody>
      </p:sp>
    </p:spTree>
    <p:extLst>
      <p:ext uri="{BB962C8B-B14F-4D97-AF65-F5344CB8AC3E}">
        <p14:creationId xmlns:p14="http://schemas.microsoft.com/office/powerpoint/2010/main" val="2105652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Prijenos ostvarivanja roditeljske skrbi</a:t>
            </a:r>
            <a:endParaRPr lang="en-GB" dirty="0"/>
          </a:p>
        </p:txBody>
      </p:sp>
      <p:sp>
        <p:nvSpPr>
          <p:cNvPr id="3" name="Content Placeholder 2"/>
          <p:cNvSpPr>
            <a:spLocks noGrp="1"/>
          </p:cNvSpPr>
          <p:nvPr>
            <p:ph idx="1"/>
          </p:nvPr>
        </p:nvSpPr>
        <p:spPr/>
        <p:txBody>
          <a:bodyPr>
            <a:normAutofit fontScale="92500" lnSpcReduction="20000"/>
          </a:bodyPr>
          <a:lstStyle/>
          <a:p>
            <a:r>
              <a:rPr lang="hr-HR" dirty="0" smtClean="0"/>
              <a:t>Obrazloženje: Prijenos </a:t>
            </a:r>
            <a:r>
              <a:rPr lang="hr-HR" dirty="0" smtClean="0">
                <a:solidFill>
                  <a:srgbClr val="FF0000"/>
                </a:solidFill>
              </a:rPr>
              <a:t>dijela</a:t>
            </a:r>
            <a:r>
              <a:rPr lang="hr-HR" dirty="0" smtClean="0"/>
              <a:t> roditeljske skrbi postoji i prema važećem </a:t>
            </a:r>
            <a:r>
              <a:rPr lang="hr-HR" dirty="0" err="1" smtClean="0"/>
              <a:t>ObZ</a:t>
            </a:r>
            <a:r>
              <a:rPr lang="hr-HR" dirty="0" smtClean="0"/>
              <a:t>, npr. kada roditelj dijete povjerava na čuvanje i odgoj drugoj osobi ili ustanovi (članak 104. </a:t>
            </a:r>
            <a:r>
              <a:rPr lang="hr-HR" dirty="0" err="1" smtClean="0"/>
              <a:t>ObZ</a:t>
            </a:r>
            <a:r>
              <a:rPr lang="hr-HR" dirty="0" smtClean="0"/>
              <a:t> 2003) ili kad se roditelju oduzima pravo da živi sa svojim djetetom i da ga odgaja članak 111. </a:t>
            </a:r>
            <a:r>
              <a:rPr lang="hr-HR" dirty="0" err="1" smtClean="0"/>
              <a:t>ObZ</a:t>
            </a:r>
            <a:r>
              <a:rPr lang="hr-HR" dirty="0" smtClean="0"/>
              <a:t> 2003) ili povjeravanje djeteta ustanovi socijalne skrbi na čuvanje i odgoj (članak 112. </a:t>
            </a:r>
            <a:r>
              <a:rPr lang="hr-HR" dirty="0" err="1" smtClean="0"/>
              <a:t>ObZ</a:t>
            </a:r>
            <a:r>
              <a:rPr lang="hr-HR" dirty="0" smtClean="0"/>
              <a:t> 2003). </a:t>
            </a:r>
          </a:p>
          <a:p>
            <a:r>
              <a:rPr lang="hr-HR" dirty="0" smtClean="0"/>
              <a:t>Kad roditelj ili sud svojom odlukom povjere dijete na čuvanje i odgoj drugoj osobi ili ustanovi tada se radi upravo o prenošenju dijela roditeljske skrbi koji se odnosi na svakodnevnu skrb o djetetovim osobnim pravima (briga o zdravlju, razvoju, njezi, zaštiti, odgoju, obrazovanju i školovanju).</a:t>
            </a:r>
          </a:p>
          <a:p>
            <a:endParaRPr lang="en-GB" dirty="0"/>
          </a:p>
        </p:txBody>
      </p:sp>
    </p:spTree>
    <p:extLst>
      <p:ext uri="{BB962C8B-B14F-4D97-AF65-F5344CB8AC3E}">
        <p14:creationId xmlns:p14="http://schemas.microsoft.com/office/powerpoint/2010/main" val="4220986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fontScale="90000"/>
          </a:bodyPr>
          <a:lstStyle/>
          <a:p>
            <a:r>
              <a:rPr lang="hr-HR" dirty="0" smtClean="0"/>
              <a:t>Prijenos ostvarivanja roditeljske skrbi</a:t>
            </a:r>
            <a:endParaRPr lang="en-GB" dirty="0"/>
          </a:p>
        </p:txBody>
      </p:sp>
      <p:sp>
        <p:nvSpPr>
          <p:cNvPr id="3" name="Content Placeholder 2"/>
          <p:cNvSpPr>
            <a:spLocks noGrp="1"/>
          </p:cNvSpPr>
          <p:nvPr>
            <p:ph sz="half" idx="1"/>
          </p:nvPr>
        </p:nvSpPr>
        <p:spPr>
          <a:xfrm>
            <a:off x="467544" y="1772816"/>
            <a:ext cx="4038600" cy="4434840"/>
          </a:xfrm>
        </p:spPr>
        <p:txBody>
          <a:bodyPr>
            <a:normAutofit fontScale="77500" lnSpcReduction="20000"/>
          </a:bodyPr>
          <a:lstStyle/>
          <a:p>
            <a:endParaRPr lang="hr-HR" dirty="0" smtClean="0"/>
          </a:p>
          <a:p>
            <a:pPr marL="0" indent="0">
              <a:buNone/>
            </a:pPr>
            <a:r>
              <a:rPr lang="hr-HR" dirty="0" smtClean="0"/>
              <a:t>Konvencija o ostvarivanju dječjih prava</a:t>
            </a:r>
          </a:p>
          <a:p>
            <a:pPr marL="0" indent="0">
              <a:buNone/>
            </a:pPr>
            <a:endParaRPr lang="hr-HR" dirty="0"/>
          </a:p>
          <a:p>
            <a:pPr marL="0" indent="0">
              <a:buNone/>
            </a:pPr>
            <a:r>
              <a:rPr lang="hr-HR" dirty="0" smtClean="0"/>
              <a:t>2. Predmet ove Konvencije je, u najboljim interesima djece, promicati njihova prava,</a:t>
            </a:r>
          </a:p>
          <a:p>
            <a:pPr marL="0" indent="0">
              <a:buNone/>
            </a:pPr>
            <a:r>
              <a:rPr lang="hr-HR" dirty="0" smtClean="0"/>
              <a:t>dodijeliti im postupovna prava i olakšati im ostvarivanje tih prava na način da se osigura da</a:t>
            </a:r>
          </a:p>
          <a:p>
            <a:pPr marL="0" indent="0">
              <a:buNone/>
            </a:pPr>
            <a:r>
              <a:rPr lang="hr-HR" dirty="0" smtClean="0"/>
              <a:t>djeca, sama ili posredstvom drugih osoba ili tijela, budu obaviještena i da im bude dopušteno</a:t>
            </a:r>
          </a:p>
          <a:p>
            <a:pPr marL="0" indent="0">
              <a:buNone/>
            </a:pPr>
            <a:r>
              <a:rPr lang="hr-HR" dirty="0" smtClean="0"/>
              <a:t>sudjelovati u postupcima pred sudbenim tijelima koji ih se tiču.</a:t>
            </a:r>
            <a:endParaRPr lang="hr-HR" dirty="0"/>
          </a:p>
        </p:txBody>
      </p:sp>
      <p:sp>
        <p:nvSpPr>
          <p:cNvPr id="12" name="Content Placeholder 11"/>
          <p:cNvSpPr>
            <a:spLocks noGrp="1"/>
          </p:cNvSpPr>
          <p:nvPr>
            <p:ph sz="half" idx="2"/>
          </p:nvPr>
        </p:nvSpPr>
        <p:spPr/>
        <p:txBody>
          <a:bodyPr>
            <a:normAutofit fontScale="77500" lnSpcReduction="20000"/>
          </a:bodyPr>
          <a:lstStyle/>
          <a:p>
            <a:pPr marL="0" indent="0">
              <a:buNone/>
            </a:pPr>
            <a:r>
              <a:rPr lang="hr-HR" dirty="0" smtClean="0"/>
              <a:t>Mogućnost da ostvarivanje roditeljske skrbi u cijelosti ili djelomice bude povjereno trećim</a:t>
            </a:r>
          </a:p>
          <a:p>
            <a:pPr marL="0" indent="0">
              <a:buNone/>
            </a:pPr>
            <a:r>
              <a:rPr lang="hr-HR" dirty="0" smtClean="0"/>
              <a:t>osobama definirana je novim međunarodnim instrumentima koji su dio i hrvatskoga pravnoga</a:t>
            </a:r>
          </a:p>
          <a:p>
            <a:pPr marL="0" indent="0">
              <a:buNone/>
            </a:pPr>
            <a:r>
              <a:rPr lang="hr-HR" dirty="0" smtClean="0"/>
              <a:t>poretka. Tako </a:t>
            </a:r>
            <a:r>
              <a:rPr lang="hr-HR" dirty="0" smtClean="0">
                <a:solidFill>
                  <a:srgbClr val="FF0000"/>
                </a:solidFill>
              </a:rPr>
              <a:t>Konvencija o ostvarivanju prava </a:t>
            </a:r>
            <a:r>
              <a:rPr lang="hr-HR" dirty="0" smtClean="0"/>
              <a:t>djeteta iz 1996. u članku 2. definira ovakvu</a:t>
            </a:r>
          </a:p>
          <a:p>
            <a:pPr marL="0" indent="0">
              <a:buNone/>
            </a:pPr>
            <a:r>
              <a:rPr lang="hr-HR" dirty="0" smtClean="0"/>
              <a:t>mogućnost ostvarivanja roditeljske skrbi u cijelosti ili djelomice od strane trećih osoba. U komentaru ove Konvencije upravo se navode udomitelji kao najčešći primjer ostvarivanja sadržaja roditeljske skrbi od strane trećih osoba.</a:t>
            </a:r>
            <a:endParaRPr lang="hr-HR" dirty="0"/>
          </a:p>
        </p:txBody>
      </p:sp>
    </p:spTree>
    <p:extLst>
      <p:ext uri="{BB962C8B-B14F-4D97-AF65-F5344CB8AC3E}">
        <p14:creationId xmlns:p14="http://schemas.microsoft.com/office/powerpoint/2010/main" val="683166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Prijenos ostvarivanja roditeljske skrbi</a:t>
            </a:r>
            <a:endParaRPr lang="en-GB" dirty="0"/>
          </a:p>
        </p:txBody>
      </p:sp>
      <p:sp>
        <p:nvSpPr>
          <p:cNvPr id="3" name="Content Placeholder 2"/>
          <p:cNvSpPr>
            <a:spLocks noGrp="1"/>
          </p:cNvSpPr>
          <p:nvPr>
            <p:ph idx="1"/>
          </p:nvPr>
        </p:nvSpPr>
        <p:spPr/>
        <p:txBody>
          <a:bodyPr>
            <a:normAutofit fontScale="92500" lnSpcReduction="20000"/>
          </a:bodyPr>
          <a:lstStyle/>
          <a:p>
            <a:endParaRPr lang="hr-HR" dirty="0" smtClean="0"/>
          </a:p>
          <a:p>
            <a:pPr marL="0" indent="0">
              <a:buNone/>
            </a:pPr>
            <a:r>
              <a:rPr lang="hr-HR" dirty="0" smtClean="0"/>
              <a:t>„</a:t>
            </a:r>
            <a:r>
              <a:rPr lang="en-GB" dirty="0" smtClean="0"/>
              <a:t>(</a:t>
            </a:r>
            <a:r>
              <a:rPr lang="hr-HR" dirty="0" smtClean="0"/>
              <a:t>1) Osobe koje imaju pravo ostvarivati roditeljsku skrb o djetetu su:</a:t>
            </a:r>
          </a:p>
          <a:p>
            <a:pPr marL="0" indent="0">
              <a:buNone/>
            </a:pPr>
            <a:r>
              <a:rPr lang="hr-HR" dirty="0" smtClean="0"/>
              <a:t>…</a:t>
            </a:r>
          </a:p>
          <a:p>
            <a:pPr marL="0" indent="0">
              <a:buNone/>
            </a:pPr>
            <a:r>
              <a:rPr lang="hr-HR" dirty="0" smtClean="0"/>
              <a:t>2. druge fizičke ili pravne osobe </a:t>
            </a:r>
            <a:r>
              <a:rPr lang="hr-HR" dirty="0" smtClean="0">
                <a:solidFill>
                  <a:srgbClr val="FF0000"/>
                </a:solidFill>
              </a:rPr>
              <a:t>zajedno s roditeljima ili umjesto roditelja</a:t>
            </a:r>
            <a:r>
              <a:rPr lang="hr-HR" dirty="0" smtClean="0"/>
              <a:t> na temelju odluke suda…” </a:t>
            </a:r>
          </a:p>
          <a:p>
            <a:pPr>
              <a:buFontTx/>
              <a:buChar char="-"/>
            </a:pPr>
            <a:r>
              <a:rPr lang="hr-HR" dirty="0" smtClean="0"/>
              <a:t>postoje li kriteriji za donošenje odluke da se na neku osobu prenese ostvarivanje roditeljske skrbi?</a:t>
            </a:r>
          </a:p>
          <a:p>
            <a:pPr>
              <a:buFontTx/>
              <a:buChar char="-"/>
            </a:pPr>
            <a:r>
              <a:rPr lang="hr-HR" dirty="0" smtClean="0"/>
              <a:t>kad zajedno s roditeljima, kad na temelju odluke suda?</a:t>
            </a:r>
          </a:p>
          <a:p>
            <a:pPr>
              <a:buFontTx/>
              <a:buChar char="-"/>
            </a:pPr>
            <a:r>
              <a:rPr lang="hr-HR" dirty="0" smtClean="0"/>
              <a:t>kontrola tih osoba koje ostvaruju roditeljsku skrb (možda i trajno)?</a:t>
            </a:r>
          </a:p>
          <a:p>
            <a:pPr>
              <a:buFontTx/>
              <a:buChar char="-"/>
            </a:pPr>
            <a:r>
              <a:rPr lang="hr-HR" dirty="0" smtClean="0"/>
              <a:t>miješanje s institutom skrbništva koji je primjereniji</a:t>
            </a:r>
          </a:p>
          <a:p>
            <a:pPr>
              <a:buFontTx/>
              <a:buChar char="-"/>
            </a:pPr>
            <a:endParaRPr lang="en-GB" dirty="0"/>
          </a:p>
          <a:p>
            <a:endParaRPr lang="en-GB" dirty="0"/>
          </a:p>
        </p:txBody>
      </p:sp>
    </p:spTree>
    <p:extLst>
      <p:ext uri="{BB962C8B-B14F-4D97-AF65-F5344CB8AC3E}">
        <p14:creationId xmlns:p14="http://schemas.microsoft.com/office/powerpoint/2010/main" val="569069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a:t/>
            </a:r>
            <a:br>
              <a:rPr lang="en-GB" dirty="0"/>
            </a:br>
            <a:r>
              <a:rPr lang="en-GB" dirty="0" err="1" smtClean="0"/>
              <a:t>Utvr</a:t>
            </a:r>
            <a:r>
              <a:rPr lang="hr-HR" dirty="0" smtClean="0"/>
              <a:t>đ</a:t>
            </a:r>
            <a:r>
              <a:rPr lang="en-GB" dirty="0" err="1" smtClean="0"/>
              <a:t>ivanje</a:t>
            </a:r>
            <a:r>
              <a:rPr lang="en-GB" dirty="0" smtClean="0"/>
              <a:t> </a:t>
            </a:r>
            <a:r>
              <a:rPr lang="en-GB" dirty="0" err="1"/>
              <a:t>mišljenja</a:t>
            </a:r>
            <a:r>
              <a:rPr lang="en-GB" dirty="0"/>
              <a:t> </a:t>
            </a:r>
            <a:r>
              <a:rPr lang="en-GB" dirty="0" err="1" smtClean="0"/>
              <a:t>djeteta</a:t>
            </a:r>
            <a:r>
              <a:rPr lang="hr-HR" dirty="0" smtClean="0"/>
              <a:t> – čl. 360.</a:t>
            </a:r>
            <a:endParaRPr lang="en-GB" dirty="0"/>
          </a:p>
        </p:txBody>
      </p:sp>
      <p:sp>
        <p:nvSpPr>
          <p:cNvPr id="6" name="Content Placeholder 5"/>
          <p:cNvSpPr>
            <a:spLocks noGrp="1"/>
          </p:cNvSpPr>
          <p:nvPr>
            <p:ph idx="1"/>
          </p:nvPr>
        </p:nvSpPr>
        <p:spPr/>
        <p:txBody>
          <a:bodyPr>
            <a:noAutofit/>
          </a:bodyPr>
          <a:lstStyle/>
          <a:p>
            <a:pPr marL="342900" indent="-342900">
              <a:buAutoNum type="arabicParenBoth"/>
            </a:pPr>
            <a:r>
              <a:rPr lang="hr-HR" sz="1800" dirty="0" smtClean="0"/>
              <a:t>U postupcima u kojima se odlučuje o osobnim pravima i interesima djeteta i u kojima postoji spor među strankama </a:t>
            </a:r>
            <a:r>
              <a:rPr lang="hr-HR" sz="1800" dirty="0" smtClean="0">
                <a:solidFill>
                  <a:srgbClr val="FF0000"/>
                </a:solidFill>
              </a:rPr>
              <a:t>provesti će se razgovor </a:t>
            </a:r>
            <a:r>
              <a:rPr lang="hr-HR" sz="1800" dirty="0" smtClean="0"/>
              <a:t>s djetetom koje je navršilo četrnaest godina. Razgovor se </a:t>
            </a:r>
            <a:r>
              <a:rPr lang="hr-HR" sz="1800" dirty="0" smtClean="0">
                <a:solidFill>
                  <a:srgbClr val="FF0000"/>
                </a:solidFill>
              </a:rPr>
              <a:t>može obaviti </a:t>
            </a:r>
            <a:r>
              <a:rPr lang="hr-HR" sz="1800" dirty="0" smtClean="0"/>
              <a:t>i u postupcima u kojima se odlučuje o imovinskim interesima djeteta. Sud će razgovor s djetetom obaviti na prikladnom mjestu u nazočnosti stručne osobe, ako procijeni da je to s obzirom na okolnosti slučaja potrebno.</a:t>
            </a:r>
          </a:p>
          <a:p>
            <a:pPr marL="342900" indent="-342900">
              <a:buAutoNum type="arabicParenBoth"/>
            </a:pPr>
            <a:r>
              <a:rPr lang="hr-HR" sz="1800" dirty="0" smtClean="0">
                <a:solidFill>
                  <a:srgbClr val="FF0000"/>
                </a:solidFill>
              </a:rPr>
              <a:t>Ako je dijete mlađe od </a:t>
            </a:r>
            <a:r>
              <a:rPr lang="hr-HR" sz="1800" dirty="0">
                <a:solidFill>
                  <a:srgbClr val="FF0000"/>
                </a:solidFill>
              </a:rPr>
              <a:t>č</a:t>
            </a:r>
            <a:r>
              <a:rPr lang="hr-HR" sz="1800" dirty="0" smtClean="0">
                <a:solidFill>
                  <a:srgbClr val="FF0000"/>
                </a:solidFill>
              </a:rPr>
              <a:t>etrnaest godina</a:t>
            </a:r>
            <a:r>
              <a:rPr lang="hr-HR" sz="1800" dirty="0" smtClean="0"/>
              <a:t>, </a:t>
            </a:r>
            <a:r>
              <a:rPr lang="hr-HR" sz="1800" dirty="0" smtClean="0">
                <a:solidFill>
                  <a:srgbClr val="FF0000"/>
                </a:solidFill>
              </a:rPr>
              <a:t>sud će utvrditi njegovo mišljenje ako </a:t>
            </a:r>
            <a:r>
              <a:rPr lang="hr-HR" sz="1800" dirty="0" smtClean="0"/>
              <a:t>su za donošenje odluke od osobite važnosti utvrđivanje privrženosti djeteta roditelju ili drugoj osobi, okolnosti u kojima dijete živi, ili zbog drugih osobito važnih razloga. Sud </a:t>
            </a:r>
            <a:r>
              <a:rPr lang="hr-HR" sz="1800" dirty="0" smtClean="0">
                <a:solidFill>
                  <a:srgbClr val="FF0000"/>
                </a:solidFill>
              </a:rPr>
              <a:t>će mišljenje djeteta utvrditi </a:t>
            </a:r>
            <a:r>
              <a:rPr lang="hr-HR" sz="1800" dirty="0" smtClean="0"/>
              <a:t>uz pomoć posebnoga skrbnika ili druge stručne osobe.</a:t>
            </a:r>
          </a:p>
          <a:p>
            <a:pPr marL="342900" indent="-342900">
              <a:buAutoNum type="arabicParenBoth"/>
            </a:pPr>
            <a:r>
              <a:rPr lang="hr-HR" sz="1800" dirty="0" smtClean="0"/>
              <a:t>Sud koji vodi postupak nije dužan osobno razgovarati s djetetom kad za to postoje posebno opravdani razlozi koji se u odluci moraju obrazložiti.</a:t>
            </a:r>
            <a:endParaRPr lang="hr-HR" sz="1800" dirty="0"/>
          </a:p>
        </p:txBody>
      </p:sp>
    </p:spTree>
    <p:extLst>
      <p:ext uri="{BB962C8B-B14F-4D97-AF65-F5344CB8AC3E}">
        <p14:creationId xmlns:p14="http://schemas.microsoft.com/office/powerpoint/2010/main" val="3013378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Primjedbe na </a:t>
            </a:r>
            <a:r>
              <a:rPr lang="hr-HR" dirty="0" err="1" smtClean="0"/>
              <a:t>ObZ</a:t>
            </a:r>
            <a:r>
              <a:rPr lang="hr-HR" dirty="0" smtClean="0"/>
              <a:t> AKG</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vi-VN" dirty="0"/>
              <a:t>Postupak</a:t>
            </a:r>
          </a:p>
          <a:p>
            <a:pPr marL="0" indent="0">
              <a:buNone/>
            </a:pPr>
            <a:r>
              <a:rPr lang="vi-VN" dirty="0"/>
              <a:t>Obveza suda da pribavi mišljenje djeteta (starijeg od četrnaest godina uvijek, a mlađeg od četrnaest godina, suprotna je Konvenciji o pravima djeteta, prema Općem komentaru Odbora za prava djeteta čl. 12. (2009). Odbor za prava djeteta izrijekom ističe:</a:t>
            </a:r>
          </a:p>
          <a:p>
            <a:pPr marL="0" indent="0">
              <a:buNone/>
            </a:pPr>
            <a:r>
              <a:rPr lang="vi-VN" dirty="0"/>
              <a:t>	- pravo djeteta da bude saslušano, odnosno pravo da izrazi svoje </a:t>
            </a:r>
            <a:r>
              <a:rPr lang="hr-HR" dirty="0" smtClean="0"/>
              <a:t>	</a:t>
            </a:r>
            <a:r>
              <a:rPr lang="vi-VN" dirty="0" smtClean="0"/>
              <a:t>mišljenje </a:t>
            </a:r>
            <a:r>
              <a:rPr lang="hr-HR" dirty="0" smtClean="0"/>
              <a:t>n</a:t>
            </a:r>
            <a:r>
              <a:rPr lang="vi-VN" dirty="0" smtClean="0"/>
              <a:t>jegovo </a:t>
            </a:r>
            <a:r>
              <a:rPr lang="vi-VN" dirty="0"/>
              <a:t>je pravo, ali ne i obaveza (kako je predviđeno </a:t>
            </a:r>
            <a:r>
              <a:rPr lang="hr-HR" dirty="0" smtClean="0"/>
              <a:t>	</a:t>
            </a:r>
            <a:r>
              <a:rPr lang="vi-VN" dirty="0" smtClean="0"/>
              <a:t>Nacrtom),</a:t>
            </a:r>
            <a:r>
              <a:rPr lang="hr-HR" dirty="0"/>
              <a:t> </a:t>
            </a:r>
            <a:r>
              <a:rPr lang="hr-HR" dirty="0" smtClean="0"/>
              <a:t>	</a:t>
            </a:r>
          </a:p>
          <a:p>
            <a:pPr marL="393192" lvl="1" indent="0">
              <a:buNone/>
            </a:pPr>
            <a:r>
              <a:rPr lang="hr-HR" dirty="0" smtClean="0"/>
              <a:t>	- </a:t>
            </a:r>
            <a:r>
              <a:rPr lang="hr-HR" dirty="0"/>
              <a:t>ne treba biti predviđena dobna granica kao pretpostavka da dijete </a:t>
            </a:r>
            <a:r>
              <a:rPr lang="hr-HR" dirty="0" smtClean="0"/>
              <a:t>	izrazi </a:t>
            </a:r>
            <a:r>
              <a:rPr lang="hr-HR" dirty="0"/>
              <a:t>svoje </a:t>
            </a:r>
            <a:r>
              <a:rPr lang="hr-HR" dirty="0" smtClean="0"/>
              <a:t>mišljenje</a:t>
            </a:r>
            <a:r>
              <a:rPr lang="hr-HR" dirty="0"/>
              <a:t>, te da je zakonodavac ne bi trebao nametati,</a:t>
            </a:r>
          </a:p>
          <a:p>
            <a:pPr marL="0" indent="0">
              <a:buNone/>
            </a:pPr>
            <a:r>
              <a:rPr lang="hr-HR" b="1" dirty="0"/>
              <a:t>	</a:t>
            </a:r>
            <a:r>
              <a:rPr lang="hr-HR" dirty="0"/>
              <a:t>- nadležno tijelo mora uvažiti mišljenja u skladu s dobi i zrelošću </a:t>
            </a:r>
            <a:r>
              <a:rPr lang="hr-HR" dirty="0" smtClean="0"/>
              <a:t>	djeteta</a:t>
            </a:r>
            <a:r>
              <a:rPr lang="hr-HR" dirty="0"/>
              <a:t>,</a:t>
            </a:r>
          </a:p>
          <a:p>
            <a:pPr marL="0" indent="0">
              <a:buNone/>
            </a:pPr>
            <a:r>
              <a:rPr lang="hr-HR" dirty="0"/>
              <a:t>	- samo dijete bi moralo odlučiti hoće li izraziti mišljenje </a:t>
            </a:r>
            <a:r>
              <a:rPr lang="hr-HR" dirty="0" smtClean="0"/>
              <a:t>	neposredno </a:t>
            </a:r>
            <a:r>
              <a:rPr lang="hr-HR" dirty="0"/>
              <a:t>ili </a:t>
            </a:r>
            <a:r>
              <a:rPr lang="hr-HR" dirty="0" smtClean="0"/>
              <a:t>posredno</a:t>
            </a:r>
            <a:r>
              <a:rPr lang="hr-HR" dirty="0"/>
              <a:t>, a se djetetu se, kad god je to moguće, </a:t>
            </a:r>
            <a:r>
              <a:rPr lang="hr-HR" dirty="0" smtClean="0"/>
              <a:t>	mora </a:t>
            </a:r>
            <a:r>
              <a:rPr lang="hr-HR" dirty="0"/>
              <a:t>omogućiti da bude </a:t>
            </a:r>
            <a:r>
              <a:rPr lang="hr-HR" dirty="0" smtClean="0"/>
              <a:t>neposredno </a:t>
            </a:r>
            <a:r>
              <a:rPr lang="hr-HR" dirty="0"/>
              <a:t>saslušano u postupku.</a:t>
            </a:r>
          </a:p>
          <a:p>
            <a:pPr marL="0" indent="0">
              <a:buNone/>
            </a:pPr>
            <a:endParaRPr lang="vi-VN" dirty="0"/>
          </a:p>
          <a:p>
            <a:endParaRPr lang="en-GB" dirty="0"/>
          </a:p>
        </p:txBody>
      </p:sp>
    </p:spTree>
    <p:extLst>
      <p:ext uri="{BB962C8B-B14F-4D97-AF65-F5344CB8AC3E}">
        <p14:creationId xmlns:p14="http://schemas.microsoft.com/office/powerpoint/2010/main" val="887530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Obrazloženje</a:t>
            </a:r>
            <a:endParaRPr lang="en-GB" dirty="0"/>
          </a:p>
        </p:txBody>
      </p:sp>
      <p:sp>
        <p:nvSpPr>
          <p:cNvPr id="3" name="Content Placeholder 2"/>
          <p:cNvSpPr>
            <a:spLocks noGrp="1"/>
          </p:cNvSpPr>
          <p:nvPr>
            <p:ph idx="1"/>
          </p:nvPr>
        </p:nvSpPr>
        <p:spPr/>
        <p:txBody>
          <a:bodyPr/>
          <a:lstStyle/>
          <a:p>
            <a:pPr marL="0" indent="0">
              <a:buNone/>
            </a:pPr>
            <a:endParaRPr lang="hr-HR" dirty="0" smtClean="0"/>
          </a:p>
          <a:p>
            <a:pPr marL="0" indent="0">
              <a:buNone/>
            </a:pPr>
            <a:r>
              <a:rPr lang="vi-VN" dirty="0" smtClean="0"/>
              <a:t>Nacrtom </a:t>
            </a:r>
            <a:r>
              <a:rPr lang="vi-VN" dirty="0"/>
              <a:t>ObZ se ne propisuje obveza djeteta nego obveza suda da omogući djetetu izraziti svoje mišljenje na način da s djetetom starijim od 14. godine osobno razgovara, a mišljenje djeteta mlađeg od 14. godine utvrđuje posredstvom treće stručne osobe. Niti u jednom od navedenih slučajeva sud koji vodi postupak nije  dužan  osobno  razgovarati s  djetetom  kada  za  to postoje posebno opravdani razlozi koji se u odluci moraju obrazložiti.</a:t>
            </a:r>
          </a:p>
        </p:txBody>
      </p:sp>
      <p:sp>
        <p:nvSpPr>
          <p:cNvPr id="4" name="Rectangle 3"/>
          <p:cNvSpPr/>
          <p:nvPr/>
        </p:nvSpPr>
        <p:spPr>
          <a:xfrm>
            <a:off x="755576" y="2276872"/>
            <a:ext cx="6912768" cy="369332"/>
          </a:xfrm>
          <a:prstGeom prst="rect">
            <a:avLst/>
          </a:prstGeom>
        </p:spPr>
        <p:txBody>
          <a:bodyPr wrap="square">
            <a:spAutoFit/>
          </a:bodyPr>
          <a:lstStyle/>
          <a:p>
            <a:r>
              <a:rPr lang="hr-HR" dirty="0" smtClean="0"/>
              <a:t>:</a:t>
            </a:r>
            <a:endParaRPr lang="hr-HR" dirty="0"/>
          </a:p>
        </p:txBody>
      </p:sp>
    </p:spTree>
    <p:extLst>
      <p:ext uri="{BB962C8B-B14F-4D97-AF65-F5344CB8AC3E}">
        <p14:creationId xmlns:p14="http://schemas.microsoft.com/office/powerpoint/2010/main" val="806005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Značenje pojmova</a:t>
            </a:r>
            <a:endParaRPr lang="en-GB" dirty="0"/>
          </a:p>
        </p:txBody>
      </p:sp>
      <p:sp>
        <p:nvSpPr>
          <p:cNvPr id="3" name="Content Placeholder 2"/>
          <p:cNvSpPr>
            <a:spLocks noGrp="1"/>
          </p:cNvSpPr>
          <p:nvPr>
            <p:ph idx="1"/>
          </p:nvPr>
        </p:nvSpPr>
        <p:spPr/>
        <p:txBody>
          <a:bodyPr>
            <a:normAutofit fontScale="77500" lnSpcReduction="20000"/>
          </a:bodyPr>
          <a:lstStyle/>
          <a:p>
            <a:r>
              <a:rPr lang="hr-HR" dirty="0" smtClean="0"/>
              <a:t>„provesti će se razgovor”</a:t>
            </a:r>
          </a:p>
          <a:p>
            <a:r>
              <a:rPr lang="hr-HR" dirty="0" smtClean="0"/>
              <a:t>„sud će utvrditi mišljenje djeteta”</a:t>
            </a:r>
          </a:p>
          <a:p>
            <a:r>
              <a:rPr lang="hr-HR" dirty="0" smtClean="0"/>
              <a:t>Odbor </a:t>
            </a:r>
            <a:r>
              <a:rPr lang="hr-HR" dirty="0"/>
              <a:t>za prava djeteta izrijekom ističe:</a:t>
            </a:r>
          </a:p>
          <a:p>
            <a:pPr marL="0" indent="0">
              <a:buNone/>
            </a:pPr>
            <a:r>
              <a:rPr lang="hr-HR" dirty="0"/>
              <a:t>	- pravo djeteta da bude saslušano, odnosno pravo da izrazi </a:t>
            </a:r>
            <a:r>
              <a:rPr lang="hr-HR" dirty="0" smtClean="0"/>
              <a:t>	svoje 	mišljenje njegovo </a:t>
            </a:r>
            <a:r>
              <a:rPr lang="hr-HR" dirty="0"/>
              <a:t>je pravo, ali ne i obaveza (kako je </a:t>
            </a:r>
            <a:r>
              <a:rPr lang="hr-HR" dirty="0" smtClean="0"/>
              <a:t>	predviđeno </a:t>
            </a:r>
            <a:r>
              <a:rPr lang="hr-HR" dirty="0"/>
              <a:t>Nacrtom),</a:t>
            </a:r>
          </a:p>
          <a:p>
            <a:pPr marL="0" indent="0">
              <a:buNone/>
            </a:pPr>
            <a:r>
              <a:rPr lang="hr-HR" dirty="0"/>
              <a:t>	- ne treba biti predviđena dobna granica kao pretpostavka </a:t>
            </a:r>
            <a:r>
              <a:rPr lang="hr-HR" dirty="0" smtClean="0"/>
              <a:t>	da 	dijete </a:t>
            </a:r>
            <a:r>
              <a:rPr lang="hr-HR" dirty="0"/>
              <a:t>izrazi svoje </a:t>
            </a:r>
            <a:r>
              <a:rPr lang="hr-HR" dirty="0" smtClean="0"/>
              <a:t>mišljenje</a:t>
            </a:r>
            <a:r>
              <a:rPr lang="hr-HR" dirty="0"/>
              <a:t>, te da je zakonodavac ne bi </a:t>
            </a:r>
            <a:r>
              <a:rPr lang="hr-HR" dirty="0" smtClean="0"/>
              <a:t>trebao 	nametati</a:t>
            </a:r>
            <a:r>
              <a:rPr lang="hr-HR" dirty="0"/>
              <a:t>,</a:t>
            </a:r>
          </a:p>
          <a:p>
            <a:pPr marL="0" indent="0">
              <a:buNone/>
            </a:pPr>
            <a:r>
              <a:rPr lang="hr-HR" b="1" dirty="0"/>
              <a:t>	</a:t>
            </a:r>
            <a:r>
              <a:rPr lang="hr-HR" dirty="0"/>
              <a:t>- nadležno tijelo mora uvažiti mišljenja u skladu s dobi i </a:t>
            </a:r>
            <a:r>
              <a:rPr lang="hr-HR" dirty="0" smtClean="0"/>
              <a:t>	zrelošću </a:t>
            </a:r>
            <a:r>
              <a:rPr lang="hr-HR" dirty="0"/>
              <a:t>djeteta,</a:t>
            </a:r>
          </a:p>
          <a:p>
            <a:pPr marL="0" indent="0">
              <a:buNone/>
            </a:pPr>
            <a:r>
              <a:rPr lang="hr-HR" dirty="0"/>
              <a:t>	- samo dijete bi moralo odlučiti hoće li izraziti mišljenje </a:t>
            </a:r>
            <a:r>
              <a:rPr lang="hr-HR" dirty="0" smtClean="0"/>
              <a:t>	neposredno </a:t>
            </a:r>
            <a:r>
              <a:rPr lang="hr-HR" dirty="0"/>
              <a:t>ili 	posredno, a se djetetu se, kad god je to moguće, </a:t>
            </a:r>
            <a:r>
              <a:rPr lang="hr-HR" dirty="0" smtClean="0"/>
              <a:t>	mora </a:t>
            </a:r>
            <a:r>
              <a:rPr lang="hr-HR" dirty="0"/>
              <a:t>omogućiti da bude </a:t>
            </a:r>
            <a:r>
              <a:rPr lang="hr-HR" dirty="0" smtClean="0"/>
              <a:t>neposredno </a:t>
            </a:r>
            <a:r>
              <a:rPr lang="hr-HR" dirty="0"/>
              <a:t>saslušano u postupku.</a:t>
            </a:r>
          </a:p>
          <a:p>
            <a:pPr marL="0" indent="0">
              <a:buNone/>
            </a:pPr>
            <a:endParaRPr lang="hr-HR" dirty="0" smtClean="0"/>
          </a:p>
          <a:p>
            <a:endParaRPr lang="en-GB" dirty="0"/>
          </a:p>
        </p:txBody>
      </p:sp>
    </p:spTree>
    <p:extLst>
      <p:ext uri="{BB962C8B-B14F-4D97-AF65-F5344CB8AC3E}">
        <p14:creationId xmlns:p14="http://schemas.microsoft.com/office/powerpoint/2010/main" val="651011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Smjernice o pravosuđu naklonjenom djeci VE</a:t>
            </a:r>
            <a:endParaRPr lang="en-GB" dirty="0"/>
          </a:p>
        </p:txBody>
      </p:sp>
      <p:sp>
        <p:nvSpPr>
          <p:cNvPr id="3" name="Content Placeholder 2"/>
          <p:cNvSpPr>
            <a:spLocks noGrp="1"/>
          </p:cNvSpPr>
          <p:nvPr>
            <p:ph idx="1"/>
          </p:nvPr>
        </p:nvSpPr>
        <p:spPr/>
        <p:txBody>
          <a:bodyPr/>
          <a:lstStyle/>
          <a:p>
            <a:r>
              <a:rPr lang="en-US" dirty="0"/>
              <a:t>44. </a:t>
            </a:r>
            <a:r>
              <a:rPr lang="hr-HR" dirty="0" smtClean="0"/>
              <a:t>Suci bi trebali poštovati pravo djece da budu saslušana u svih pitanjima u kojima ih se tiču, ili bar da budu saslušana kad se smatra da imaju dovoljno razumijevanja o tom pitanju.</a:t>
            </a:r>
          </a:p>
          <a:p>
            <a:r>
              <a:rPr lang="hr-HR" dirty="0" smtClean="0"/>
              <a:t>46. Pravo da ga se sasluša je pravo, a ne dužnost djeteta.</a:t>
            </a:r>
          </a:p>
          <a:p>
            <a:r>
              <a:rPr lang="hr-HR" dirty="0" smtClean="0"/>
              <a:t>47. Ne bi trebalo priječiti djetetu da bude saslušano isključivo temeljem dobi.</a:t>
            </a:r>
            <a:endParaRPr lang="en-GB" dirty="0"/>
          </a:p>
        </p:txBody>
      </p:sp>
    </p:spTree>
    <p:extLst>
      <p:ext uri="{BB962C8B-B14F-4D97-AF65-F5344CB8AC3E}">
        <p14:creationId xmlns:p14="http://schemas.microsoft.com/office/powerpoint/2010/main" val="36203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Pravo djeteta da zna svoje podrijetlo</a:t>
            </a:r>
            <a:endParaRPr lang="en-GB" dirty="0"/>
          </a:p>
        </p:txBody>
      </p:sp>
      <p:sp>
        <p:nvSpPr>
          <p:cNvPr id="4" name="Text Placeholder 3"/>
          <p:cNvSpPr>
            <a:spLocks noGrp="1"/>
          </p:cNvSpPr>
          <p:nvPr>
            <p:ph type="body" idx="1"/>
          </p:nvPr>
        </p:nvSpPr>
        <p:spPr/>
        <p:txBody>
          <a:bodyPr/>
          <a:lstStyle/>
          <a:p>
            <a:r>
              <a:rPr lang="hr-HR" dirty="0" smtClean="0"/>
              <a:t>Konvencija o pravima djeteta</a:t>
            </a:r>
            <a:endParaRPr lang="en-GB" dirty="0"/>
          </a:p>
        </p:txBody>
      </p:sp>
      <p:sp>
        <p:nvSpPr>
          <p:cNvPr id="6" name="Text Placeholder 5"/>
          <p:cNvSpPr>
            <a:spLocks noGrp="1"/>
          </p:cNvSpPr>
          <p:nvPr>
            <p:ph type="body" sz="half" idx="3"/>
          </p:nvPr>
        </p:nvSpPr>
        <p:spPr/>
        <p:txBody>
          <a:bodyPr/>
          <a:lstStyle/>
          <a:p>
            <a:r>
              <a:rPr lang="hr-HR" dirty="0" smtClean="0"/>
              <a:t>Prijedlog </a:t>
            </a:r>
            <a:r>
              <a:rPr lang="hr-HR" dirty="0" err="1" smtClean="0"/>
              <a:t>ObZ</a:t>
            </a:r>
            <a:r>
              <a:rPr lang="hr-HR" dirty="0" smtClean="0"/>
              <a:t>-a</a:t>
            </a:r>
            <a:endParaRPr lang="en-GB" dirty="0"/>
          </a:p>
        </p:txBody>
      </p:sp>
      <p:sp>
        <p:nvSpPr>
          <p:cNvPr id="5" name="Content Placeholder 4"/>
          <p:cNvSpPr>
            <a:spLocks noGrp="1"/>
          </p:cNvSpPr>
          <p:nvPr>
            <p:ph sz="quarter" idx="2"/>
          </p:nvPr>
        </p:nvSpPr>
        <p:spPr/>
        <p:txBody>
          <a:bodyPr/>
          <a:lstStyle/>
          <a:p>
            <a:pPr marL="0" indent="0">
              <a:buNone/>
            </a:pPr>
            <a:r>
              <a:rPr lang="en-GB" dirty="0" smtClean="0"/>
              <a:t>1</a:t>
            </a:r>
            <a:r>
              <a:rPr lang="hr-HR" dirty="0" smtClean="0"/>
              <a:t>. Odmah nakon ro</a:t>
            </a:r>
            <a:r>
              <a:rPr lang="hr-HR" dirty="0" err="1" smtClean="0"/>
              <a:t>đenja</a:t>
            </a:r>
            <a:r>
              <a:rPr lang="hr-HR" dirty="0" smtClean="0"/>
              <a:t> dijete mora biti upisano</a:t>
            </a:r>
          </a:p>
          <a:p>
            <a:pPr marL="0" indent="0">
              <a:buNone/>
            </a:pPr>
            <a:r>
              <a:rPr lang="hr-HR" dirty="0" smtClean="0"/>
              <a:t>u matične knjige te mu se mora jamčiti pravo na ime,</a:t>
            </a:r>
          </a:p>
          <a:p>
            <a:pPr marL="0" indent="0">
              <a:buNone/>
            </a:pPr>
            <a:r>
              <a:rPr lang="hr-HR" dirty="0" smtClean="0"/>
              <a:t>pravo na državljanstvo i, koliko je to moguće, pravo da</a:t>
            </a:r>
          </a:p>
          <a:p>
            <a:pPr marL="0" indent="0">
              <a:buNone/>
            </a:pPr>
            <a:r>
              <a:rPr lang="hr-HR" dirty="0" smtClean="0"/>
              <a:t>zna za svoje roditelje i da uživa njihovu skrb.</a:t>
            </a:r>
            <a:endParaRPr lang="hr-HR" dirty="0"/>
          </a:p>
        </p:txBody>
      </p:sp>
      <p:sp>
        <p:nvSpPr>
          <p:cNvPr id="7" name="Content Placeholder 6"/>
          <p:cNvSpPr>
            <a:spLocks noGrp="1"/>
          </p:cNvSpPr>
          <p:nvPr>
            <p:ph sz="quarter" idx="4"/>
          </p:nvPr>
        </p:nvSpPr>
        <p:spPr/>
        <p:txBody>
          <a:bodyPr>
            <a:normAutofit/>
          </a:bodyPr>
          <a:lstStyle/>
          <a:p>
            <a:pPr marL="0" indent="0">
              <a:buNone/>
            </a:pPr>
            <a:r>
              <a:rPr lang="hr-HR" dirty="0" smtClean="0"/>
              <a:t>ukida se mogućnost utvrđivanja podrijetla djeteta od majke</a:t>
            </a:r>
            <a:endParaRPr lang="hr-HR" dirty="0"/>
          </a:p>
        </p:txBody>
      </p:sp>
    </p:spTree>
    <p:extLst>
      <p:ext uri="{BB962C8B-B14F-4D97-AF65-F5344CB8AC3E}">
        <p14:creationId xmlns:p14="http://schemas.microsoft.com/office/powerpoint/2010/main" val="3578740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55576" y="1772816"/>
            <a:ext cx="7704856" cy="3693319"/>
          </a:xfrm>
          <a:prstGeom prst="rect">
            <a:avLst/>
          </a:prstGeom>
        </p:spPr>
        <p:txBody>
          <a:bodyPr wrap="square">
            <a:spAutoFit/>
          </a:bodyPr>
          <a:lstStyle/>
          <a:p>
            <a:endParaRPr lang="hr-HR" dirty="0" smtClean="0"/>
          </a:p>
          <a:p>
            <a:r>
              <a:rPr lang="hr-HR" dirty="0" smtClean="0"/>
              <a:t>Ob</a:t>
            </a:r>
            <a:r>
              <a:rPr lang="vi-VN" dirty="0" smtClean="0"/>
              <a:t>razloženje</a:t>
            </a:r>
            <a:r>
              <a:rPr lang="vi-VN" dirty="0"/>
              <a:t>: U prijedlogu se ne razaznaje razumijevanje razlike između stranačke i parnične </a:t>
            </a:r>
            <a:r>
              <a:rPr lang="vi-VN" dirty="0" smtClean="0"/>
              <a:t>o </a:t>
            </a:r>
            <a:r>
              <a:rPr lang="vi-VN" dirty="0"/>
              <a:t>njegovim pravima i interesima neovisno o njegovoj dobi.</a:t>
            </a:r>
          </a:p>
          <a:p>
            <a:r>
              <a:rPr lang="vi-VN" dirty="0"/>
              <a:t>Dijete starije od 14 godina će moći poduzimati parnične radnje samostalno, a ako je mlađe od 14 to će u njegovo ime i za njegov račun činiti soba koja ga po zakonu zastupa.</a:t>
            </a:r>
          </a:p>
          <a:p>
            <a:r>
              <a:rPr lang="vi-VN" dirty="0"/>
              <a:t>Pored djetetove stranačke i </a:t>
            </a:r>
            <a:r>
              <a:rPr lang="vi-VN" dirty="0" smtClean="0"/>
              <a:t>parnične </a:t>
            </a:r>
            <a:r>
              <a:rPr lang="vi-VN" dirty="0"/>
              <a:t>sposobnosti, sudjelovanje djeteta u postupku ima i treći aspekt, a to je pravo da izrazi mišljenje u sudskim postupcima. Sud je to dužan djetetu omogućiti, ali dijete nije dužno izraziti svoje mišljenje prema članku 360. stavak. 3. Nacrta ObZ.</a:t>
            </a:r>
          </a:p>
          <a:p>
            <a:endParaRPr lang="vi-VN" dirty="0"/>
          </a:p>
          <a:p>
            <a:endParaRPr lang="vi-VN" dirty="0"/>
          </a:p>
          <a:p>
            <a:endParaRPr lang="vi-VN" dirty="0"/>
          </a:p>
        </p:txBody>
      </p:sp>
      <p:sp>
        <p:nvSpPr>
          <p:cNvPr id="8" name="Title 7"/>
          <p:cNvSpPr>
            <a:spLocks noGrp="1"/>
          </p:cNvSpPr>
          <p:nvPr>
            <p:ph type="title"/>
          </p:nvPr>
        </p:nvSpPr>
        <p:spPr/>
        <p:txBody>
          <a:bodyPr/>
          <a:lstStyle/>
          <a:p>
            <a:r>
              <a:rPr lang="hr-HR" dirty="0" smtClean="0"/>
              <a:t>Obrazloženje</a:t>
            </a:r>
            <a:endParaRPr lang="en-GB" dirty="0"/>
          </a:p>
        </p:txBody>
      </p:sp>
    </p:spTree>
    <p:extLst>
      <p:ext uri="{BB962C8B-B14F-4D97-AF65-F5344CB8AC3E}">
        <p14:creationId xmlns:p14="http://schemas.microsoft.com/office/powerpoint/2010/main" val="1269037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95536" y="1916832"/>
            <a:ext cx="8229600" cy="4389120"/>
          </a:xfrm>
        </p:spPr>
        <p:txBody>
          <a:bodyPr>
            <a:normAutofit fontScale="70000" lnSpcReduction="20000"/>
          </a:bodyPr>
          <a:lstStyle/>
          <a:p>
            <a:r>
              <a:rPr lang="hr-HR" dirty="0" smtClean="0"/>
              <a:t>S</a:t>
            </a:r>
            <a:r>
              <a:rPr lang="vi-VN" dirty="0" smtClean="0"/>
              <a:t>tručno </a:t>
            </a:r>
            <a:r>
              <a:rPr lang="vi-VN" dirty="0"/>
              <a:t>mišljenje od profesorice Yanghee Lee, predsjednice Odbora za prava djece pri UN-u (mandat od 2007-2011.) kako bi dobio ocjenu ovih odredaba na najvišoj međunarodnoj razini.</a:t>
            </a:r>
          </a:p>
          <a:p>
            <a:r>
              <a:rPr lang="hr-HR" dirty="0" smtClean="0"/>
              <a:t>„</a:t>
            </a:r>
            <a:r>
              <a:rPr lang="vi-VN" dirty="0" smtClean="0"/>
              <a:t>navedene odredbe Prijedloga Obiteljskog zakona ocijenila </a:t>
            </a:r>
            <a:r>
              <a:rPr lang="vi-VN" dirty="0"/>
              <a:t>vrlo dobrima, uz manju primjedbu vezano za ograničavanje sudjelovanja djeteta mlađeg od 14. godina  samo na određenu vrstu postupaka predlažući da se mišljenje djeteta mlađeg od 14. ispituje u svim vrstama postupaka u kojima se odlučuje o njegovim pravima</a:t>
            </a:r>
            <a:r>
              <a:rPr lang="vi-VN" dirty="0" smtClean="0"/>
              <a:t>.</a:t>
            </a:r>
            <a:r>
              <a:rPr lang="hr-HR" dirty="0" smtClean="0"/>
              <a:t>”</a:t>
            </a:r>
            <a:endParaRPr lang="vi-VN" dirty="0"/>
          </a:p>
          <a:p>
            <a:r>
              <a:rPr lang="vi-VN" dirty="0"/>
              <a:t>(„In general, I think this is a very good draft  provisions. However, I have some very minor comments.</a:t>
            </a:r>
          </a:p>
          <a:p>
            <a:r>
              <a:rPr lang="vi-VN" dirty="0"/>
              <a:t> Article 360 (2): It is not clear what the purpose of the following paragraph is. Does it mean to include 13 year olds, then what is the purpose of evaluationg attachment of child to parent. Why not in 14 and above too? For children younger, let's say 7, or 8 , attachment issue may not be the most pertinent issue in guaranteeing child's right to express his/her view.“, Yanghee Lee (28. listopada 2013.)</a:t>
            </a:r>
          </a:p>
          <a:p>
            <a:r>
              <a:rPr lang="vi-VN" dirty="0"/>
              <a:t>Obrazloženje:Dakle, </a:t>
            </a:r>
            <a:r>
              <a:rPr lang="vi-VN" dirty="0">
                <a:solidFill>
                  <a:srgbClr val="FF0000"/>
                </a:solidFill>
              </a:rPr>
              <a:t>gore istaknute </a:t>
            </a:r>
            <a:r>
              <a:rPr lang="vi-VN" dirty="0" smtClean="0">
                <a:solidFill>
                  <a:srgbClr val="FF0000"/>
                </a:solidFill>
              </a:rPr>
              <a:t>primjedbe</a:t>
            </a:r>
            <a:r>
              <a:rPr lang="hr-HR" dirty="0" smtClean="0">
                <a:solidFill>
                  <a:srgbClr val="FF0000"/>
                </a:solidFill>
              </a:rPr>
              <a:t> </a:t>
            </a:r>
            <a:r>
              <a:rPr lang="vi-VN" dirty="0" smtClean="0">
                <a:solidFill>
                  <a:srgbClr val="FF0000"/>
                </a:solidFill>
              </a:rPr>
              <a:t>da </a:t>
            </a:r>
            <a:r>
              <a:rPr lang="vi-VN" dirty="0">
                <a:solidFill>
                  <a:srgbClr val="FF0000"/>
                </a:solidFill>
              </a:rPr>
              <a:t>se novim procesnim rješenjima dijete obvezuje da sudjeluje u postupku, da je potrebno izbrisati dobnu granicu za dobivanje procesne sposobnosti te da dijete nema pravo izbora </a:t>
            </a:r>
            <a:r>
              <a:rPr lang="vi-VN" dirty="0"/>
              <a:t>su u suprotnosti s ocjenom eksperta na najvišoj međunarodnoj razini te se ne prihvaćaju</a:t>
            </a:r>
            <a:r>
              <a:rPr lang="vi-VN" dirty="0" smtClean="0"/>
              <a:t>.</a:t>
            </a:r>
            <a:r>
              <a:rPr lang="hr-HR" dirty="0" smtClean="0"/>
              <a:t> </a:t>
            </a:r>
            <a:endParaRPr lang="vi-VN" dirty="0"/>
          </a:p>
          <a:p>
            <a:endParaRPr lang="en-GB" dirty="0"/>
          </a:p>
        </p:txBody>
      </p:sp>
    </p:spTree>
    <p:extLst>
      <p:ext uri="{BB962C8B-B14F-4D97-AF65-F5344CB8AC3E}">
        <p14:creationId xmlns:p14="http://schemas.microsoft.com/office/powerpoint/2010/main" val="11162695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Budućnost?</a:t>
            </a:r>
            <a:endParaRPr lang="en-GB" dirty="0"/>
          </a:p>
        </p:txBody>
      </p:sp>
      <p:sp>
        <p:nvSpPr>
          <p:cNvPr id="3" name="Content Placeholder 2"/>
          <p:cNvSpPr>
            <a:spLocks noGrp="1"/>
          </p:cNvSpPr>
          <p:nvPr>
            <p:ph idx="1"/>
          </p:nvPr>
        </p:nvSpPr>
        <p:spPr/>
        <p:txBody>
          <a:bodyPr/>
          <a:lstStyle/>
          <a:p>
            <a:endParaRPr lang="en-GB" dirty="0"/>
          </a:p>
        </p:txBody>
      </p:sp>
      <p:pic>
        <p:nvPicPr>
          <p:cNvPr id="1027" name="Picture 3" descr="C:\Users\Administrator\Desktop\znakovni jezi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988840"/>
            <a:ext cx="4104456"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7207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Pravo djeteta da zna svoje podrijetlo</a:t>
            </a:r>
            <a:endParaRPr lang="en-GB" dirty="0"/>
          </a:p>
        </p:txBody>
      </p:sp>
      <p:sp>
        <p:nvSpPr>
          <p:cNvPr id="3" name="Text Placeholder 2"/>
          <p:cNvSpPr>
            <a:spLocks noGrp="1"/>
          </p:cNvSpPr>
          <p:nvPr>
            <p:ph type="body" idx="1"/>
          </p:nvPr>
        </p:nvSpPr>
        <p:spPr/>
        <p:txBody>
          <a:bodyPr/>
          <a:lstStyle/>
          <a:p>
            <a:r>
              <a:rPr lang="hr-HR" dirty="0" smtClean="0"/>
              <a:t>Statistika MSPM – 2012.</a:t>
            </a:r>
            <a:endParaRPr lang="en-GB" dirty="0"/>
          </a:p>
        </p:txBody>
      </p:sp>
      <p:sp>
        <p:nvSpPr>
          <p:cNvPr id="4" name="Text Placeholder 3"/>
          <p:cNvSpPr>
            <a:spLocks noGrp="1"/>
          </p:cNvSpPr>
          <p:nvPr>
            <p:ph type="body" sz="half" idx="3"/>
          </p:nvPr>
        </p:nvSpPr>
        <p:spPr/>
        <p:txBody>
          <a:bodyPr>
            <a:normAutofit fontScale="92500"/>
          </a:bodyPr>
          <a:lstStyle/>
          <a:p>
            <a:r>
              <a:rPr lang="hr-HR" dirty="0" smtClean="0"/>
              <a:t>u jednom od Obrazloženja	</a:t>
            </a:r>
            <a:endParaRPr lang="en-GB" dirty="0"/>
          </a:p>
        </p:txBody>
      </p:sp>
      <p:sp>
        <p:nvSpPr>
          <p:cNvPr id="5" name="Content Placeholder 4"/>
          <p:cNvSpPr>
            <a:spLocks noGrp="1"/>
          </p:cNvSpPr>
          <p:nvPr>
            <p:ph sz="quarter" idx="2"/>
          </p:nvPr>
        </p:nvSpPr>
        <p:spPr/>
        <p:txBody>
          <a:bodyPr>
            <a:normAutofit fontScale="92500" lnSpcReduction="10000"/>
          </a:bodyPr>
          <a:lstStyle/>
          <a:p>
            <a:pPr marL="0" indent="0">
              <a:buNone/>
            </a:pPr>
            <a:r>
              <a:rPr lang="vi-VN" dirty="0" smtClean="0"/>
              <a:t>Priznanje </a:t>
            </a:r>
            <a:r>
              <a:rPr lang="vi-VN" dirty="0"/>
              <a:t>majčinstva </a:t>
            </a:r>
            <a:r>
              <a:rPr lang="vi-VN" dirty="0" smtClean="0"/>
              <a:t>pred </a:t>
            </a:r>
            <a:r>
              <a:rPr lang="vi-VN" dirty="0"/>
              <a:t>centrom za socijalnu skrb (čl. 56. OZ</a:t>
            </a:r>
            <a:r>
              <a:rPr lang="vi-VN" dirty="0" smtClean="0"/>
              <a:t>)</a:t>
            </a:r>
            <a:endParaRPr lang="hr-HR" dirty="0" smtClean="0"/>
          </a:p>
          <a:p>
            <a:pPr marL="0" indent="0">
              <a:buNone/>
            </a:pPr>
            <a:r>
              <a:rPr lang="hr-HR" dirty="0" smtClean="0">
                <a:solidFill>
                  <a:srgbClr val="C00000"/>
                </a:solidFill>
              </a:rPr>
              <a:t>	2012.: 64 </a:t>
            </a:r>
          </a:p>
          <a:p>
            <a:pPr marL="0" indent="0">
              <a:buNone/>
            </a:pPr>
            <a:r>
              <a:rPr lang="hr-HR" dirty="0">
                <a:solidFill>
                  <a:srgbClr val="C00000"/>
                </a:solidFill>
              </a:rPr>
              <a:t>	</a:t>
            </a:r>
            <a:r>
              <a:rPr lang="hr-HR" dirty="0" smtClean="0">
                <a:solidFill>
                  <a:srgbClr val="C00000"/>
                </a:solidFill>
              </a:rPr>
              <a:t>2011.: 3</a:t>
            </a:r>
          </a:p>
          <a:p>
            <a:pPr marL="0" indent="0">
              <a:buNone/>
            </a:pPr>
            <a:r>
              <a:rPr lang="hr-HR" dirty="0">
                <a:solidFill>
                  <a:srgbClr val="C00000"/>
                </a:solidFill>
              </a:rPr>
              <a:t>	</a:t>
            </a:r>
            <a:r>
              <a:rPr lang="hr-HR" dirty="0" smtClean="0">
                <a:solidFill>
                  <a:srgbClr val="C00000"/>
                </a:solidFill>
              </a:rPr>
              <a:t>2010.: 4</a:t>
            </a:r>
          </a:p>
          <a:p>
            <a:pPr marL="0" indent="0">
              <a:buNone/>
            </a:pPr>
            <a:r>
              <a:rPr lang="hr-HR" dirty="0" smtClean="0"/>
              <a:t>Pokrenutih postupaka radi utvrđivanja </a:t>
            </a:r>
            <a:r>
              <a:rPr lang="hr-HR" dirty="0" smtClean="0"/>
              <a:t>majčinstva </a:t>
            </a:r>
            <a:r>
              <a:rPr lang="hr-HR" dirty="0" smtClean="0"/>
              <a:t>(čl. 73. </a:t>
            </a:r>
            <a:r>
              <a:rPr lang="hr-HR" dirty="0" err="1" smtClean="0"/>
              <a:t>ObZ</a:t>
            </a:r>
            <a:r>
              <a:rPr lang="hr-HR" dirty="0" smtClean="0"/>
              <a:t>):</a:t>
            </a:r>
            <a:endParaRPr lang="hr-HR" dirty="0" smtClean="0"/>
          </a:p>
          <a:p>
            <a:pPr marL="0" indent="0">
              <a:buNone/>
            </a:pPr>
            <a:r>
              <a:rPr lang="hr-HR" dirty="0"/>
              <a:t>	</a:t>
            </a:r>
            <a:r>
              <a:rPr lang="hr-HR" dirty="0" smtClean="0">
                <a:solidFill>
                  <a:srgbClr val="C00000"/>
                </a:solidFill>
              </a:rPr>
              <a:t>2012.: 2</a:t>
            </a:r>
          </a:p>
          <a:p>
            <a:pPr marL="640080" lvl="2" indent="0">
              <a:buNone/>
            </a:pPr>
            <a:r>
              <a:rPr lang="hr-HR" sz="2200" dirty="0" smtClean="0">
                <a:solidFill>
                  <a:srgbClr val="C00000"/>
                </a:solidFill>
              </a:rPr>
              <a:t>	2011.: 3</a:t>
            </a:r>
          </a:p>
          <a:p>
            <a:pPr marL="640080" lvl="2" indent="0">
              <a:buNone/>
            </a:pPr>
            <a:r>
              <a:rPr lang="hr-HR" sz="2200" dirty="0" smtClean="0">
                <a:solidFill>
                  <a:srgbClr val="C00000"/>
                </a:solidFill>
              </a:rPr>
              <a:t>	2010: 6</a:t>
            </a:r>
          </a:p>
          <a:p>
            <a:pPr marL="0" indent="0">
              <a:buNone/>
            </a:pPr>
            <a:r>
              <a:rPr lang="hr-HR" dirty="0"/>
              <a:t>	</a:t>
            </a:r>
            <a:r>
              <a:rPr lang="vi-VN" dirty="0"/>
              <a:t>	</a:t>
            </a:r>
          </a:p>
          <a:p>
            <a:endParaRPr lang="en-GB" dirty="0"/>
          </a:p>
        </p:txBody>
      </p:sp>
      <p:sp>
        <p:nvSpPr>
          <p:cNvPr id="7" name="Content Placeholder 6"/>
          <p:cNvSpPr>
            <a:spLocks noGrp="1"/>
          </p:cNvSpPr>
          <p:nvPr>
            <p:ph sz="quarter" idx="4"/>
          </p:nvPr>
        </p:nvSpPr>
        <p:spPr/>
        <p:txBody>
          <a:bodyPr/>
          <a:lstStyle/>
          <a:p>
            <a:r>
              <a:rPr lang="hr-HR" dirty="0" smtClean="0"/>
              <a:t>ne primjenjuje se u praksi</a:t>
            </a:r>
            <a:endParaRPr lang="en-GB" dirty="0"/>
          </a:p>
        </p:txBody>
      </p:sp>
    </p:spTree>
    <p:extLst>
      <p:ext uri="{BB962C8B-B14F-4D97-AF65-F5344CB8AC3E}">
        <p14:creationId xmlns:p14="http://schemas.microsoft.com/office/powerpoint/2010/main" val="1909529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Autofit/>
          </a:bodyPr>
          <a:lstStyle/>
          <a:p>
            <a:r>
              <a:rPr lang="hr-HR" sz="4000" dirty="0" smtClean="0"/>
              <a:t>Pravo djeteta da zna svoje podrijetlo</a:t>
            </a:r>
            <a:endParaRPr lang="en-GB" sz="4000" dirty="0"/>
          </a:p>
        </p:txBody>
      </p:sp>
      <p:sp>
        <p:nvSpPr>
          <p:cNvPr id="3" name="Text Placeholder 2"/>
          <p:cNvSpPr>
            <a:spLocks noGrp="1"/>
          </p:cNvSpPr>
          <p:nvPr>
            <p:ph type="body" idx="1"/>
          </p:nvPr>
        </p:nvSpPr>
        <p:spPr>
          <a:xfrm>
            <a:off x="467544" y="1412776"/>
            <a:ext cx="4040188" cy="659352"/>
          </a:xfrm>
        </p:spPr>
        <p:txBody>
          <a:bodyPr/>
          <a:lstStyle/>
          <a:p>
            <a:r>
              <a:rPr lang="hr-HR" dirty="0" smtClean="0"/>
              <a:t>Poredbeno pravo</a:t>
            </a:r>
            <a:endParaRPr lang="en-GB" dirty="0"/>
          </a:p>
        </p:txBody>
      </p:sp>
      <p:sp>
        <p:nvSpPr>
          <p:cNvPr id="4" name="Text Placeholder 3"/>
          <p:cNvSpPr>
            <a:spLocks noGrp="1"/>
          </p:cNvSpPr>
          <p:nvPr>
            <p:ph type="body" sz="half" idx="3"/>
          </p:nvPr>
        </p:nvSpPr>
        <p:spPr>
          <a:xfrm>
            <a:off x="4644008" y="1484784"/>
            <a:ext cx="4041775" cy="654843"/>
          </a:xfrm>
        </p:spPr>
        <p:txBody>
          <a:bodyPr/>
          <a:lstStyle/>
          <a:p>
            <a:r>
              <a:rPr lang="hr-HR" dirty="0" smtClean="0"/>
              <a:t>Obrazloženje</a:t>
            </a:r>
            <a:endParaRPr lang="en-GB" dirty="0"/>
          </a:p>
        </p:txBody>
      </p:sp>
      <p:sp>
        <p:nvSpPr>
          <p:cNvPr id="5" name="Content Placeholder 4"/>
          <p:cNvSpPr>
            <a:spLocks noGrp="1"/>
          </p:cNvSpPr>
          <p:nvPr>
            <p:ph sz="quarter" idx="2"/>
          </p:nvPr>
        </p:nvSpPr>
        <p:spPr>
          <a:xfrm>
            <a:off x="467544" y="1988840"/>
            <a:ext cx="4029844" cy="4371480"/>
          </a:xfrm>
        </p:spPr>
        <p:txBody>
          <a:bodyPr>
            <a:normAutofit fontScale="77500" lnSpcReduction="20000"/>
          </a:bodyPr>
          <a:lstStyle/>
          <a:p>
            <a:pPr marL="0" indent="0">
              <a:buNone/>
            </a:pPr>
            <a:r>
              <a:rPr lang="hr-HR" b="1" dirty="0" smtClean="0"/>
              <a:t>Francuska </a:t>
            </a:r>
            <a:r>
              <a:rPr lang="hr-HR" b="1" dirty="0" err="1" smtClean="0"/>
              <a:t>Code</a:t>
            </a:r>
            <a:r>
              <a:rPr lang="hr-HR" b="1" dirty="0" smtClean="0"/>
              <a:t> </a:t>
            </a:r>
            <a:r>
              <a:rPr lang="hr-HR" b="1" dirty="0"/>
              <a:t>civil</a:t>
            </a:r>
            <a:endParaRPr lang="en-GB" b="1" dirty="0"/>
          </a:p>
          <a:p>
            <a:pPr marL="0" indent="0">
              <a:buNone/>
            </a:pPr>
            <a:r>
              <a:rPr lang="hr-HR" dirty="0" smtClean="0"/>
              <a:t>čl. 316. – omogućeno je priznanje majčinstva prije i nakon rođenja djeteta (zadnja promjena 2005.)</a:t>
            </a:r>
          </a:p>
          <a:p>
            <a:pPr marL="0" indent="0">
              <a:buNone/>
            </a:pPr>
            <a:r>
              <a:rPr lang="hr-HR" dirty="0" smtClean="0"/>
              <a:t>čl. 323. – spor za utvrđivanje majčinstva</a:t>
            </a:r>
          </a:p>
          <a:p>
            <a:pPr marL="0" indent="0">
              <a:buNone/>
            </a:pPr>
            <a:r>
              <a:rPr lang="hr-HR" b="1" dirty="0" smtClean="0"/>
              <a:t>Italija </a:t>
            </a:r>
            <a:r>
              <a:rPr lang="hr-HR" b="1" dirty="0" err="1" smtClean="0"/>
              <a:t>Codice</a:t>
            </a:r>
            <a:r>
              <a:rPr lang="hr-HR" b="1" dirty="0" smtClean="0"/>
              <a:t> civile</a:t>
            </a:r>
          </a:p>
          <a:p>
            <a:pPr marL="0" indent="0">
              <a:buNone/>
            </a:pPr>
            <a:r>
              <a:rPr lang="hr-HR" dirty="0" smtClean="0"/>
              <a:t>čl. 250. – moguće priznanje majčinstva</a:t>
            </a:r>
          </a:p>
          <a:p>
            <a:pPr marL="0" indent="0">
              <a:buNone/>
            </a:pPr>
            <a:r>
              <a:rPr lang="hr-HR" b="1" dirty="0" smtClean="0"/>
              <a:t>Njemačka </a:t>
            </a:r>
            <a:r>
              <a:rPr lang="hr-HR" b="1" dirty="0" err="1" smtClean="0"/>
              <a:t>Personenstandgesetz</a:t>
            </a:r>
            <a:r>
              <a:rPr lang="hr-HR" dirty="0" smtClean="0"/>
              <a:t> </a:t>
            </a:r>
          </a:p>
          <a:p>
            <a:pPr marL="0" indent="0">
              <a:buNone/>
            </a:pPr>
            <a:r>
              <a:rPr lang="hr-HR" dirty="0" smtClean="0"/>
              <a:t>čl. 27. st. 2. predviđa upis priznanja kad je dijete (i) strani državljanin</a:t>
            </a:r>
          </a:p>
          <a:p>
            <a:pPr marL="0" indent="0">
              <a:buNone/>
            </a:pPr>
            <a:r>
              <a:rPr lang="hr-HR" dirty="0" smtClean="0"/>
              <a:t>majka uvijek</a:t>
            </a:r>
          </a:p>
          <a:p>
            <a:pPr marL="0" indent="0">
              <a:buNone/>
            </a:pPr>
            <a:r>
              <a:rPr lang="hr-HR" dirty="0" smtClean="0"/>
              <a:t>Njemačko, Dansko i sl. prava – majka je </a:t>
            </a:r>
            <a:r>
              <a:rPr lang="hr-HR" i="1" dirty="0" smtClean="0"/>
              <a:t>ex lege </a:t>
            </a:r>
            <a:r>
              <a:rPr lang="hr-HR" dirty="0" smtClean="0"/>
              <a:t>žena koja je dijete rodila, može i naknadno  biti unesena u maticu rođenih djeteta</a:t>
            </a:r>
          </a:p>
          <a:p>
            <a:r>
              <a:rPr lang="hr-HR" b="1" dirty="0" smtClean="0"/>
              <a:t>autor</a:t>
            </a:r>
            <a:r>
              <a:rPr lang="hr-HR" b="1" dirty="0"/>
              <a:t>:</a:t>
            </a:r>
            <a:r>
              <a:rPr lang="hr-HR" dirty="0"/>
              <a:t> C </a:t>
            </a:r>
            <a:r>
              <a:rPr lang="hr-HR" dirty="0" err="1"/>
              <a:t>Forder</a:t>
            </a:r>
            <a:r>
              <a:rPr lang="hr-HR" dirty="0"/>
              <a:t> </a:t>
            </a:r>
            <a:r>
              <a:rPr lang="hr-HR" i="1" dirty="0" err="1" smtClean="0"/>
              <a:t>The</a:t>
            </a:r>
            <a:r>
              <a:rPr lang="hr-HR" i="1" dirty="0" smtClean="0"/>
              <a:t> </a:t>
            </a:r>
            <a:r>
              <a:rPr lang="hr-HR" i="1" dirty="0" err="1"/>
              <a:t>establishment</a:t>
            </a:r>
            <a:r>
              <a:rPr lang="hr-HR" i="1" dirty="0"/>
              <a:t> of </a:t>
            </a:r>
            <a:r>
              <a:rPr lang="hr-HR" i="1" dirty="0" err="1"/>
              <a:t>parenthood</a:t>
            </a:r>
            <a:r>
              <a:rPr lang="hr-HR" dirty="0"/>
              <a:t>: a </a:t>
            </a:r>
            <a:r>
              <a:rPr lang="hr-HR" dirty="0" err="1"/>
              <a:t>story</a:t>
            </a:r>
            <a:r>
              <a:rPr lang="hr-HR" dirty="0"/>
              <a:t> of </a:t>
            </a:r>
            <a:r>
              <a:rPr lang="hr-HR" dirty="0" err="1"/>
              <a:t>successful</a:t>
            </a:r>
            <a:r>
              <a:rPr lang="hr-HR" dirty="0"/>
              <a:t> </a:t>
            </a:r>
            <a:r>
              <a:rPr lang="hr-HR" dirty="0" err="1"/>
              <a:t>convergence</a:t>
            </a:r>
            <a:r>
              <a:rPr lang="hr-HR" dirty="0"/>
              <a:t>?</a:t>
            </a:r>
          </a:p>
          <a:p>
            <a:pPr marL="0" indent="0">
              <a:buNone/>
            </a:pPr>
            <a:endParaRPr lang="en-GB" dirty="0"/>
          </a:p>
        </p:txBody>
      </p:sp>
      <p:sp>
        <p:nvSpPr>
          <p:cNvPr id="6" name="Content Placeholder 5"/>
          <p:cNvSpPr>
            <a:spLocks noGrp="1"/>
          </p:cNvSpPr>
          <p:nvPr>
            <p:ph sz="quarter" idx="4"/>
          </p:nvPr>
        </p:nvSpPr>
        <p:spPr>
          <a:xfrm>
            <a:off x="4644009" y="2060848"/>
            <a:ext cx="4042792" cy="4299472"/>
          </a:xfrm>
        </p:spPr>
        <p:txBody>
          <a:bodyPr>
            <a:normAutofit fontScale="77500" lnSpcReduction="20000"/>
          </a:bodyPr>
          <a:lstStyle/>
          <a:p>
            <a:r>
              <a:rPr lang="vi-VN" dirty="0"/>
              <a:t>Odredbe o utvrđivanju majčinstva priznanjem i sudskom odlukom inkorporirane su u europska zakonodavstva upravo nakon II. svjetskog rata i to u bivšim socijalističkim zemljama – Rumunjska, Bugarska i Mađarska, a po uzoru na njih i u hrvatsko zakonodavstvo. Odredbe o utvrđivanju majčinstva u to vrijeme su postojale i u Francuskoj, Belgiji i Italiji, ali je njihova svrha bila razlikovanje bračnog i izvanbračnog majčinstva koje je sa sobom nosilo različite pravne posljedice. Naime, majka koja je rodila izvanbračno dijete prema ovim propisima morala ga je ujedno i priznati kao svoje da bi se izvršio upis majčinstva u matice rođenih.</a:t>
            </a:r>
            <a:endParaRPr lang="en-GB" dirty="0"/>
          </a:p>
        </p:txBody>
      </p:sp>
    </p:spTree>
    <p:extLst>
      <p:ext uri="{BB962C8B-B14F-4D97-AF65-F5344CB8AC3E}">
        <p14:creationId xmlns:p14="http://schemas.microsoft.com/office/powerpoint/2010/main" val="3578397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p:txBody>
          <a:bodyPr/>
          <a:lstStyle/>
          <a:p>
            <a:endParaRPr lang="en-GB"/>
          </a:p>
        </p:txBody>
      </p:sp>
      <p:sp>
        <p:nvSpPr>
          <p:cNvPr id="4" name="Text Placeholder 3"/>
          <p:cNvSpPr>
            <a:spLocks noGrp="1"/>
          </p:cNvSpPr>
          <p:nvPr>
            <p:ph type="body" sz="half" idx="3"/>
          </p:nvPr>
        </p:nvSpPr>
        <p:spPr/>
        <p:txBody>
          <a:bodyPr/>
          <a:lstStyle/>
          <a:p>
            <a:endParaRPr lang="en-GB"/>
          </a:p>
        </p:txBody>
      </p:sp>
      <p:sp>
        <p:nvSpPr>
          <p:cNvPr id="5" name="Content Placeholder 4"/>
          <p:cNvSpPr>
            <a:spLocks noGrp="1"/>
          </p:cNvSpPr>
          <p:nvPr>
            <p:ph sz="quarter" idx="2"/>
          </p:nvPr>
        </p:nvSpPr>
        <p:spPr/>
        <p:txBody>
          <a:bodyPr/>
          <a:lstStyle/>
          <a:p>
            <a:r>
              <a:rPr lang="hr-HR" dirty="0" smtClean="0"/>
              <a:t>smisao?</a:t>
            </a:r>
          </a:p>
          <a:p>
            <a:r>
              <a:rPr lang="hr-HR" dirty="0" smtClean="0"/>
              <a:t>pravna sigurnost?</a:t>
            </a:r>
          </a:p>
          <a:p>
            <a:r>
              <a:rPr lang="hr-HR" dirty="0" smtClean="0"/>
              <a:t>najsigurnije u sudskom </a:t>
            </a:r>
            <a:r>
              <a:rPr lang="hr-HR" dirty="0" smtClean="0"/>
              <a:t>postupku</a:t>
            </a:r>
          </a:p>
          <a:p>
            <a:r>
              <a:rPr lang="hr-HR" dirty="0" smtClean="0"/>
              <a:t>deklaratorna tužba po ZPP-u?</a:t>
            </a:r>
            <a:endParaRPr lang="en-GB" dirty="0"/>
          </a:p>
        </p:txBody>
      </p:sp>
      <p:sp>
        <p:nvSpPr>
          <p:cNvPr id="6" name="Content Placeholder 5"/>
          <p:cNvSpPr>
            <a:spLocks noGrp="1"/>
          </p:cNvSpPr>
          <p:nvPr>
            <p:ph sz="quarter" idx="4"/>
          </p:nvPr>
        </p:nvSpPr>
        <p:spPr/>
        <p:txBody>
          <a:bodyPr>
            <a:normAutofit fontScale="92500" lnSpcReduction="10000"/>
          </a:bodyPr>
          <a:lstStyle/>
          <a:p>
            <a:pPr marL="0" indent="0">
              <a:buNone/>
            </a:pPr>
            <a:r>
              <a:rPr lang="hr-HR" dirty="0" smtClean="0"/>
              <a:t>Ipak, ako bi se pojavio slučaj u kojemu je žena rodila izvan zdravstvene ustanove, a da pritom</a:t>
            </a:r>
          </a:p>
          <a:p>
            <a:pPr marL="0" indent="0">
              <a:buNone/>
            </a:pPr>
            <a:r>
              <a:rPr lang="hr-HR" dirty="0" smtClean="0"/>
              <a:t>dijete nije prijavljeno matičaru u roku od trideset dana, njoj bi preostalo tražiti upis u maticu</a:t>
            </a:r>
          </a:p>
          <a:p>
            <a:pPr marL="0" indent="0">
              <a:buNone/>
            </a:pPr>
            <a:r>
              <a:rPr lang="hr-HR" dirty="0" smtClean="0"/>
              <a:t>rođenih u upravnom postupku prema </a:t>
            </a:r>
            <a:r>
              <a:rPr lang="hr-HR" dirty="0"/>
              <a:t>č</a:t>
            </a:r>
            <a:r>
              <a:rPr lang="hr-HR" dirty="0" smtClean="0"/>
              <a:t>lanku 36. Zakona o državnim maticama, na temelju</a:t>
            </a:r>
          </a:p>
          <a:p>
            <a:pPr marL="0" indent="0">
              <a:buNone/>
            </a:pPr>
            <a:r>
              <a:rPr lang="hr-HR" dirty="0" smtClean="0"/>
              <a:t>rješenja nadležnoga ureda kojemu bi predočila medicinsku dokumentaciju.</a:t>
            </a:r>
            <a:endParaRPr lang="hr-HR" dirty="0"/>
          </a:p>
        </p:txBody>
      </p:sp>
    </p:spTree>
    <p:extLst>
      <p:ext uri="{BB962C8B-B14F-4D97-AF65-F5344CB8AC3E}">
        <p14:creationId xmlns:p14="http://schemas.microsoft.com/office/powerpoint/2010/main" val="208269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43000"/>
          </a:xfrm>
        </p:spPr>
        <p:txBody>
          <a:bodyPr/>
          <a:lstStyle/>
          <a:p>
            <a:r>
              <a:rPr lang="hr-HR" dirty="0" smtClean="0"/>
              <a:t>Zajednička skrb</a:t>
            </a:r>
            <a:endParaRPr lang="en-GB" dirty="0"/>
          </a:p>
        </p:txBody>
      </p:sp>
      <p:sp>
        <p:nvSpPr>
          <p:cNvPr id="3" name="Text Placeholder 2"/>
          <p:cNvSpPr>
            <a:spLocks noGrp="1"/>
          </p:cNvSpPr>
          <p:nvPr>
            <p:ph type="body" idx="1"/>
          </p:nvPr>
        </p:nvSpPr>
        <p:spPr>
          <a:xfrm>
            <a:off x="395536" y="1484784"/>
            <a:ext cx="4040188" cy="659352"/>
          </a:xfrm>
        </p:spPr>
        <p:txBody>
          <a:bodyPr/>
          <a:lstStyle/>
          <a:p>
            <a:r>
              <a:rPr lang="hr-HR" dirty="0" smtClean="0"/>
              <a:t>Konvencija o pravima djeteta - članak </a:t>
            </a:r>
            <a:r>
              <a:rPr lang="hr-HR" dirty="0"/>
              <a:t>18.</a:t>
            </a:r>
          </a:p>
          <a:p>
            <a:endParaRPr lang="en-GB" dirty="0"/>
          </a:p>
        </p:txBody>
      </p:sp>
      <p:sp>
        <p:nvSpPr>
          <p:cNvPr id="4" name="Text Placeholder 3"/>
          <p:cNvSpPr>
            <a:spLocks noGrp="1"/>
          </p:cNvSpPr>
          <p:nvPr>
            <p:ph type="body" sz="half" idx="3"/>
          </p:nvPr>
        </p:nvSpPr>
        <p:spPr>
          <a:xfrm>
            <a:off x="4572000" y="1628800"/>
            <a:ext cx="4041775" cy="654843"/>
          </a:xfrm>
        </p:spPr>
        <p:txBody>
          <a:bodyPr>
            <a:normAutofit fontScale="92500" lnSpcReduction="10000"/>
          </a:bodyPr>
          <a:lstStyle/>
          <a:p>
            <a:r>
              <a:rPr lang="hr-HR" dirty="0" smtClean="0"/>
              <a:t>Zajedničko ostvarivanje roditeljske skrbi – čl. 104.</a:t>
            </a:r>
            <a:endParaRPr lang="en-GB" dirty="0"/>
          </a:p>
        </p:txBody>
      </p:sp>
      <p:sp>
        <p:nvSpPr>
          <p:cNvPr id="5" name="Content Placeholder 4"/>
          <p:cNvSpPr>
            <a:spLocks noGrp="1"/>
          </p:cNvSpPr>
          <p:nvPr>
            <p:ph sz="quarter" idx="2"/>
          </p:nvPr>
        </p:nvSpPr>
        <p:spPr>
          <a:xfrm>
            <a:off x="323528" y="2060848"/>
            <a:ext cx="4042792" cy="4154760"/>
          </a:xfrm>
        </p:spPr>
        <p:txBody>
          <a:bodyPr>
            <a:noAutofit/>
          </a:bodyPr>
          <a:lstStyle/>
          <a:p>
            <a:pPr marL="0" indent="0">
              <a:buNone/>
            </a:pPr>
            <a:r>
              <a:rPr lang="hr-HR" sz="1800" dirty="0" smtClean="0"/>
              <a:t>1. Države stranke učinit će sve što je u njihovoj moći u primjeni načela</a:t>
            </a:r>
          </a:p>
          <a:p>
            <a:pPr marL="0" indent="0">
              <a:buNone/>
            </a:pPr>
            <a:r>
              <a:rPr lang="hr-HR" sz="1800" dirty="0" smtClean="0"/>
              <a:t>zajedničke roditeljske odgovornosti za odgoj i razvoj djeteta. Roditelji</a:t>
            </a:r>
          </a:p>
          <a:p>
            <a:pPr marL="0" indent="0">
              <a:buNone/>
            </a:pPr>
            <a:r>
              <a:rPr lang="hr-HR" sz="1800" dirty="0" smtClean="0"/>
              <a:t>ili zakonski skrbnici snose najveću odgovornost za odgoj i razvoj djeteta.</a:t>
            </a:r>
          </a:p>
          <a:p>
            <a:pPr marL="0" indent="0">
              <a:buNone/>
            </a:pPr>
            <a:r>
              <a:rPr lang="hr-HR" sz="1800" dirty="0" smtClean="0"/>
              <a:t>Dobrobit djeteta mora biti njihova temeljna briga.</a:t>
            </a:r>
          </a:p>
          <a:p>
            <a:pPr marL="0" indent="0">
              <a:buNone/>
            </a:pPr>
            <a:r>
              <a:rPr lang="hr-HR" sz="1800" dirty="0" smtClean="0"/>
              <a:t>2. U cilju jamčenja i promicanja prava </a:t>
            </a:r>
            <a:r>
              <a:rPr lang="hr-HR" sz="1800" dirty="0" err="1" smtClean="0"/>
              <a:t>utvr</a:t>
            </a:r>
            <a:r>
              <a:rPr lang="hr-HR" sz="1800" dirty="0" smtClean="0"/>
              <a:t></a:t>
            </a:r>
            <a:r>
              <a:rPr lang="hr-HR" sz="1800" dirty="0" err="1" smtClean="0"/>
              <a:t>đenih</a:t>
            </a:r>
            <a:r>
              <a:rPr lang="hr-HR" sz="1800" dirty="0" smtClean="0"/>
              <a:t> u ovoj Konvenciji,</a:t>
            </a:r>
          </a:p>
          <a:p>
            <a:pPr marL="0" indent="0">
              <a:buNone/>
            </a:pPr>
            <a:r>
              <a:rPr lang="hr-HR" sz="1800" dirty="0" smtClean="0"/>
              <a:t>države stranke pružit će odgovarajuću pomoć roditeljima i zakonskim</a:t>
            </a:r>
          </a:p>
          <a:p>
            <a:pPr marL="0" indent="0">
              <a:buNone/>
            </a:pPr>
            <a:r>
              <a:rPr lang="hr-HR" sz="1800" dirty="0" smtClean="0"/>
              <a:t>skrbnicima kako bi oni mogli ispuniti svoju dužnost prema djetetu, te jačati</a:t>
            </a:r>
          </a:p>
          <a:p>
            <a:pPr marL="0" indent="0">
              <a:buNone/>
            </a:pPr>
            <a:r>
              <a:rPr lang="hr-HR" sz="1800" dirty="0" smtClean="0"/>
              <a:t>ustanove i službe za dječju zaštitu i skrb.</a:t>
            </a:r>
            <a:endParaRPr lang="hr-HR" sz="1800" dirty="0"/>
          </a:p>
        </p:txBody>
      </p:sp>
      <p:sp>
        <p:nvSpPr>
          <p:cNvPr id="6" name="Content Placeholder 5"/>
          <p:cNvSpPr>
            <a:spLocks noGrp="1"/>
          </p:cNvSpPr>
          <p:nvPr>
            <p:ph sz="quarter" idx="4"/>
          </p:nvPr>
        </p:nvSpPr>
        <p:spPr/>
        <p:txBody>
          <a:bodyPr>
            <a:normAutofit fontScale="85000" lnSpcReduction="20000"/>
          </a:bodyPr>
          <a:lstStyle/>
          <a:p>
            <a:pPr marL="0" indent="0">
              <a:buNone/>
            </a:pPr>
            <a:r>
              <a:rPr lang="hr-HR" dirty="0" smtClean="0"/>
              <a:t>(1) Roditelji imaju pravo i dužnost ravnopravno, zajednički i sporazumno ostvarivati roditeljsku skrb.</a:t>
            </a:r>
          </a:p>
          <a:p>
            <a:pPr marL="0" indent="0">
              <a:buNone/>
            </a:pPr>
            <a:r>
              <a:rPr lang="hr-HR" dirty="0" smtClean="0"/>
              <a:t>(2) Kad roditelji trajno ne žive zajedno, dužni su ostvarivanje roditeljske skrbi sporazumno urediti planom o zajedničkoj roditeljskoj skrbi iz </a:t>
            </a:r>
            <a:r>
              <a:rPr lang="hr-HR" dirty="0"/>
              <a:t>č</a:t>
            </a:r>
            <a:r>
              <a:rPr lang="hr-HR" dirty="0" smtClean="0"/>
              <a:t>lanka 106. ovoga Zakona.</a:t>
            </a:r>
          </a:p>
          <a:p>
            <a:pPr marL="0" indent="0">
              <a:buNone/>
            </a:pPr>
            <a:r>
              <a:rPr lang="hr-HR" dirty="0" smtClean="0"/>
              <a:t>(3) Zajedničko ostvarivanje roditeljske skrbi može biti uređeno i odlukom suda koja se temelji na sporazumu roditelja o svim bitnim pitanjima iz plana o zajedničkoj roditeljskoj skrbi.</a:t>
            </a:r>
          </a:p>
          <a:p>
            <a:endParaRPr lang="hr-HR" dirty="0"/>
          </a:p>
        </p:txBody>
      </p:sp>
    </p:spTree>
    <p:extLst>
      <p:ext uri="{BB962C8B-B14F-4D97-AF65-F5344CB8AC3E}">
        <p14:creationId xmlns:p14="http://schemas.microsoft.com/office/powerpoint/2010/main" val="2855654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4294967295"/>
          </p:nvPr>
        </p:nvSpPr>
        <p:spPr>
          <a:xfrm>
            <a:off x="323528" y="620688"/>
            <a:ext cx="8229600" cy="4387850"/>
          </a:xfrm>
        </p:spPr>
        <p:txBody>
          <a:bodyPr>
            <a:noAutofit/>
          </a:bodyPr>
          <a:lstStyle/>
          <a:p>
            <a:pPr marL="0" indent="0">
              <a:buNone/>
            </a:pPr>
            <a:r>
              <a:rPr lang="vi-VN" sz="1600" b="1" dirty="0"/>
              <a:t>Obrazloženj</a:t>
            </a:r>
            <a:r>
              <a:rPr lang="vi-VN" sz="1600" dirty="0"/>
              <a:t>e: </a:t>
            </a:r>
            <a:r>
              <a:rPr lang="vi-VN" sz="1600" dirty="0">
                <a:solidFill>
                  <a:srgbClr val="FF0000"/>
                </a:solidFill>
              </a:rPr>
              <a:t>Za razliku od njemačkog uređenja roditeljske skrbi </a:t>
            </a:r>
            <a:r>
              <a:rPr lang="vi-VN" sz="1600" dirty="0"/>
              <a:t>izvanbračnog oca, Nacrt Obz 2013. jednako kao i važeći ObZ 2003. </a:t>
            </a:r>
            <a:r>
              <a:rPr lang="vi-VN" sz="1600" dirty="0">
                <a:solidFill>
                  <a:srgbClr val="FF0000"/>
                </a:solidFill>
              </a:rPr>
              <a:t>priznaje izvanbračnom ocu pravo na roditeljsku skrb temeljem činjenice utvrđivanja očinstva</a:t>
            </a:r>
            <a:r>
              <a:rPr lang="vi-VN" sz="1600" dirty="0"/>
              <a:t>. (Vidi čl. 102. st. 1. „Osobe koje imaju pravo ostvarivati roditeljsku skrb o djetetu su: 1. roditelji ex lege temeljem činjenice utvrđenog podrijetla djeteta.“)</a:t>
            </a:r>
          </a:p>
          <a:p>
            <a:pPr marL="0" indent="0">
              <a:buNone/>
            </a:pPr>
            <a:r>
              <a:rPr lang="vi-VN" sz="1600" dirty="0"/>
              <a:t>Isto tako prema članku 104. st. 1. Nacrta ObZ jednako kao i u važećem ObZ 2003  roditelji imaju pravo i dužnost ravnopravno, zajednički i sporazumno ostvarivati roditeljsku skrb. Ovakvo uređenje prava na roditeljsku skrb jest prednost hrvatskog obiteljskopravnog uređenja u odnosu na njemačko te ono ostaje neizmijenjeno</a:t>
            </a:r>
            <a:r>
              <a:rPr lang="vi-VN" sz="1600" dirty="0" smtClean="0"/>
              <a:t>.</a:t>
            </a:r>
            <a:r>
              <a:rPr lang="hr-HR" sz="1600" dirty="0" smtClean="0"/>
              <a:t> </a:t>
            </a:r>
            <a:r>
              <a:rPr lang="hr-HR" sz="1600" dirty="0" smtClean="0">
                <a:solidFill>
                  <a:srgbClr val="00B050"/>
                </a:solidFill>
              </a:rPr>
              <a:t>Nijemci su proveli reformu i izjednačili očeve 2013.</a:t>
            </a:r>
            <a:endParaRPr lang="vi-VN" sz="1600" dirty="0"/>
          </a:p>
          <a:p>
            <a:pPr marL="0" indent="0">
              <a:buNone/>
            </a:pPr>
            <a:r>
              <a:rPr lang="vi-VN" sz="1600" dirty="0"/>
              <a:t>Međutim, razlika u odnosu na važeći ObZ 2003. jest daljnji zahtjev iz čl. 105. st. 2. Nacrta ObZ da se roditelji koji trajno ne žive zajedno sporazume o ostvarivanju zajedničke roditeljske skrbi tj. da sastave plan o zajedničkom ostvarivanju roditeljske skrbi.</a:t>
            </a:r>
          </a:p>
          <a:p>
            <a:pPr marL="0" indent="0">
              <a:buNone/>
            </a:pPr>
            <a:r>
              <a:rPr lang="vi-VN" sz="1600" dirty="0">
                <a:solidFill>
                  <a:srgbClr val="FF0000"/>
                </a:solidFill>
              </a:rPr>
              <a:t>Ako sporazum roditelja nije moguć</a:t>
            </a:r>
            <a:r>
              <a:rPr lang="vi-VN" sz="1600" dirty="0"/>
              <a:t>, tada </a:t>
            </a:r>
            <a:r>
              <a:rPr lang="vi-VN" sz="1600" dirty="0">
                <a:solidFill>
                  <a:srgbClr val="FF0000"/>
                </a:solidFill>
              </a:rPr>
              <a:t>sud na zahtjev roditelja donosi odluku o samostalnom ostvarivanju roditeljske skrbi </a:t>
            </a:r>
            <a:r>
              <a:rPr lang="vi-VN" sz="1600" dirty="0"/>
              <a:t>od strane jednog roditelja, </a:t>
            </a:r>
            <a:r>
              <a:rPr lang="vi-VN" sz="1600" dirty="0">
                <a:solidFill>
                  <a:srgbClr val="FF0000"/>
                </a:solidFill>
              </a:rPr>
              <a:t>pri čemu je teret dokaza na onom roditelju koji zahtjeva samostalnu roditeljsku skrb da dokaže kako zajedničko ostvarivanje roditeljske skrbi nije u interesu djeteta</a:t>
            </a:r>
            <a:r>
              <a:rPr lang="vi-VN" sz="1600" dirty="0" smtClean="0">
                <a:solidFill>
                  <a:srgbClr val="FF0000"/>
                </a:solidFill>
              </a:rPr>
              <a:t>.</a:t>
            </a:r>
            <a:r>
              <a:rPr lang="hr-HR" sz="1600" dirty="0" smtClean="0">
                <a:solidFill>
                  <a:srgbClr val="FF0000"/>
                </a:solidFill>
              </a:rPr>
              <a:t> </a:t>
            </a:r>
            <a:r>
              <a:rPr lang="hr-HR" sz="1600" dirty="0" smtClean="0">
                <a:solidFill>
                  <a:srgbClr val="00B050"/>
                </a:solidFill>
              </a:rPr>
              <a:t>SIC!!! Ako je na njemu teret dokaza, što ako ne dokaže?</a:t>
            </a:r>
          </a:p>
          <a:p>
            <a:pPr marL="0" indent="0">
              <a:buNone/>
            </a:pPr>
            <a:r>
              <a:rPr lang="vi-VN" sz="1600" dirty="0" smtClean="0"/>
              <a:t>U </a:t>
            </a:r>
            <a:r>
              <a:rPr lang="vi-VN" sz="1600" dirty="0"/>
              <a:t>okolnostima u kojima nije moguće postići sporazum o ostvarivanju roditeljske skrbi sudac donosi odluku da jedan roditelj ostvaruje roditeljsku skrb uzimajući u obzir okolnosti konkretnog slučaja, pri čemu ima na raspolaganju dvije opcije:</a:t>
            </a:r>
          </a:p>
          <a:p>
            <a:pPr marL="0" indent="0">
              <a:buNone/>
            </a:pPr>
            <a:r>
              <a:rPr lang="vi-VN" sz="1600" dirty="0"/>
              <a:t>a)odrediti da jedan roditelj ostvaruje samostalno roditeljsku skrb, ali ne i u odnosu na zastupanje djeteta u vezi s bitnim osobnim pravima prema čl. 100. Nacrta ObZ (promjena imena, prebivališta, vjerske pripadnosti, državljanstva) ili</a:t>
            </a:r>
          </a:p>
          <a:p>
            <a:pPr marL="0" indent="0">
              <a:buNone/>
            </a:pPr>
            <a:r>
              <a:rPr lang="vi-VN" sz="1600" dirty="0"/>
              <a:t>b) odrediti da jedan roditelj u potpunosti ostvaruje samostalnu roditeljsku skrb.</a:t>
            </a:r>
          </a:p>
          <a:p>
            <a:pPr marL="0" indent="0">
              <a:buNone/>
            </a:pPr>
            <a:endParaRPr lang="vi-VN" sz="1600" dirty="0"/>
          </a:p>
        </p:txBody>
      </p:sp>
    </p:spTree>
    <p:extLst>
      <p:ext uri="{BB962C8B-B14F-4D97-AF65-F5344CB8AC3E}">
        <p14:creationId xmlns:p14="http://schemas.microsoft.com/office/powerpoint/2010/main" val="3723956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95536" y="260648"/>
            <a:ext cx="8229600" cy="1143000"/>
          </a:xfrm>
        </p:spPr>
        <p:txBody>
          <a:bodyPr/>
          <a:lstStyle/>
          <a:p>
            <a:r>
              <a:rPr lang="hr-HR" dirty="0" smtClean="0"/>
              <a:t>Zajednička skrb – salto unatrag</a:t>
            </a:r>
            <a:endParaRPr lang="en-GB" dirty="0"/>
          </a:p>
        </p:txBody>
      </p:sp>
      <p:sp>
        <p:nvSpPr>
          <p:cNvPr id="8" name="Content Placeholder 7"/>
          <p:cNvSpPr>
            <a:spLocks noGrp="1"/>
          </p:cNvSpPr>
          <p:nvPr>
            <p:ph idx="1"/>
          </p:nvPr>
        </p:nvSpPr>
        <p:spPr>
          <a:xfrm>
            <a:off x="467544" y="1628800"/>
            <a:ext cx="8229600" cy="4389120"/>
          </a:xfrm>
        </p:spPr>
        <p:txBody>
          <a:bodyPr>
            <a:noAutofit/>
          </a:bodyPr>
          <a:lstStyle/>
          <a:p>
            <a:r>
              <a:rPr lang="hr-HR" sz="2000" dirty="0" smtClean="0"/>
              <a:t>Švicarska – rješenje kao hrvatsko</a:t>
            </a:r>
            <a:endParaRPr lang="de-DE" sz="2000" dirty="0"/>
          </a:p>
          <a:p>
            <a:pPr marL="0" indent="0">
              <a:buNone/>
            </a:pPr>
            <a:r>
              <a:rPr lang="hr-HR" sz="2000" dirty="0" smtClean="0"/>
              <a:t>„</a:t>
            </a:r>
            <a:r>
              <a:rPr lang="de-DE" sz="2000" dirty="0" smtClean="0"/>
              <a:t>Elterliche </a:t>
            </a:r>
            <a:r>
              <a:rPr lang="de-DE" sz="2000" dirty="0"/>
              <a:t>Sorge</a:t>
            </a:r>
          </a:p>
          <a:p>
            <a:pPr marL="0" indent="0">
              <a:buNone/>
            </a:pPr>
            <a:r>
              <a:rPr lang="de-DE" sz="2000" dirty="0" smtClean="0"/>
              <a:t>Änderung </a:t>
            </a:r>
            <a:r>
              <a:rPr lang="de-DE" sz="2000" dirty="0"/>
              <a:t>des Zivilgesetzbuches und des Strafgesetzbuches</a:t>
            </a:r>
          </a:p>
          <a:p>
            <a:pPr marL="0" indent="0">
              <a:buNone/>
            </a:pPr>
            <a:r>
              <a:rPr lang="de-DE" sz="2000" dirty="0" smtClean="0"/>
              <a:t>Für </a:t>
            </a:r>
            <a:r>
              <a:rPr lang="de-DE" sz="2000" dirty="0"/>
              <a:t>die harmonische Entwicklung eines Kindes ist es wichtig, dass es soweit wie möglich mit beiden Elternteilen eine enge Beziehung unterhalten kann. Die gemeinsame elterliche Sorge soll deshalb im Interesse des Kindeswohls für geschiedene sowie für nicht miteinander verheiratete Eltern zur Regel werden. Einzig wenn die Interessen des Kindes geschützt werden müssen, kann die elterliche Sorge einem Elternteil zugeteilt werden. Im Vordergrund steht das Wohl der Kinder</a:t>
            </a:r>
            <a:r>
              <a:rPr lang="de-DE" sz="2000" dirty="0" smtClean="0"/>
              <a:t>.</a:t>
            </a:r>
            <a:r>
              <a:rPr lang="hr-HR" sz="2000" dirty="0" smtClean="0"/>
              <a:t>”</a:t>
            </a:r>
            <a:r>
              <a:rPr lang="de-DE" sz="2000" dirty="0" smtClean="0"/>
              <a:t> </a:t>
            </a:r>
            <a:endParaRPr lang="hr-HR" sz="2000" dirty="0" smtClean="0"/>
          </a:p>
          <a:p>
            <a:pPr marL="0" indent="0">
              <a:buNone/>
            </a:pPr>
            <a:r>
              <a:rPr lang="en-GB" sz="2000" dirty="0" smtClean="0">
                <a:hlinkClick r:id="rId2"/>
              </a:rPr>
              <a:t>http</a:t>
            </a:r>
            <a:r>
              <a:rPr lang="en-GB" sz="2000" dirty="0">
                <a:hlinkClick r:id="rId2"/>
              </a:rPr>
              <a:t>://</a:t>
            </a:r>
            <a:r>
              <a:rPr lang="en-GB" sz="2000" dirty="0" smtClean="0">
                <a:hlinkClick r:id="rId2"/>
              </a:rPr>
              <a:t>www.ejpd.admin.ch/content/ejpd/de/home/themen/gesellschaft/ref_gesetzgebung/ref_elterlichesorge.html</a:t>
            </a:r>
            <a:endParaRPr lang="hr-HR" sz="2000" dirty="0" smtClean="0"/>
          </a:p>
          <a:p>
            <a:r>
              <a:rPr lang="hr-HR" sz="2000" dirty="0" err="1" smtClean="0"/>
              <a:t>Buchs</a:t>
            </a:r>
            <a:r>
              <a:rPr lang="hr-HR" sz="2000" dirty="0" smtClean="0"/>
              <a:t> v. </a:t>
            </a:r>
            <a:r>
              <a:rPr lang="hr-HR" sz="2000" dirty="0" err="1" smtClean="0"/>
              <a:t>Switzerland</a:t>
            </a:r>
            <a:r>
              <a:rPr lang="hr-HR" sz="2000" dirty="0" smtClean="0"/>
              <a:t>, prijedlog Europskom sudu u kontekstu reformi</a:t>
            </a:r>
          </a:p>
          <a:p>
            <a:pPr marL="0" indent="0">
              <a:buNone/>
            </a:pPr>
            <a:endParaRPr lang="en-GB" sz="2000" dirty="0"/>
          </a:p>
        </p:txBody>
      </p:sp>
    </p:spTree>
    <p:extLst>
      <p:ext uri="{BB962C8B-B14F-4D97-AF65-F5344CB8AC3E}">
        <p14:creationId xmlns:p14="http://schemas.microsoft.com/office/powerpoint/2010/main" val="1598003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692696"/>
            <a:ext cx="7920880" cy="5632311"/>
          </a:xfrm>
          <a:prstGeom prst="rect">
            <a:avLst/>
          </a:prstGeom>
        </p:spPr>
        <p:txBody>
          <a:bodyPr wrap="square">
            <a:spAutoFit/>
          </a:bodyPr>
          <a:lstStyle/>
          <a:p>
            <a:r>
              <a:rPr lang="hr-HR" sz="2400" dirty="0" smtClean="0"/>
              <a:t>Izvješće o provedenom savjetovanju</a:t>
            </a:r>
          </a:p>
          <a:p>
            <a:r>
              <a:rPr lang="vi-VN" sz="2400" dirty="0" smtClean="0"/>
              <a:t>U </a:t>
            </a:r>
            <a:r>
              <a:rPr lang="vi-VN" sz="2400" dirty="0"/>
              <a:t>svom mišljenju od 30. 09. 2013. godine profesorica Boele Woelki je ocijenila da će dodatna pravila u pogledu važećeg uređenja roditeljske skrbi u Hrvatskoj pomoći sucima i drugim praktičarima kada odlučuju o roditeljskoj skrbi.</a:t>
            </a:r>
          </a:p>
          <a:p>
            <a:r>
              <a:rPr lang="vi-VN" sz="2400" dirty="0"/>
              <a:t>(„The proposal would perfectly fit into the Croatian system. The law will not be changed significantly but will be more detailed and elaborated than before. ….I am impressed by the work that has been undertaken by the working commission on family law. They carefully considered where additional rules would be helpful for judges and practioners alike. The combination of current family law rules with new but more detailed rules derived from thorough comparative work commands respect.“, Katharina Bole Woelki, 30.rujna 2013</a:t>
            </a:r>
            <a:r>
              <a:rPr lang="vi-VN" sz="2400" dirty="0" smtClean="0"/>
              <a:t>.)</a:t>
            </a:r>
            <a:endParaRPr lang="hr-HR" sz="2400" dirty="0" smtClean="0"/>
          </a:p>
          <a:p>
            <a:pPr marL="342900" indent="-342900">
              <a:buFont typeface="Arial" panose="020B0604020202020204" pitchFamily="34" charset="0"/>
              <a:buChar char="•"/>
            </a:pPr>
            <a:r>
              <a:rPr lang="hr-HR" sz="2400" dirty="0" smtClean="0"/>
              <a:t> što je prevedeno prof. Bole </a:t>
            </a:r>
            <a:r>
              <a:rPr lang="hr-HR" sz="2400" dirty="0" err="1" smtClean="0"/>
              <a:t>Woelki</a:t>
            </a:r>
            <a:r>
              <a:rPr lang="hr-HR" sz="2400" dirty="0" smtClean="0"/>
              <a:t>?</a:t>
            </a:r>
            <a:endParaRPr lang="vi-VN" sz="2400" dirty="0"/>
          </a:p>
        </p:txBody>
      </p:sp>
    </p:spTree>
    <p:extLst>
      <p:ext uri="{BB962C8B-B14F-4D97-AF65-F5344CB8AC3E}">
        <p14:creationId xmlns:p14="http://schemas.microsoft.com/office/powerpoint/2010/main" val="15723087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338</TotalTime>
  <Words>2425</Words>
  <Application>Microsoft Office PowerPoint</Application>
  <PresentationFormat>On-screen Show (4:3)</PresentationFormat>
  <Paragraphs>155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Konačni prijedlog Obiteljskog zakona - prava djece</vt:lpstr>
      <vt:lpstr>Pravo djeteta da zna svoje podrijetlo</vt:lpstr>
      <vt:lpstr>Pravo djeteta da zna svoje podrijetlo</vt:lpstr>
      <vt:lpstr>Pravo djeteta da zna svoje podrijetlo</vt:lpstr>
      <vt:lpstr>PowerPoint Presentation</vt:lpstr>
      <vt:lpstr>Zajednička skrb</vt:lpstr>
      <vt:lpstr>PowerPoint Presentation</vt:lpstr>
      <vt:lpstr>Zajednička skrb – salto unatrag</vt:lpstr>
      <vt:lpstr>PowerPoint Presentation</vt:lpstr>
      <vt:lpstr> Osobe koje ostvaruju roditeljsku skrb o djetetu</vt:lpstr>
      <vt:lpstr>Skrbništvo – čl. 224.</vt:lpstr>
      <vt:lpstr>Prijenos ostvarivanja roditeljske skrbi</vt:lpstr>
      <vt:lpstr>Prijenos ostvarivanja roditeljske skrbi</vt:lpstr>
      <vt:lpstr>Prijenos ostvarivanja roditeljske skrbi</vt:lpstr>
      <vt:lpstr> Utvrđivanje mišljenja djeteta – čl. 360.</vt:lpstr>
      <vt:lpstr>Primjedbe na ObZ AKG</vt:lpstr>
      <vt:lpstr>Obrazloženje</vt:lpstr>
      <vt:lpstr>Značenje pojmova</vt:lpstr>
      <vt:lpstr>Smjernice o pravosuđu naklonjenom djeci VE</vt:lpstr>
      <vt:lpstr>Obrazloženje</vt:lpstr>
      <vt:lpstr>PowerPoint Presentation</vt:lpstr>
      <vt:lpstr>Budućnost?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Konačni prijedlog Obiteljskog zakona - prava djece</dc:title>
  <dc:creator>AKG</dc:creator>
  <cp:lastModifiedBy>AKG</cp:lastModifiedBy>
  <cp:revision>21</cp:revision>
  <dcterms:created xsi:type="dcterms:W3CDTF">2013-12-02T12:25:11Z</dcterms:created>
  <dcterms:modified xsi:type="dcterms:W3CDTF">2013-12-03T02:09:57Z</dcterms:modified>
</cp:coreProperties>
</file>