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797675" cy="9926638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660"/>
  </p:normalViewPr>
  <p:slideViewPr>
    <p:cSldViewPr>
      <p:cViewPr>
        <p:scale>
          <a:sx n="100" d="100"/>
          <a:sy n="100" d="100"/>
        </p:scale>
        <p:origin x="-72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8B0C826-EF4A-4099-85BA-1065F6C53E79}" type="datetimeFigureOut">
              <a:rPr lang="hr-HR"/>
              <a:pPr>
                <a:defRPr/>
              </a:pPr>
              <a:t>3.6.2013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6B6D8CC-1BFA-4BA2-AAD8-B3CDB30E6D7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CEDB411-452F-41BC-BE22-A68F1FE5376B}" type="datetimeFigureOut">
              <a:rPr lang="hr-HR"/>
              <a:pPr>
                <a:defRPr/>
              </a:pPr>
              <a:t>3.6.2013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 smtClean="0"/>
              <a:t>Uredite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hr-HR" noProof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8E72890-9736-40B5-92A8-DB25687B8A2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zervirano mjesto slike slajd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30723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920E22-CDCF-48B3-BB1C-380A493CF9B7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zervirano mjesto slike slajd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  <a:p>
            <a:pPr>
              <a:spcBef>
                <a:spcPct val="0"/>
              </a:spcBef>
            </a:pPr>
            <a:endParaRPr lang="hr-HR" smtClean="0"/>
          </a:p>
          <a:p>
            <a:pPr>
              <a:spcBef>
                <a:spcPct val="0"/>
              </a:spcBef>
            </a:pPr>
            <a:endParaRPr lang="hr-HR" smtClean="0"/>
          </a:p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32771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2E3DCB-554D-4E14-8F78-89AD16A44534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48783-CE97-4ADF-96D5-DB0CB4D10C67}" type="datetimeFigureOut">
              <a:rPr lang="hr-HR"/>
              <a:pPr>
                <a:defRPr/>
              </a:pPr>
              <a:t>3.6.2013</a:t>
            </a:fld>
            <a:endParaRPr lang="hr-H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D9A6D-360D-446C-A655-812403DAF2F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38529-3338-4ADF-AE56-9088610DC7E7}" type="datetimeFigureOut">
              <a:rPr lang="hr-HR"/>
              <a:pPr>
                <a:defRPr/>
              </a:pPr>
              <a:t>3.6.2013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B7E4D-328C-40BE-A4BC-31A16B20FC8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5BB39-9FF1-4FC1-A991-455DB6D43643}" type="datetimeFigureOut">
              <a:rPr lang="hr-HR"/>
              <a:pPr>
                <a:defRPr/>
              </a:pPr>
              <a:t>3.6.2013</a:t>
            </a:fld>
            <a:endParaRPr lang="hr-H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368A4-A7C2-45DE-959B-4C2EB0B899D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75134-4BD4-454B-89A0-8B6780C9C5E2}" type="datetimeFigureOut">
              <a:rPr lang="hr-HR"/>
              <a:pPr>
                <a:defRPr/>
              </a:pPr>
              <a:t>3.6.2013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0D3FB-961A-463E-9715-19835C9FCC8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E8E35-6CB4-4A0A-8219-9AEE604EE435}" type="datetimeFigureOut">
              <a:rPr lang="hr-HR"/>
              <a:pPr>
                <a:defRPr/>
              </a:pPr>
              <a:t>3.6.2013</a:t>
            </a:fld>
            <a:endParaRPr lang="hr-H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B1AC0-CFD9-49C3-8F16-98A69C832E8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51595-24EF-4AEC-9C07-2679C6C41065}" type="datetimeFigureOut">
              <a:rPr lang="hr-HR"/>
              <a:pPr>
                <a:defRPr/>
              </a:pPr>
              <a:t>3.6.2013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E078B-92EB-48C8-8A83-EC8A9410DAF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DB6BD-6095-435B-BE08-3A0D698CB8CD}" type="datetimeFigureOut">
              <a:rPr lang="hr-HR"/>
              <a:pPr>
                <a:defRPr/>
              </a:pPr>
              <a:t>3.6.2013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B893A-D682-4EB2-8A3D-2140705C02E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44022-4A1C-4E4C-8796-2434B51A7DBB}" type="datetimeFigureOut">
              <a:rPr lang="hr-HR"/>
              <a:pPr>
                <a:defRPr/>
              </a:pPr>
              <a:t>3.6.2013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637B3-7466-49D7-AAAE-7F859C58238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09175-4098-43D1-8CB5-F06A538D3D68}" type="datetimeFigureOut">
              <a:rPr lang="hr-HR"/>
              <a:pPr>
                <a:defRPr/>
              </a:pPr>
              <a:t>3.6.2013</a:t>
            </a:fld>
            <a:endParaRPr lang="hr-HR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B3095-84DE-40C4-BF6F-F56BBB8D1E4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23C21-5A20-4AD8-9150-88F4770120C8}" type="datetimeFigureOut">
              <a:rPr lang="hr-HR"/>
              <a:pPr>
                <a:defRPr/>
              </a:pPr>
              <a:t>3.6.2013</a:t>
            </a:fld>
            <a:endParaRPr lang="hr-H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85A6F-FEF2-422F-A3DA-A2D8B2C2E26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 smtClean="0"/>
              <a:t>Kliknite ikonu da biste dodali  sliku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E0626-2F2A-40C0-8FCF-CAC8E86BB955}" type="datetimeFigureOut">
              <a:rPr lang="hr-HR"/>
              <a:pPr>
                <a:defRPr/>
              </a:pPr>
              <a:t>3.6.2013</a:t>
            </a:fld>
            <a:endParaRPr lang="hr-H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8EF8A-8D62-4A27-A92C-411EAA7701C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 naslova matrice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AE306B3-DAE0-4228-99E5-58479A9D182A}" type="datetimeFigureOut">
              <a:rPr lang="hr-HR"/>
              <a:pPr>
                <a:defRPr/>
              </a:pPr>
              <a:t>3.6.2013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ACBF4B9-804A-4A06-A2B9-D9FBFEE1000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2" r:id="rId4"/>
    <p:sldLayoutId id="2147483741" r:id="rId5"/>
    <p:sldLayoutId id="2147483740" r:id="rId6"/>
    <p:sldLayoutId id="2147483746" r:id="rId7"/>
    <p:sldLayoutId id="2147483747" r:id="rId8"/>
    <p:sldLayoutId id="2147483748" r:id="rId9"/>
    <p:sldLayoutId id="2147483739" r:id="rId10"/>
    <p:sldLayoutId id="21474837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hr-HR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hr-HR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hr-HR" dirty="0" smtClean="0"/>
          </a:p>
          <a:p>
            <a:pPr marL="0" indent="0" algn="ctr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hr-HR" dirty="0" smtClean="0"/>
              <a:t>Božena Horvat-</a:t>
            </a:r>
            <a:r>
              <a:rPr lang="hr-HR" dirty="0" err="1" smtClean="0"/>
              <a:t>Alajbegović</a:t>
            </a:r>
            <a:endParaRPr lang="hr-HR" dirty="0" smtClean="0"/>
          </a:p>
          <a:p>
            <a:pPr marL="0" indent="0" algn="ctr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hr-HR" dirty="0" smtClean="0"/>
              <a:t>Centar za socijalnu skrb Zagreb</a:t>
            </a:r>
          </a:p>
          <a:p>
            <a:pPr marL="0" indent="0" algn="ctr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hr-HR" dirty="0" smtClean="0"/>
              <a:t>Zagreb, 28. lipnja 2013.</a:t>
            </a:r>
            <a:endParaRPr lang="hr-HR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1536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smtClean="0"/>
              <a:t>Izdvajanje djece iz obitelji, </a:t>
            </a:r>
            <a:br>
              <a:rPr lang="hr-HR" sz="3200" smtClean="0"/>
            </a:br>
            <a:r>
              <a:rPr lang="hr-HR" sz="3200" smtClean="0"/>
              <a:t>priprema i izvršenje - uloga centra</a:t>
            </a:r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94100" y="2708275"/>
            <a:ext cx="20574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239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Ukupan broj djece čijim je roditeljima oduzeto pravo  da žive s njima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142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Djeca do navršene 5. godine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35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Djeca  6-10 godina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34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Djeca 11-13 godina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46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Djeca 14-18 godina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27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597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smtClean="0"/>
              <a:t>Dobna struktura djece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1482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Broj odluka suda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Od toga djeca 8-10 godina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Djeca 11-13 godina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Djeca 14-18 godina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13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18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smtClean="0"/>
              <a:t>Izdvajanje po članku 112. Obiteljskog zakona</a:t>
            </a:r>
            <a:br>
              <a:rPr lang="hr-HR" sz="2400" smtClean="0"/>
            </a:br>
            <a:r>
              <a:rPr lang="hr-HR" sz="2400" smtClean="0"/>
              <a:t>(dijete kod kojeg je došlo  do poremećaja u  ponašanju)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Tijekom 2012. doneseno je </a:t>
            </a:r>
            <a:r>
              <a:rPr lang="hr-HR" b="1" smtClean="0"/>
              <a:t>samo 7 odluka o vraćanju </a:t>
            </a:r>
            <a:r>
              <a:rPr lang="hr-HR" smtClean="0"/>
              <a:t>prava roditelju da živi sa svojim djetetom   ?</a:t>
            </a:r>
          </a:p>
          <a:p>
            <a:r>
              <a:rPr lang="hr-HR" smtClean="0"/>
              <a:t>Tema za raspravu</a:t>
            </a:r>
          </a:p>
        </p:txBody>
      </p:sp>
      <p:sp>
        <p:nvSpPr>
          <p:cNvPr id="26626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smtClean="0"/>
              <a:t>Odluke suda o vraćanju prava roditelju da živi sa svojim djetetom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hr-HR" dirty="0" smtClean="0"/>
              <a:t>Nedostatak  primjerenih smještajnih kapaciteta;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dirty="0" smtClean="0"/>
              <a:t>Poseban problem je smještaj </a:t>
            </a:r>
            <a:r>
              <a:rPr lang="hr-HR" dirty="0"/>
              <a:t>djece s </a:t>
            </a:r>
            <a:r>
              <a:rPr lang="hr-HR" dirty="0" smtClean="0"/>
              <a:t>mješovitim smetnjama u razvoju;</a:t>
            </a:r>
            <a:endParaRPr lang="hr-HR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dirty="0" smtClean="0"/>
              <a:t>Dugotrajnost sudskih postupaka (intenziviranje poteškoća u ponašanju i/ili psihofizičkom razvoju);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dirty="0" smtClean="0"/>
              <a:t>Obveza navođenja konkretne udomiteljske obitelji ili ustanove za smještaj djeteta u času podnošenja prijedloga sudu;</a:t>
            </a:r>
            <a:endParaRPr lang="hr-HR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dirty="0" smtClean="0"/>
              <a:t>Otežano provođenje ovrhe pravomoćnih rješenja.</a:t>
            </a:r>
          </a:p>
        </p:txBody>
      </p:sp>
      <p:sp>
        <p:nvSpPr>
          <p:cNvPr id="27650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smtClean="0"/>
              <a:t>Objektivne poteškoće vezane uz izdvajanje  djece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71538" y="2674938"/>
            <a:ext cx="7408862" cy="3778250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hr-HR" dirty="0" smtClean="0"/>
              <a:t>Osjećaj profesionalne usamljenosti i nedovoljne uspješnosti koji se javlja kod stručnjaka centra unatoč svim naporima da se zaštite interesi i dobrobit djeteta, izostanak podrške sustava, izloženost prozivanju kako od strane javnosti, tako i od strane suradnih službi.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dirty="0" smtClean="0"/>
              <a:t>Dodatni teret predstavlja neprimjereno praćenje od strane medija koji su  nedovoljno stručno informirani (tumačenje donesenih odluka na krivi, jednostran i pristran način).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28674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smtClean="0"/>
              <a:t>Profesionalne dileme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Zbog svega navedenog ne možemo biti u potpunosti zadovoljni dostignutim standardima zaštite djece pri izdvajanju iz obitelji.</a:t>
            </a:r>
          </a:p>
          <a:p>
            <a:r>
              <a:rPr lang="hr-HR" smtClean="0"/>
              <a:t>Iako je zakonska regulativa relativno dobra, nužno je osnažiti i uskladiti međuresornu suradnju.</a:t>
            </a:r>
          </a:p>
          <a:p>
            <a:r>
              <a:rPr lang="hr-HR" smtClean="0"/>
              <a:t>Nedovoljan broj stručnjaka u centru od izrazitog je značaja za kvalitetu postupanja i učinkovitosti centra.</a:t>
            </a:r>
          </a:p>
        </p:txBody>
      </p:sp>
      <p:sp>
        <p:nvSpPr>
          <p:cNvPr id="29698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smtClean="0"/>
              <a:t>Gdje smo sada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hr-HR" dirty="0" smtClean="0"/>
              <a:t>Uvođenje </a:t>
            </a:r>
            <a:r>
              <a:rPr lang="hr-HR" b="1" dirty="0" smtClean="0"/>
              <a:t>obveze</a:t>
            </a:r>
            <a:r>
              <a:rPr lang="hr-HR" dirty="0" smtClean="0"/>
              <a:t> pohađanja škole za odgovorno roditeljstvo uz mogućnost određivanja i dodatnih mjera (npr. liječenje), a s ciljem povratka djeteta u vlastitu obitelj;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dirty="0" smtClean="0"/>
              <a:t>Jačanje programske strategije partnerstva s nevladinim sektorom u dijelu koji se odnosi na rad s roditeljima izdvojene  i smještene djece (pr. Projekt „Iz privremenog smještaja natrag u obitelj”);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dirty="0" smtClean="0"/>
              <a:t>Razmotriti mogućnost dopune čl.103 ObZ.;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dirty="0" smtClean="0"/>
              <a:t>Daljnji koraci u promoviranju udomiteljstva za djecu.</a:t>
            </a:r>
          </a:p>
          <a:p>
            <a:pPr marL="274320" indent="-27432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hr-HR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hr-HR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31746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Prijedlozi za unapređenje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slov 2"/>
          <p:cNvSpPr>
            <a:spLocks noGrp="1"/>
          </p:cNvSpPr>
          <p:nvPr>
            <p:ph type="title"/>
          </p:nvPr>
        </p:nvSpPr>
        <p:spPr>
          <a:xfrm>
            <a:off x="395288" y="2852738"/>
            <a:ext cx="8229600" cy="1252537"/>
          </a:xfrm>
        </p:spPr>
        <p:txBody>
          <a:bodyPr/>
          <a:lstStyle/>
          <a:p>
            <a:r>
              <a:rPr lang="hr-HR" smtClean="0">
                <a:solidFill>
                  <a:schemeClr val="tx1"/>
                </a:solidFill>
              </a:rPr>
              <a:t>Hvala na pažnji</a:t>
            </a:r>
          </a:p>
        </p:txBody>
      </p:sp>
      <p:pic>
        <p:nvPicPr>
          <p:cNvPr id="3379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4102100"/>
            <a:ext cx="1550988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Jedna od najosjetljivijih skupina kojoj centar pridaje posebnu pažnju su djeca, odnosno zaštita njihovih prava, interesa i dobrobiti temeljem pozitivnog Obiteljskog zakonodavstva i Konvencije o pravima djeteta.</a:t>
            </a:r>
          </a:p>
        </p:txBody>
      </p:sp>
      <p:sp>
        <p:nvSpPr>
          <p:cNvPr id="16386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smtClean="0"/>
              <a:t>Zaštita djece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Po službenoj dužnosti (obitelj s djecom u tretmanu iz različitih razloga);</a:t>
            </a:r>
          </a:p>
          <a:p>
            <a:r>
              <a:rPr lang="hr-HR" smtClean="0"/>
              <a:t>Temeljem zaprimljene prijave  kojom se ukazuje na bilo koju vrstu ugrožavanja interesa i dobrobiti djece (vrtići, škole, liječnici, policija, razne institucije koje se bave djecom, fizičke osobe često anonimno…).</a:t>
            </a:r>
          </a:p>
        </p:txBody>
      </p:sp>
      <p:sp>
        <p:nvSpPr>
          <p:cNvPr id="17410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smtClean="0"/>
              <a:t> Postupanja centra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71538" y="2357438"/>
            <a:ext cx="7408862" cy="4071937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hr-HR" dirty="0" smtClean="0"/>
              <a:t>Stručnjaci Odjela za djecu, mladež i obitelj: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hr-HR" dirty="0" smtClean="0"/>
              <a:t>      - socijalni radnik - voditelj slučaja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hr-HR" dirty="0"/>
              <a:t> </a:t>
            </a:r>
            <a:r>
              <a:rPr lang="hr-HR" dirty="0" smtClean="0"/>
              <a:t>     - psiholog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hr-HR" dirty="0"/>
              <a:t> </a:t>
            </a:r>
            <a:r>
              <a:rPr lang="hr-HR" dirty="0" smtClean="0"/>
              <a:t>     - pravnik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hr-HR" dirty="0"/>
              <a:t> </a:t>
            </a:r>
            <a:r>
              <a:rPr lang="hr-HR" dirty="0" smtClean="0"/>
              <a:t>     - socijalni pedagog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dirty="0" smtClean="0"/>
              <a:t>Utvrđuju  sve okolnosti, od uvida u cjelokupnu obiteljsku situaciju do načina </a:t>
            </a:r>
            <a:r>
              <a:rPr lang="hr-HR" dirty="0"/>
              <a:t>i stupnja ugroženosti </a:t>
            </a:r>
            <a:r>
              <a:rPr lang="hr-HR" dirty="0" smtClean="0"/>
              <a:t>djetetove dobrobiti uz suradnju sa svima koji ta saznanja mogu dopuniti.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dirty="0" smtClean="0"/>
              <a:t>Poduzimaju se mjere koje će na najbolji način zaštititi prava i interes djeteta te pomoći roditeljima da budu kvalitetniji i odgovorniji  (ukoliko imaju kapaciteta).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hr-HR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hr-HR" dirty="0"/>
          </a:p>
        </p:txBody>
      </p:sp>
      <p:sp>
        <p:nvSpPr>
          <p:cNvPr id="18434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Tko i kako postupa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smtClean="0"/>
              <a:t>Odluku o izdvajanju djeteta iz obitelji stručni tim centar donosi u situacijama kad druge mjere obiteljsko - pravne zaštite nisu dale pozitivne rezultate ili kad je utvrđeno da roditelji u većoj mjeri zanemaruju dijete (ili je dijete izloženo raznim oblicima zlostavljanja) te bi ostankom  u obitelji bio ugrožen normalan psihofizički razvoj djeteta.  </a:t>
            </a:r>
          </a:p>
        </p:txBody>
      </p:sp>
      <p:sp>
        <p:nvSpPr>
          <p:cNvPr id="19458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Izdvajanje iz obitelji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hr-HR" dirty="0" smtClean="0"/>
              <a:t>Potrebno  izvršiti sveobuhvatnu obiteljsku procjenu i utvrditi najbolji interes djeteta kako bi se pronašao najprimjereniji oblik njegovog zbrinjavanja  izvan vlastite obitelji (obitelj srodnika, udomiteljska obitelj, obiteljski dom za djecu, odgojni dom i druge slične ustanove).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dirty="0" smtClean="0"/>
              <a:t>Centar je dužan, naročito djecu u dobi do 7 godina, smjestiti u udomiteljsku obitelj, a uvijek kada je to moguće  u njegovoj lokalnoj sredini ne razdvajajući braću i sestre.</a:t>
            </a:r>
            <a:endParaRPr lang="hr-HR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hr-HR" dirty="0" smtClean="0"/>
              <a:t> 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4000" dirty="0" smtClean="0"/>
              <a:t>Pritom je :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71538" y="2565400"/>
            <a:ext cx="7408862" cy="3743325"/>
          </a:xfrm>
        </p:spPr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hr-HR" dirty="0" smtClean="0"/>
              <a:t>Prije izdvajanja iz obitelji dijete je potrebno, sukladno dobi, informirati o njegovim pravima, mogućnostima zaštite, uvjetima i potrebom smještaja, procedurom i postupcima – izraditi </a:t>
            </a:r>
            <a:r>
              <a:rPr lang="hr-HR" b="1" dirty="0" smtClean="0"/>
              <a:t>individualni plan i plan sigurnosti djeteta;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dirty="0" smtClean="0"/>
              <a:t> Omogućiti mu  izjašnjavanje o predloženom obliku zaštite,a kada je to moguće, da i samo sudjeluje u izboru;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dirty="0" smtClean="0"/>
              <a:t>Važan dio pripreme djeteta je i priprema njegovih roditelja/skrbnika, koje je nužno uključiti u cjelokupni proces izdvajanja ( informirati o obliku zbrinjavanja, njihovoj ulozi u postupku, poticati susrete).</a:t>
            </a:r>
            <a:endParaRPr lang="hr-HR" dirty="0"/>
          </a:p>
        </p:txBody>
      </p:sp>
      <p:sp>
        <p:nvSpPr>
          <p:cNvPr id="21506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Priprema  djeteta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U značajnom broju izdvajanja djece iz obitelji radi se o nesuradljivim roditeljima, zbog čega je bitno otežana priprema djeteta kao i rad s roditeljima na stjecanju uvjeta za djetetov povratak u vlastitu obitelj.</a:t>
            </a:r>
          </a:p>
          <a:p>
            <a:r>
              <a:rPr lang="hr-HR" smtClean="0"/>
              <a:t>Suradnju s roditeljima dodatno otežava “preklapanje” uloga stručnjaka u centru: pomagači i savjetodavci, predlagači mjera, procjenjuju mogućnost povratka djeteta u primarnu obitelj.</a:t>
            </a:r>
          </a:p>
        </p:txBody>
      </p:sp>
      <p:sp>
        <p:nvSpPr>
          <p:cNvPr id="22530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Komentar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hr-HR" dirty="0" smtClean="0"/>
              <a:t>Tijekom 2012. godine na prijedlog CZSS-a Zagreb doneseno je </a:t>
            </a:r>
            <a:r>
              <a:rPr lang="hr-HR" b="1" dirty="0" smtClean="0"/>
              <a:t>89</a:t>
            </a:r>
            <a:r>
              <a:rPr lang="hr-HR" dirty="0" smtClean="0"/>
              <a:t> odluka  suda o oduzimanju prava roditelju da živi sa svojim djetetom (temeljem čl. 111. Obiteljskog zakona), od toga: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hr-HR" dirty="0"/>
              <a:t> </a:t>
            </a:r>
            <a:r>
              <a:rPr lang="hr-HR" dirty="0" smtClean="0"/>
              <a:t>     - samo jednom roditelju   33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hr-HR" dirty="0"/>
              <a:t> </a:t>
            </a:r>
            <a:r>
              <a:rPr lang="hr-HR" dirty="0" smtClean="0"/>
              <a:t>     - za oba roditelja                 56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hr-HR" dirty="0"/>
          </a:p>
        </p:txBody>
      </p:sp>
      <p:sp>
        <p:nvSpPr>
          <p:cNvPr id="23554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smtClean="0"/>
              <a:t>Brojčani pokazatelji po odlukama suda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lni oblik">
  <a:themeElements>
    <a:clrScheme name="Valni oblik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lni oblik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lni oblik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679</TotalTime>
  <Words>778</Words>
  <Application>Microsoft Office PowerPoint</Application>
  <PresentationFormat>On-screen Show (4:3)</PresentationFormat>
  <Paragraphs>93</Paragraphs>
  <Slides>17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Predložak dizajna</vt:lpstr>
      </vt:variant>
      <vt:variant>
        <vt:i4>7</vt:i4>
      </vt:variant>
      <vt:variant>
        <vt:lpstr>Naslovi slajdova</vt:lpstr>
      </vt:variant>
      <vt:variant>
        <vt:i4>17</vt:i4>
      </vt:variant>
    </vt:vector>
  </HeadingPairs>
  <TitlesOfParts>
    <vt:vector size="28" baseType="lpstr">
      <vt:lpstr>Candara</vt:lpstr>
      <vt:lpstr>Arial</vt:lpstr>
      <vt:lpstr>Symbol</vt:lpstr>
      <vt:lpstr>Calibri</vt:lpstr>
      <vt:lpstr>Valni oblik</vt:lpstr>
      <vt:lpstr>Valni oblik</vt:lpstr>
      <vt:lpstr>Valni oblik</vt:lpstr>
      <vt:lpstr>Valni oblik</vt:lpstr>
      <vt:lpstr>Valni oblik</vt:lpstr>
      <vt:lpstr>Valni oblik</vt:lpstr>
      <vt:lpstr>Valni oblik</vt:lpstr>
      <vt:lpstr>Izdvajanje djece iz obitelji,  priprema i izvršenje - uloga centra</vt:lpstr>
      <vt:lpstr>Zaštita djece </vt:lpstr>
      <vt:lpstr> Postupanja centra </vt:lpstr>
      <vt:lpstr>Tko i kako postupa</vt:lpstr>
      <vt:lpstr>Izdvajanje iz obitelji</vt:lpstr>
      <vt:lpstr>Pritom je : </vt:lpstr>
      <vt:lpstr>Priprema  djeteta :</vt:lpstr>
      <vt:lpstr>Komentar</vt:lpstr>
      <vt:lpstr>Brojčani pokazatelji po odlukama suda </vt:lpstr>
      <vt:lpstr>Dobna struktura djece </vt:lpstr>
      <vt:lpstr>Izdvajanje po članku 112. Obiteljskog zakona (dijete kod kojeg je došlo  do poremećaja u  ponašanju)</vt:lpstr>
      <vt:lpstr>Odluke suda o vraćanju prava roditelju da živi sa svojim djetetom </vt:lpstr>
      <vt:lpstr>Objektivne poteškoće vezane uz izdvajanje  djece</vt:lpstr>
      <vt:lpstr>Profesionalne dileme</vt:lpstr>
      <vt:lpstr>Gdje smo sada</vt:lpstr>
      <vt:lpstr>Prijedlozi za unapređenje</vt:lpstr>
      <vt:lpstr>Hvala na pažnji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Izdvajanje djece iz obitelji, priprema i izvršenje- uloga centra</dc:title>
  <dc:creator>djpetran</dc:creator>
  <cp:lastModifiedBy>lpeto</cp:lastModifiedBy>
  <cp:revision>94</cp:revision>
  <cp:lastPrinted>2013-05-22T11:35:48Z</cp:lastPrinted>
  <dcterms:created xsi:type="dcterms:W3CDTF">2013-05-22T09:55:35Z</dcterms:created>
  <dcterms:modified xsi:type="dcterms:W3CDTF">2013-06-03T08:52:35Z</dcterms:modified>
</cp:coreProperties>
</file>